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526F"/>
    <a:srgbClr val="4281A0"/>
    <a:srgbClr val="2E6D8A"/>
    <a:srgbClr val="EBC5C4"/>
    <a:srgbClr val="ADC3C5"/>
    <a:srgbClr val="6A8C8C"/>
    <a:srgbClr val="D3D9DC"/>
    <a:srgbClr val="9AB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6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5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3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9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0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8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2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0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0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7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75C-A688-4131-B96B-59DEEB1D726E}" type="datetimeFigureOut">
              <a:rPr lang="en-US" smtClean="0"/>
              <a:t>9/15/2016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5A462-96DC-4B06-8E86-938009428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8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60021" y="2309428"/>
            <a:ext cx="2063153" cy="2310579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rgbClr val="6A8C8C"/>
                </a:solidFill>
                <a:latin typeface="Arial Narrow" panose="020B0606020202030204" pitchFamily="34" charset="0"/>
              </a:rPr>
              <a:t>PRODUCED IN PARTNERSHIP BY</a:t>
            </a:r>
            <a:r>
              <a:rPr lang="en-US" sz="1600" dirty="0">
                <a:latin typeface="Arial Narrow" panose="020B0606020202030204" pitchFamily="34" charset="0"/>
              </a:rPr>
              <a:t>:</a:t>
            </a:r>
          </a:p>
          <a:p>
            <a:endParaRPr lang="en-US" sz="1600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2" y="71437"/>
            <a:ext cx="7845459" cy="6786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2982937"/>
            <a:ext cx="1685395" cy="1123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4198" y="4317838"/>
            <a:ext cx="1034798" cy="11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41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84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Keeping Track of Your Vaccinations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67" y="3628504"/>
            <a:ext cx="2611144" cy="2518481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14116" y="1042467"/>
            <a:ext cx="2615184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06" y="1042467"/>
            <a:ext cx="55245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51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84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Thank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5881" y="1853853"/>
            <a:ext cx="104279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4526F"/>
                </a:solidFill>
              </a:rPr>
              <a:t>Please be sure to fill out the participant evaluation form, and return it to the workshop leader.</a:t>
            </a:r>
          </a:p>
          <a:p>
            <a:endParaRPr lang="en-US" sz="2800" dirty="0">
              <a:solidFill>
                <a:srgbClr val="84526F"/>
              </a:solidFill>
            </a:endParaRPr>
          </a:p>
          <a:p>
            <a:r>
              <a:rPr lang="en-US" sz="2800" dirty="0">
                <a:solidFill>
                  <a:srgbClr val="84526F"/>
                </a:solidFill>
              </a:rPr>
              <a:t>For questions/comments contact:</a:t>
            </a:r>
          </a:p>
          <a:p>
            <a:r>
              <a:rPr lang="en-US" sz="2800" dirty="0">
                <a:solidFill>
                  <a:srgbClr val="84526F"/>
                </a:solidFill>
              </a:rPr>
              <a:t>	The Alliance for Aging Research</a:t>
            </a:r>
          </a:p>
          <a:p>
            <a:r>
              <a:rPr lang="en-US" sz="2800" dirty="0">
                <a:solidFill>
                  <a:srgbClr val="84526F"/>
                </a:solidFill>
              </a:rPr>
              <a:t>	202-293-2856</a:t>
            </a:r>
          </a:p>
          <a:p>
            <a:r>
              <a:rPr lang="en-US" sz="2800" dirty="0">
                <a:solidFill>
                  <a:srgbClr val="84526F"/>
                </a:solidFill>
              </a:rPr>
              <a:t>	info@agingresearch.org</a:t>
            </a:r>
          </a:p>
        </p:txBody>
      </p:sp>
    </p:spTree>
    <p:extLst>
      <p:ext uri="{BB962C8B-B14F-4D97-AF65-F5344CB8AC3E}">
        <p14:creationId xmlns:p14="http://schemas.microsoft.com/office/powerpoint/2010/main" val="74095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History of Vaccines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813" y="3451123"/>
            <a:ext cx="11700387" cy="253146"/>
          </a:xfrm>
          <a:prstGeom prst="rect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>
            <a:off x="125355" y="2798443"/>
            <a:ext cx="484632" cy="623634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281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242" y="2115264"/>
            <a:ext cx="913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1798: </a:t>
            </a:r>
            <a:r>
              <a:rPr lang="en-US" sz="1200" dirty="0"/>
              <a:t>Smallpox vaccine</a:t>
            </a:r>
          </a:p>
        </p:txBody>
      </p:sp>
      <p:sp>
        <p:nvSpPr>
          <p:cNvPr id="7" name="Down Arrow 6"/>
          <p:cNvSpPr/>
          <p:nvPr/>
        </p:nvSpPr>
        <p:spPr>
          <a:xfrm rot="10800000">
            <a:off x="569147" y="3728578"/>
            <a:ext cx="484632" cy="599906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2966116" y="2798443"/>
            <a:ext cx="484632" cy="652680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281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184" y="4394878"/>
            <a:ext cx="105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1813: </a:t>
            </a:r>
            <a:r>
              <a:rPr lang="en-US" sz="1200" dirty="0"/>
              <a:t>Congress creates National Vaccine Agency</a:t>
            </a:r>
          </a:p>
        </p:txBody>
      </p:sp>
      <p:sp>
        <p:nvSpPr>
          <p:cNvPr id="13" name="Down Arrow 12"/>
          <p:cNvSpPr/>
          <p:nvPr/>
        </p:nvSpPr>
        <p:spPr>
          <a:xfrm rot="10800000">
            <a:off x="4836245" y="3700113"/>
            <a:ext cx="484632" cy="1388481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24641" y="1366369"/>
            <a:ext cx="986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1855:</a:t>
            </a:r>
            <a:r>
              <a:rPr lang="en-US" sz="1200" dirty="0"/>
              <a:t> MA passes first US law mandating vaccination for schoolkids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4853859" y="1843641"/>
            <a:ext cx="484632" cy="1593947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own Arrow 17"/>
          <p:cNvSpPr/>
          <p:nvPr/>
        </p:nvSpPr>
        <p:spPr>
          <a:xfrm rot="10800000">
            <a:off x="5423298" y="3705322"/>
            <a:ext cx="484632" cy="623161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5354445" y="2809009"/>
            <a:ext cx="484632" cy="631364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316012" y="4356874"/>
            <a:ext cx="927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1896: </a:t>
            </a:r>
            <a:r>
              <a:rPr lang="en-US" sz="1200" dirty="0"/>
              <a:t>Cholera vaccine </a:t>
            </a:r>
          </a:p>
        </p:txBody>
      </p:sp>
      <p:sp>
        <p:nvSpPr>
          <p:cNvPr id="23" name="Down Arrow 22"/>
          <p:cNvSpPr/>
          <p:nvPr/>
        </p:nvSpPr>
        <p:spPr>
          <a:xfrm rot="10800000">
            <a:off x="6528366" y="3704410"/>
            <a:ext cx="484632" cy="620074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773954" y="5097860"/>
            <a:ext cx="913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1885: </a:t>
            </a:r>
            <a:r>
              <a:rPr lang="en-US" sz="1200" dirty="0"/>
              <a:t>Rabies vaccine 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6723037" y="2798184"/>
            <a:ext cx="484632" cy="638416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40531" y="1773815"/>
            <a:ext cx="1054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1891: </a:t>
            </a:r>
            <a:r>
              <a:rPr lang="en-US" sz="1200" dirty="0"/>
              <a:t>Glycerin used to reduce germs in vaccines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80566" y="4367982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1923: </a:t>
            </a:r>
            <a:r>
              <a:rPr lang="en-US" sz="1200" dirty="0"/>
              <a:t>Diphtheria vaccine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49955" y="1099962"/>
            <a:ext cx="1054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1926: </a:t>
            </a:r>
            <a:r>
              <a:rPr lang="en-US" sz="1200" dirty="0"/>
              <a:t>Discovery of aluminum salt as adjuvant</a:t>
            </a:r>
          </a:p>
        </p:txBody>
      </p:sp>
      <p:sp>
        <p:nvSpPr>
          <p:cNvPr id="31" name="Down Arrow 30"/>
          <p:cNvSpPr/>
          <p:nvPr/>
        </p:nvSpPr>
        <p:spPr>
          <a:xfrm rot="10800000">
            <a:off x="7529549" y="3712477"/>
            <a:ext cx="484632" cy="612007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487147" y="4387448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1936:</a:t>
            </a:r>
            <a:r>
              <a:rPr lang="en-US" sz="1200" dirty="0"/>
              <a:t> Influenza vaccine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3570" y="2084909"/>
            <a:ext cx="9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1935: </a:t>
            </a:r>
            <a:r>
              <a:rPr lang="en-US" sz="1200" dirty="0"/>
              <a:t>Yellow fever vaccine</a:t>
            </a:r>
          </a:p>
        </p:txBody>
      </p:sp>
      <p:sp>
        <p:nvSpPr>
          <p:cNvPr id="34" name="Down Arrow 33"/>
          <p:cNvSpPr/>
          <p:nvPr/>
        </p:nvSpPr>
        <p:spPr>
          <a:xfrm>
            <a:off x="7571538" y="2804937"/>
            <a:ext cx="484632" cy="637978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765353" y="1116734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1886: </a:t>
            </a:r>
            <a:r>
              <a:rPr lang="en-US" sz="1200" dirty="0"/>
              <a:t>Typhoid vaccine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6813" y="33930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75625" y="33983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1850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43257" y="33930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44982" y="33930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97179" y="33930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49956" y="2121613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1926/1927 </a:t>
            </a:r>
            <a:r>
              <a:rPr lang="en-US" sz="1200" dirty="0"/>
              <a:t>Pertussis &amp; Tb vaccines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80566" y="4988197"/>
            <a:ext cx="1054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1924: </a:t>
            </a:r>
            <a:r>
              <a:rPr lang="en-US" sz="1200" dirty="0"/>
              <a:t>Tetanus vaccine </a:t>
            </a:r>
          </a:p>
        </p:txBody>
      </p:sp>
      <p:sp>
        <p:nvSpPr>
          <p:cNvPr id="44" name="Down Arrow 43"/>
          <p:cNvSpPr/>
          <p:nvPr/>
        </p:nvSpPr>
        <p:spPr>
          <a:xfrm rot="10800000">
            <a:off x="8699244" y="3739580"/>
            <a:ext cx="484632" cy="612007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wn Arrow 44"/>
          <p:cNvSpPr/>
          <p:nvPr/>
        </p:nvSpPr>
        <p:spPr>
          <a:xfrm>
            <a:off x="8374104" y="1343217"/>
            <a:ext cx="484632" cy="2084761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8280603" y="918618"/>
            <a:ext cx="93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1955: </a:t>
            </a:r>
            <a:r>
              <a:rPr lang="en-US" sz="1200" dirty="0"/>
              <a:t>Polio vaccine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87852" y="4369241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1963: </a:t>
            </a:r>
            <a:r>
              <a:rPr lang="en-US" sz="1200" dirty="0"/>
              <a:t>Measles vaccine </a:t>
            </a:r>
          </a:p>
        </p:txBody>
      </p:sp>
      <p:sp>
        <p:nvSpPr>
          <p:cNvPr id="48" name="Down Arrow 47"/>
          <p:cNvSpPr/>
          <p:nvPr/>
        </p:nvSpPr>
        <p:spPr>
          <a:xfrm>
            <a:off x="8932644" y="2887048"/>
            <a:ext cx="484632" cy="549551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941560" y="1155567"/>
            <a:ext cx="9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1967: </a:t>
            </a:r>
            <a:r>
              <a:rPr lang="en-US" sz="1200" dirty="0"/>
              <a:t>Mumps vaccine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952237" y="1730676"/>
            <a:ext cx="9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1969: </a:t>
            </a:r>
            <a:r>
              <a:rPr lang="en-US" sz="1200" dirty="0"/>
              <a:t>Rubella vaccine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947957" y="2294750"/>
            <a:ext cx="9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1970: </a:t>
            </a:r>
            <a:r>
              <a:rPr lang="en-US" sz="1200" dirty="0"/>
              <a:t>Anthrax vaccine </a:t>
            </a:r>
          </a:p>
        </p:txBody>
      </p:sp>
      <p:sp>
        <p:nvSpPr>
          <p:cNvPr id="53" name="Down Arrow 52"/>
          <p:cNvSpPr/>
          <p:nvPr/>
        </p:nvSpPr>
        <p:spPr>
          <a:xfrm rot="10800000">
            <a:off x="9286297" y="3716818"/>
            <a:ext cx="484632" cy="1055278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9243895" y="4803531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1974: </a:t>
            </a:r>
            <a:r>
              <a:rPr lang="en-US" sz="1200" dirty="0"/>
              <a:t>Meningitis vaccine </a:t>
            </a:r>
          </a:p>
        </p:txBody>
      </p:sp>
      <p:sp>
        <p:nvSpPr>
          <p:cNvPr id="55" name="Down Arrow 54"/>
          <p:cNvSpPr/>
          <p:nvPr/>
        </p:nvSpPr>
        <p:spPr>
          <a:xfrm>
            <a:off x="9582363" y="2881745"/>
            <a:ext cx="484632" cy="549551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9515056" y="2239631"/>
            <a:ext cx="9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1977: </a:t>
            </a:r>
            <a:r>
              <a:rPr lang="en-US" sz="1200" dirty="0"/>
              <a:t>Pneumonia vaccine</a:t>
            </a:r>
          </a:p>
        </p:txBody>
      </p:sp>
      <p:sp>
        <p:nvSpPr>
          <p:cNvPr id="58" name="Down Arrow 57"/>
          <p:cNvSpPr/>
          <p:nvPr/>
        </p:nvSpPr>
        <p:spPr>
          <a:xfrm rot="10800000">
            <a:off x="9915639" y="3722526"/>
            <a:ext cx="484632" cy="1599763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915639" y="5302688"/>
            <a:ext cx="938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1981/1986: </a:t>
            </a:r>
            <a:r>
              <a:rPr lang="en-US" sz="1200" dirty="0" err="1"/>
              <a:t>Hep</a:t>
            </a:r>
            <a:r>
              <a:rPr lang="en-US" sz="1200" dirty="0"/>
              <a:t> B &amp; </a:t>
            </a:r>
            <a:r>
              <a:rPr lang="en-US" sz="1200" dirty="0" err="1"/>
              <a:t>Hep</a:t>
            </a:r>
            <a:r>
              <a:rPr lang="en-US" sz="1200" dirty="0"/>
              <a:t> A vaccines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13184" y="6277250"/>
            <a:ext cx="115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*Note that this timeline is abbreviated to give an overview of vaccine development and the recent explosion of discovery</a:t>
            </a:r>
          </a:p>
        </p:txBody>
      </p:sp>
      <p:sp>
        <p:nvSpPr>
          <p:cNvPr id="62" name="Down Arrow 61"/>
          <p:cNvSpPr/>
          <p:nvPr/>
        </p:nvSpPr>
        <p:spPr>
          <a:xfrm>
            <a:off x="10297962" y="2351388"/>
            <a:ext cx="484632" cy="1093503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0191835" y="1490618"/>
            <a:ext cx="938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1995: </a:t>
            </a:r>
            <a:r>
              <a:rPr lang="en-US" sz="1200" dirty="0"/>
              <a:t>Varicella zoster vaccine</a:t>
            </a:r>
          </a:p>
        </p:txBody>
      </p:sp>
      <p:sp>
        <p:nvSpPr>
          <p:cNvPr id="64" name="Down Arrow 63"/>
          <p:cNvSpPr/>
          <p:nvPr/>
        </p:nvSpPr>
        <p:spPr>
          <a:xfrm rot="10800000">
            <a:off x="10587383" y="3713745"/>
            <a:ext cx="484632" cy="612007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0540278" y="4402521"/>
            <a:ext cx="105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1999: </a:t>
            </a:r>
            <a:r>
              <a:rPr lang="en-US" sz="1200" dirty="0" err="1"/>
              <a:t>Rotovirus</a:t>
            </a:r>
            <a:r>
              <a:rPr lang="en-US" sz="1200" dirty="0"/>
              <a:t> vaccine </a:t>
            </a:r>
          </a:p>
        </p:txBody>
      </p:sp>
      <p:sp>
        <p:nvSpPr>
          <p:cNvPr id="66" name="Down Arrow 65"/>
          <p:cNvSpPr/>
          <p:nvPr/>
        </p:nvSpPr>
        <p:spPr>
          <a:xfrm>
            <a:off x="10826656" y="2887048"/>
            <a:ext cx="484632" cy="549551"/>
          </a:xfrm>
          <a:prstGeom prst="downArrow">
            <a:avLst/>
          </a:prstGeom>
          <a:solidFill>
            <a:srgbClr val="4281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10826656" y="2175581"/>
            <a:ext cx="93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2006: </a:t>
            </a:r>
            <a:r>
              <a:rPr lang="en-US" sz="1200" dirty="0"/>
              <a:t>HPV &amp; shingles vaccines</a:t>
            </a:r>
          </a:p>
        </p:txBody>
      </p:sp>
    </p:spTree>
    <p:extLst>
      <p:ext uri="{BB962C8B-B14F-4D97-AF65-F5344CB8AC3E}">
        <p14:creationId xmlns:p14="http://schemas.microsoft.com/office/powerpoint/2010/main" val="177248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150" y="6856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How Vaccines Work</a:t>
            </a: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6912" y="1643012"/>
            <a:ext cx="4572000" cy="2642616"/>
          </a:xfrm>
          <a:prstGeom prst="rect">
            <a:avLst/>
          </a:prstGeom>
        </p:spPr>
      </p:pic>
      <p:pic>
        <p:nvPicPr>
          <p:cNvPr id="1034" name="Picture 10" descr="http://www.vniia.ru/cfpi/img/b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785" y="2333189"/>
            <a:ext cx="1484330" cy="148433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983088" y="1645202"/>
            <a:ext cx="4572000" cy="2640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541" y="4670855"/>
            <a:ext cx="10781269" cy="18596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84526F"/>
                </a:solidFill>
              </a:rPr>
              <a:t>Vaccines help us develop immunity by imitating an infection and triggering antibodies to develop</a:t>
            </a:r>
            <a:br>
              <a:rPr lang="en-US" dirty="0">
                <a:solidFill>
                  <a:srgbClr val="84526F"/>
                </a:solidFill>
              </a:rPr>
            </a:br>
            <a:br>
              <a:rPr lang="en-US" dirty="0">
                <a:solidFill>
                  <a:srgbClr val="84526F"/>
                </a:solidFill>
              </a:rPr>
            </a:br>
            <a:r>
              <a:rPr lang="en-US" dirty="0">
                <a:solidFill>
                  <a:srgbClr val="84526F"/>
                </a:solidFill>
              </a:rPr>
              <a:t>Those antibodies will be available to fight the next time you are exposed to that virus or bacteria</a:t>
            </a:r>
          </a:p>
        </p:txBody>
      </p:sp>
      <p:pic>
        <p:nvPicPr>
          <p:cNvPr id="21" name="Picture 10" descr="http://www.vniia.ru/cfpi/img/b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9" y="4610952"/>
            <a:ext cx="636373" cy="63637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vniia.ru/cfpi/img/b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69" y="5573659"/>
            <a:ext cx="636373" cy="63637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3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Vaccine-Preventable Diseases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423" y="1325563"/>
            <a:ext cx="7491153" cy="476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3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94" y="8091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Vaccine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254" y="5838568"/>
            <a:ext cx="10602097" cy="92534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84526F"/>
                </a:solidFill>
              </a:rPr>
              <a:t>Vaccines are safe: They have been tested by the FDA and are monitored by the CDC when in 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537" y="1190017"/>
            <a:ext cx="8176056" cy="4382880"/>
          </a:xfrm>
          <a:prstGeom prst="rect">
            <a:avLst/>
          </a:prstGeom>
        </p:spPr>
      </p:pic>
      <p:pic>
        <p:nvPicPr>
          <p:cNvPr id="6" name="Picture 10" descr="http://www.vniia.ru/cfpi/img/b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1" y="5791022"/>
            <a:ext cx="636373" cy="636373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36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Vaccine Effectiveness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40162" y="6060989"/>
            <a:ext cx="3744098" cy="2253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84526F"/>
                </a:solidFill>
              </a:rPr>
              <a:t>Graphic created by Leon Farrant based on CDC data</a:t>
            </a:r>
          </a:p>
        </p:txBody>
      </p:sp>
      <p:pic>
        <p:nvPicPr>
          <p:cNvPr id="2050" name="Picture 2" descr="https://communication4health.files.wordpress.com/2013/02/vaccine-info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584" y="1133252"/>
            <a:ext cx="4128271" cy="562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Choosing the Right Vaccines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220" y="1137482"/>
            <a:ext cx="5623560" cy="572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15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Where to Get Vaccinated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60" y="1174407"/>
            <a:ext cx="9135273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2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D9DC"/>
            </a:gs>
            <a:gs pos="46000">
              <a:srgbClr val="ADC3C5"/>
            </a:gs>
            <a:gs pos="100000">
              <a:srgbClr val="6A8C8C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84526F"/>
                </a:solidFill>
                <a:latin typeface="Arial Narrow" panose="020B0606020202030204" pitchFamily="34" charset="0"/>
              </a:rPr>
              <a:t>Paying for Vaccines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4216" y="4213368"/>
            <a:ext cx="3102894" cy="1769085"/>
          </a:xfrm>
          <a:prstGeom prst="rect">
            <a:avLst/>
          </a:prstGeom>
        </p:spPr>
      </p:pic>
      <p:pic>
        <p:nvPicPr>
          <p:cNvPr id="1026" name="Picture 2" descr="http://encoretelemedicine.net/wp-content/uploads/2016/02/medicare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77" y="1008185"/>
            <a:ext cx="2875817" cy="10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medicaid.gov/resources/images/logos/logo-medicai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785" y="2297877"/>
            <a:ext cx="30670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8222" y="3240852"/>
            <a:ext cx="3104593" cy="510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363" y="1532020"/>
            <a:ext cx="4615224" cy="45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67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251</Words>
  <Application>Microsoft Office PowerPoint</Application>
  <PresentationFormat>Widescreen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Narrow</vt:lpstr>
      <vt:lpstr>Calibri</vt:lpstr>
      <vt:lpstr>Calibri Light</vt:lpstr>
      <vt:lpstr>Office Theme</vt:lpstr>
      <vt:lpstr>PowerPoint Presentation</vt:lpstr>
      <vt:lpstr>History of Vaccines</vt:lpstr>
      <vt:lpstr>How Vaccines Work</vt:lpstr>
      <vt:lpstr>Vaccine-Preventable Diseases</vt:lpstr>
      <vt:lpstr>Vaccine Safety</vt:lpstr>
      <vt:lpstr>Vaccine Effectiveness</vt:lpstr>
      <vt:lpstr>Choosing the Right Vaccines</vt:lpstr>
      <vt:lpstr>Where to Get Vaccinated</vt:lpstr>
      <vt:lpstr>Paying for Vaccines</vt:lpstr>
      <vt:lpstr>Keeping Track of Your Vaccinations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Clarke</dc:creator>
  <cp:lastModifiedBy>Lindsay Clarke</cp:lastModifiedBy>
  <cp:revision>32</cp:revision>
  <dcterms:created xsi:type="dcterms:W3CDTF">2016-08-09T20:24:36Z</dcterms:created>
  <dcterms:modified xsi:type="dcterms:W3CDTF">2016-09-15T17:03:05Z</dcterms:modified>
</cp:coreProperties>
</file>