
<file path=[Content_Types].xml><?xml version="1.0" encoding="utf-8"?>
<Types xmlns="http://schemas.openxmlformats.org/package/2006/content-types">
  <Default Extension="png" ContentType="image/png"/>
  <Default Extension="3B7D93B0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webextensions/webextension1.xml" ContentType="application/vnd.ms-office.webextension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webextensions/webextension2.xml" ContentType="application/vnd.ms-office.webextension+xml"/>
  <Override PartName="/ppt/webextensions/webextension3.xml" ContentType="application/vnd.ms-office.webextension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8" r:id="rId4"/>
    <p:sldMasterId id="2147483718" r:id="rId5"/>
    <p:sldMasterId id="2147483728" r:id="rId6"/>
    <p:sldMasterId id="2147483738" r:id="rId7"/>
    <p:sldMasterId id="2147483748" r:id="rId8"/>
  </p:sldMasterIdLst>
  <p:notesMasterIdLst>
    <p:notesMasterId r:id="rId43"/>
  </p:notesMasterIdLst>
  <p:sldIdLst>
    <p:sldId id="256" r:id="rId9"/>
    <p:sldId id="317" r:id="rId10"/>
    <p:sldId id="257" r:id="rId11"/>
    <p:sldId id="308" r:id="rId12"/>
    <p:sldId id="291" r:id="rId13"/>
    <p:sldId id="292" r:id="rId14"/>
    <p:sldId id="313" r:id="rId15"/>
    <p:sldId id="293" r:id="rId16"/>
    <p:sldId id="294" r:id="rId17"/>
    <p:sldId id="295" r:id="rId18"/>
    <p:sldId id="296" r:id="rId19"/>
    <p:sldId id="297" r:id="rId20"/>
    <p:sldId id="298" r:id="rId21"/>
    <p:sldId id="266" r:id="rId22"/>
    <p:sldId id="269" r:id="rId23"/>
    <p:sldId id="270" r:id="rId24"/>
    <p:sldId id="288" r:id="rId25"/>
    <p:sldId id="271" r:id="rId26"/>
    <p:sldId id="290" r:id="rId27"/>
    <p:sldId id="289" r:id="rId28"/>
    <p:sldId id="299" r:id="rId29"/>
    <p:sldId id="300" r:id="rId30"/>
    <p:sldId id="301" r:id="rId31"/>
    <p:sldId id="302" r:id="rId32"/>
    <p:sldId id="314" r:id="rId33"/>
    <p:sldId id="303" r:id="rId34"/>
    <p:sldId id="304" r:id="rId35"/>
    <p:sldId id="316" r:id="rId36"/>
    <p:sldId id="305" r:id="rId37"/>
    <p:sldId id="306" r:id="rId38"/>
    <p:sldId id="315" r:id="rId39"/>
    <p:sldId id="307" r:id="rId40"/>
    <p:sldId id="309" r:id="rId41"/>
    <p:sldId id="283" r:id="rId42"/>
  </p:sldIdLst>
  <p:sldSz cx="12192000" cy="6858000"/>
  <p:notesSz cx="6858000" cy="9144000"/>
  <p:embeddedFontLs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Myriad Pro Black Condensed" panose="020B0506030403090204" pitchFamily="34" charset="0"/>
      <p:bold r:id="rId50"/>
      <p:italic r:id="rId51"/>
      <p:boldItalic r:id="rId52"/>
    </p:embeddedFont>
    <p:embeddedFont>
      <p:font typeface="Myriad Pro Bold Condensed" panose="020B0706030403020204" pitchFamily="34" charset="0"/>
      <p:bold r:id="rId53"/>
      <p:italic r:id="rId54"/>
      <p:boldItalic r:id="rId5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lsey Allcorn" initials="KA" lastIdx="1" clrIdx="0">
    <p:extLst>
      <p:ext uri="{19B8F6BF-5375-455C-9EA6-DF929625EA0E}">
        <p15:presenceInfo xmlns:p15="http://schemas.microsoft.com/office/powerpoint/2012/main" userId="S::kallcorn@agingresearch.org::a4f772fa-6874-47f4-83c7-1ff70058189c" providerId="AD"/>
      </p:ext>
    </p:extLst>
  </p:cmAuthor>
  <p:cmAuthor id="2" name="Lindsay Clarke" initials="LC" lastIdx="27" clrIdx="1">
    <p:extLst>
      <p:ext uri="{19B8F6BF-5375-455C-9EA6-DF929625EA0E}">
        <p15:presenceInfo xmlns:p15="http://schemas.microsoft.com/office/powerpoint/2012/main" userId="S::lclarke@agingresearch.org::8e9b7c09-50d9-4bc1-91d4-fd79e819fc4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B36B"/>
    <a:srgbClr val="699971"/>
    <a:srgbClr val="8FA4B7"/>
    <a:srgbClr val="BFAF64"/>
    <a:srgbClr val="90A2B6"/>
    <a:srgbClr val="BFAD61"/>
    <a:srgbClr val="639266"/>
    <a:srgbClr val="75A77F"/>
    <a:srgbClr val="933C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02" autoAdjust="0"/>
    <p:restoredTop sz="73835" autoAdjust="0"/>
  </p:normalViewPr>
  <p:slideViewPr>
    <p:cSldViewPr snapToGrid="0">
      <p:cViewPr varScale="1">
        <p:scale>
          <a:sx n="95" d="100"/>
          <a:sy n="95" d="100"/>
        </p:scale>
        <p:origin x="1952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8.fntdata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font" Target="fonts/font3.fntdata"/><Relationship Id="rId59" Type="http://schemas.openxmlformats.org/officeDocument/2006/relationships/theme" Target="theme/theme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font" Target="fonts/font6.fntdata"/><Relationship Id="rId57" Type="http://schemas.openxmlformats.org/officeDocument/2006/relationships/presProps" Target="presProp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01114C-2508-48B2-887F-26F6F74D4D95}" type="datetimeFigureOut">
              <a:rPr lang="en-US" smtClean="0"/>
              <a:t>1/10/22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B8ED98-3FFE-48A9-A7D8-9629CA103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01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8ED98-3FFE-48A9-A7D8-9629CA10375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93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8ED98-3FFE-48A9-A7D8-9629CA10375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48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8ED98-3FFE-48A9-A7D8-9629CA1037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6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Active Ingredients/Purpose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8ED98-3FFE-48A9-A7D8-9629CA10375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85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8ED98-3FFE-48A9-A7D8-9629CA10375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49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Warnings: Acetaminophen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8ED98-3FFE-48A9-A7D8-9629CA10375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895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Warnings: NSAID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8ED98-3FFE-48A9-A7D8-9629CA10375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57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Directions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8ED98-3FFE-48A9-A7D8-9629CA10375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831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Information and Inactive Ingredients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8ED98-3FFE-48A9-A7D8-9629CA10375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552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Questions or Comments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8ED98-3FFE-48A9-A7D8-9629CA10375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31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008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37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267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0699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0549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437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5387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88992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99588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8571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338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7270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4058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44552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9127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5540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0489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35849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93397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34185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9267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569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62299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01265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6535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4965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6405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0723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87681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07542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8896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0732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0448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7100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144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6560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8708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62085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91759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864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010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642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0957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0171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9425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een, indoor, man, mirror&#10;&#10;Description automatically generated">
            <a:extLst>
              <a:ext uri="{FF2B5EF4-FFF2-40B4-BE49-F238E27FC236}">
                <a16:creationId xmlns:a16="http://schemas.microsoft.com/office/drawing/2014/main" id="{E5581B1E-5363-5341-8D68-8D3268074FB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70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581B1E-5363-5341-8D68-8D3268074FB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902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581B1E-5363-5341-8D68-8D3268074FB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222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581B1E-5363-5341-8D68-8D3268074FB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871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581B1E-5363-5341-8D68-8D3268074FB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914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microsoft.com/office/2011/relationships/webextension" Target="../webextensions/webextension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microsoft.com/office/2011/relationships/webextension" Target="../webextensions/webextension3.xm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3B7D93B0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382055EE-9CD8-AD47-9643-3792BC1932CB}"/>
              </a:ext>
            </a:extLst>
          </p:cNvPr>
          <p:cNvSpPr/>
          <p:nvPr/>
        </p:nvSpPr>
        <p:spPr>
          <a:xfrm>
            <a:off x="8295510" y="6458819"/>
            <a:ext cx="3251825" cy="374585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1963B332-36A7-7544-BCB9-299A62C77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5472">
            <a:off x="-452183" y="-253457"/>
            <a:ext cx="9492686" cy="53396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picture containing mug&#10;&#10;Description automatically generated">
            <a:extLst>
              <a:ext uri="{FF2B5EF4-FFF2-40B4-BE49-F238E27FC236}">
                <a16:creationId xmlns:a16="http://schemas.microsoft.com/office/drawing/2014/main" id="{5B800CD0-671C-C74F-A228-E56B85F6F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510" y="737260"/>
            <a:ext cx="3837772" cy="60596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146BD353-7E02-7249-9BD3-62DF9A8570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283029"/>
            <a:ext cx="1862667" cy="1224531"/>
          </a:xfrm>
          <a:prstGeom prst="rect">
            <a:avLst/>
          </a:prstGeom>
        </p:spPr>
      </p:pic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C5340C2E-2AF9-4A08-BC33-4B8D1FC4FF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977">
            <a:off x="525327" y="4200302"/>
            <a:ext cx="7537666" cy="96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1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D6A19-C235-46A6-8217-63A4F758F09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89000" y="1363927"/>
            <a:ext cx="10414000" cy="49482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NSAIDs are found in more than 900 OTC and prescription medications</a:t>
            </a:r>
          </a:p>
          <a:p>
            <a:pPr marL="0" indent="0">
              <a:buNone/>
            </a:pPr>
            <a:br>
              <a:rPr lang="en-US" sz="3200" dirty="0"/>
            </a:b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8DCBA-137A-4FDE-9F4F-F1522BD4DDB3}"/>
              </a:ext>
            </a:extLst>
          </p:cNvPr>
          <p:cNvSpPr/>
          <p:nvPr/>
        </p:nvSpPr>
        <p:spPr>
          <a:xfrm>
            <a:off x="771143" y="3146626"/>
            <a:ext cx="8297849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18DB60-51DC-428F-97A5-B9B139AF4C6D}"/>
              </a:ext>
            </a:extLst>
          </p:cNvPr>
          <p:cNvSpPr txBox="1"/>
          <p:nvPr/>
        </p:nvSpPr>
        <p:spPr>
          <a:xfrm>
            <a:off x="369336" y="182880"/>
            <a:ext cx="11453328" cy="6771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bg1"/>
                </a:solidFill>
                <a:latin typeface="Myriad Pro Bold Condensed" panose="020B0503030403020204" pitchFamily="34" charset="0"/>
              </a:rPr>
              <a:t>Non-Steroidal Anti-Inflammatory Drugs (NSAIDs)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34858B4-D941-4F4A-8D6E-DAC96A567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698" y="2052358"/>
            <a:ext cx="7487035" cy="4205608"/>
          </a:xfrm>
          <a:prstGeom prst="rect">
            <a:avLst/>
          </a:prstGeom>
          <a:noFill/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850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D6A19-C235-46A6-8217-63A4F758F09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722438"/>
            <a:ext cx="10414000" cy="4948237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pPr marL="0" indent="0">
              <a:buNone/>
            </a:pPr>
            <a:br>
              <a:rPr lang="en-US" sz="3200" dirty="0"/>
            </a:b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8DCBA-137A-4FDE-9F4F-F1522BD4DDB3}"/>
              </a:ext>
            </a:extLst>
          </p:cNvPr>
          <p:cNvSpPr/>
          <p:nvPr/>
        </p:nvSpPr>
        <p:spPr>
          <a:xfrm>
            <a:off x="771143" y="3146626"/>
            <a:ext cx="8297849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18DB60-51DC-428F-97A5-B9B139AF4C6D}"/>
              </a:ext>
            </a:extLst>
          </p:cNvPr>
          <p:cNvSpPr txBox="1"/>
          <p:nvPr/>
        </p:nvSpPr>
        <p:spPr>
          <a:xfrm>
            <a:off x="332172" y="182880"/>
            <a:ext cx="11723081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Myriad Pro Bold Condensed" panose="020B0503030403020204" pitchFamily="34" charset="0"/>
              </a:rPr>
              <a:t>Common Medications that Contain NSAIDs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363E49B-FD68-CD4C-8A06-C69336085A80}"/>
              </a:ext>
            </a:extLst>
          </p:cNvPr>
          <p:cNvSpPr/>
          <p:nvPr/>
        </p:nvSpPr>
        <p:spPr>
          <a:xfrm>
            <a:off x="9494480" y="3626332"/>
            <a:ext cx="1213805" cy="332081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food&#10;&#10;Description automatically generated">
            <a:extLst>
              <a:ext uri="{FF2B5EF4-FFF2-40B4-BE49-F238E27FC236}">
                <a16:creationId xmlns:a16="http://schemas.microsoft.com/office/drawing/2014/main" id="{28FF8FCA-B064-8C40-942E-05B8DC760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4558">
            <a:off x="9593240" y="1083858"/>
            <a:ext cx="1212295" cy="23950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FFC14F5A-8FC8-4675-97F6-A48CA3B01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92" y="1135185"/>
            <a:ext cx="7162800" cy="2495550"/>
          </a:xfrm>
          <a:prstGeom prst="rect">
            <a:avLst/>
          </a:prstGeom>
          <a:noFill/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25A4AB41-2B05-49B0-BA8A-6117E2765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251" y="4196556"/>
            <a:ext cx="8839200" cy="2257425"/>
          </a:xfrm>
          <a:prstGeom prst="rect">
            <a:avLst/>
          </a:prstGeom>
          <a:noFill/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841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BA81487-3A2E-40EC-A2DD-DF81FCC159A2}"/>
              </a:ext>
            </a:extLst>
          </p:cNvPr>
          <p:cNvSpPr/>
          <p:nvPr/>
        </p:nvSpPr>
        <p:spPr>
          <a:xfrm>
            <a:off x="426397" y="1297707"/>
            <a:ext cx="6945983" cy="4041906"/>
          </a:xfrm>
          <a:prstGeom prst="roundRect">
            <a:avLst/>
          </a:prstGeom>
          <a:solidFill>
            <a:schemeClr val="bg1"/>
          </a:solidFill>
          <a:ln w="34925">
            <a:solidFill>
              <a:srgbClr val="90A2B6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1584FDD-A327-4B4A-91E7-2CCC0788A747}"/>
              </a:ext>
            </a:extLst>
          </p:cNvPr>
          <p:cNvSpPr/>
          <p:nvPr/>
        </p:nvSpPr>
        <p:spPr>
          <a:xfrm>
            <a:off x="10628583" y="6503282"/>
            <a:ext cx="1085715" cy="285644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4460B3B-3B7F-FF4A-A509-605D2D3308B0}"/>
              </a:ext>
            </a:extLst>
          </p:cNvPr>
          <p:cNvSpPr/>
          <p:nvPr/>
        </p:nvSpPr>
        <p:spPr>
          <a:xfrm>
            <a:off x="9948852" y="5855919"/>
            <a:ext cx="1085715" cy="285644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A5B6591-B0B8-C041-AF0A-DD4814D8F64D}"/>
              </a:ext>
            </a:extLst>
          </p:cNvPr>
          <p:cNvSpPr/>
          <p:nvPr/>
        </p:nvSpPr>
        <p:spPr>
          <a:xfrm>
            <a:off x="7751487" y="5927231"/>
            <a:ext cx="1085715" cy="285644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0C07413-D0E3-CC4E-8341-1A3BAE81302B}"/>
              </a:ext>
            </a:extLst>
          </p:cNvPr>
          <p:cNvSpPr/>
          <p:nvPr/>
        </p:nvSpPr>
        <p:spPr>
          <a:xfrm>
            <a:off x="7213743" y="6430453"/>
            <a:ext cx="987487" cy="212815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88FD7EE-A637-DF43-92E0-6E06807796BE}"/>
              </a:ext>
            </a:extLst>
          </p:cNvPr>
          <p:cNvSpPr/>
          <p:nvPr/>
        </p:nvSpPr>
        <p:spPr>
          <a:xfrm>
            <a:off x="9034451" y="6430454"/>
            <a:ext cx="1282894" cy="285644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D6A19-C235-46A6-8217-63A4F758F09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50038" y="1588623"/>
            <a:ext cx="6098700" cy="494823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OTC pain medications are safe for most people when they take them as directed</a:t>
            </a:r>
            <a:b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However, although you can buy them without a prescription, all medications can be dangerous if misused or abused</a:t>
            </a:r>
            <a:b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 medication may be better for you than another because of other health conditions, medications, and age</a:t>
            </a:r>
          </a:p>
          <a:p>
            <a:pPr marL="0" indent="0">
              <a:buNone/>
            </a:pPr>
            <a:br>
              <a:rPr lang="en-US" sz="3200" dirty="0"/>
            </a:b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8DCBA-137A-4FDE-9F4F-F1522BD4DDB3}"/>
              </a:ext>
            </a:extLst>
          </p:cNvPr>
          <p:cNvSpPr/>
          <p:nvPr/>
        </p:nvSpPr>
        <p:spPr>
          <a:xfrm>
            <a:off x="771143" y="3146626"/>
            <a:ext cx="8297849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18DB60-51DC-428F-97A5-B9B139AF4C6D}"/>
              </a:ext>
            </a:extLst>
          </p:cNvPr>
          <p:cNvSpPr txBox="1"/>
          <p:nvPr/>
        </p:nvSpPr>
        <p:spPr>
          <a:xfrm>
            <a:off x="549545" y="182880"/>
            <a:ext cx="11092909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Myriad Pro Bold Condensed" panose="020B0503030403020204" pitchFamily="34" charset="0"/>
              </a:rPr>
              <a:t>Safe &amp; Effective When Taken as Directed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A6BEAD5E-2851-FC4C-91C3-EBB37A355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719" y="1482594"/>
            <a:ext cx="3469134" cy="2714445"/>
          </a:xfrm>
          <a:prstGeom prst="rect">
            <a:avLst/>
          </a:prstGeom>
          <a:effectLst>
            <a:outerShdw blurRad="1270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picture containing food&#10;&#10;Description automatically generated">
            <a:extLst>
              <a:ext uri="{FF2B5EF4-FFF2-40B4-BE49-F238E27FC236}">
                <a16:creationId xmlns:a16="http://schemas.microsoft.com/office/drawing/2014/main" id="{01F85C27-CC30-5A41-B8C3-D697ABD16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89822" y="3941924"/>
            <a:ext cx="950418" cy="18744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picture containing food&#10;&#10;Description automatically generated">
            <a:extLst>
              <a:ext uri="{FF2B5EF4-FFF2-40B4-BE49-F238E27FC236}">
                <a16:creationId xmlns:a16="http://schemas.microsoft.com/office/drawing/2014/main" id="{AE510AEC-2687-D64E-A664-AF587D201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6674" y="4765945"/>
            <a:ext cx="957624" cy="17095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A picture containing bottle&#10;&#10;Description automatically generated">
            <a:extLst>
              <a:ext uri="{FF2B5EF4-FFF2-40B4-BE49-F238E27FC236}">
                <a16:creationId xmlns:a16="http://schemas.microsoft.com/office/drawing/2014/main" id="{3960F678-3CF1-6848-8479-0F68261823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2911">
            <a:off x="7717119" y="4052406"/>
            <a:ext cx="994234" cy="18964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picture containing room&#10;&#10;Description automatically generated">
            <a:extLst>
              <a:ext uri="{FF2B5EF4-FFF2-40B4-BE49-F238E27FC236}">
                <a16:creationId xmlns:a16="http://schemas.microsoft.com/office/drawing/2014/main" id="{7CFF6EFF-D2A0-D247-BF66-967A6475A8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7670" y="4300494"/>
            <a:ext cx="1362564" cy="21498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710AB2AA-C110-F140-AD6A-5D08969F9C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86825">
            <a:off x="7002287" y="4808344"/>
            <a:ext cx="1004994" cy="16247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8558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D6A19-C235-46A6-8217-63A4F758F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464" y="1722951"/>
            <a:ext cx="6968688" cy="4948177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3200" dirty="0"/>
            </a:b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8DCBA-137A-4FDE-9F4F-F1522BD4DDB3}"/>
              </a:ext>
            </a:extLst>
          </p:cNvPr>
          <p:cNvSpPr/>
          <p:nvPr/>
        </p:nvSpPr>
        <p:spPr>
          <a:xfrm>
            <a:off x="771143" y="3146626"/>
            <a:ext cx="8297849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18DB60-51DC-428F-97A5-B9B139AF4C6D}"/>
              </a:ext>
            </a:extLst>
          </p:cNvPr>
          <p:cNvSpPr txBox="1"/>
          <p:nvPr/>
        </p:nvSpPr>
        <p:spPr>
          <a:xfrm>
            <a:off x="1142560" y="182880"/>
            <a:ext cx="9906879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Myriad Pro Bold Condensed" panose="020B0604020202020204" charset="0"/>
                <a:cs typeface="Myriad Pro Bold Condensed" panose="020B0604020202020204" charset="0"/>
              </a:rPr>
              <a:t>Understanding the Drug Facts Label</a:t>
            </a:r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590D347-22DF-4571-B304-9E15B59F5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759" y="1212149"/>
            <a:ext cx="3776480" cy="5458979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4424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EB4C5FD-25D1-4F55-9DAD-CC313685FC78}"/>
              </a:ext>
            </a:extLst>
          </p:cNvPr>
          <p:cNvSpPr txBox="1"/>
          <p:nvPr/>
        </p:nvSpPr>
        <p:spPr>
          <a:xfrm>
            <a:off x="4362337" y="1175557"/>
            <a:ext cx="346732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Bold Condensed" panose="020B0604020202020204" charset="0"/>
                <a:cs typeface="Myriad Pro Bold Condensed" panose="020B0604020202020204" charset="0"/>
              </a:rPr>
              <a:t>Acetaminophen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51B55E-C957-46F9-B5A8-94774662C1BF}"/>
              </a:ext>
            </a:extLst>
          </p:cNvPr>
          <p:cNvSpPr txBox="1"/>
          <p:nvPr/>
        </p:nvSpPr>
        <p:spPr>
          <a:xfrm>
            <a:off x="3990380" y="3876730"/>
            <a:ext cx="401358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Bold Condensed" panose="020B0604020202020204" charset="0"/>
                <a:cs typeface="Myriad Pro Bold Condensed" panose="020B0604020202020204" charset="0"/>
              </a:rPr>
              <a:t>Ibuprofen (NSAID)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DF19E96-4FCC-40DD-A4EC-CA7F3B45C7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684" y="1967619"/>
            <a:ext cx="8786631" cy="1540144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Table&#10;&#10;Description automatically generated with medium confidence">
            <a:extLst>
              <a:ext uri="{FF2B5EF4-FFF2-40B4-BE49-F238E27FC236}">
                <a16:creationId xmlns:a16="http://schemas.microsoft.com/office/drawing/2014/main" id="{394EFC65-FEAE-420A-8825-A26EFC458F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684" y="4667251"/>
            <a:ext cx="8786631" cy="1795654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4FDAB3-9452-4766-AECB-8C49155DBEB4}"/>
              </a:ext>
            </a:extLst>
          </p:cNvPr>
          <p:cNvSpPr txBox="1"/>
          <p:nvPr/>
        </p:nvSpPr>
        <p:spPr>
          <a:xfrm>
            <a:off x="343465" y="182880"/>
            <a:ext cx="11505073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Myriad Pro Bold Condensed" panose="020B0604020202020204" charset="0"/>
                <a:cs typeface="Myriad Pro Bold Condensed" panose="020B0604020202020204" charset="0"/>
              </a:rPr>
              <a:t>Understanding the Drug Facts Label Cont.</a:t>
            </a:r>
          </a:p>
        </p:txBody>
      </p:sp>
    </p:spTree>
    <p:extLst>
      <p:ext uri="{BB962C8B-B14F-4D97-AF65-F5344CB8AC3E}">
        <p14:creationId xmlns:p14="http://schemas.microsoft.com/office/powerpoint/2010/main" val="3514064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F25FF32-CA05-4B1F-B3BF-269F675C0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091" y="1715529"/>
            <a:ext cx="7119817" cy="2139395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B50469F-A9DF-4041-AC90-066A7616C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841" y="4578074"/>
            <a:ext cx="7119817" cy="2139395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173B73-F726-4AFB-AEE0-35372806D4C6}"/>
              </a:ext>
            </a:extLst>
          </p:cNvPr>
          <p:cNvSpPr txBox="1"/>
          <p:nvPr/>
        </p:nvSpPr>
        <p:spPr>
          <a:xfrm>
            <a:off x="343465" y="182880"/>
            <a:ext cx="11505073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Myriad Pro Bold Condensed" panose="020B0604020202020204" charset="0"/>
                <a:cs typeface="Myriad Pro Bold Condensed" panose="020B0604020202020204" charset="0"/>
              </a:rPr>
              <a:t>Understanding the Drug Facts Label Cont.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EF5327-08D0-4E59-BEED-9C4011A3EF0D}"/>
              </a:ext>
            </a:extLst>
          </p:cNvPr>
          <p:cNvSpPr txBox="1"/>
          <p:nvPr/>
        </p:nvSpPr>
        <p:spPr>
          <a:xfrm>
            <a:off x="4358087" y="1069198"/>
            <a:ext cx="346732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Bold Condensed" panose="020B0604020202020204" charset="0"/>
                <a:cs typeface="Myriad Pro Bold Condensed" panose="020B0604020202020204" charset="0"/>
              </a:rPr>
              <a:t>Acetaminophen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BB05AB-00CB-4996-B01A-108F6E2A11B3}"/>
              </a:ext>
            </a:extLst>
          </p:cNvPr>
          <p:cNvSpPr txBox="1"/>
          <p:nvPr/>
        </p:nvSpPr>
        <p:spPr>
          <a:xfrm>
            <a:off x="4084954" y="3931743"/>
            <a:ext cx="401358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Bold Condensed" panose="020B0604020202020204" charset="0"/>
                <a:cs typeface="Myriad Pro Bold Condensed" panose="020B0604020202020204" charset="0"/>
              </a:rPr>
              <a:t>Ibuprofen (NSAID)</a:t>
            </a:r>
          </a:p>
        </p:txBody>
      </p:sp>
    </p:spTree>
    <p:extLst>
      <p:ext uri="{BB962C8B-B14F-4D97-AF65-F5344CB8AC3E}">
        <p14:creationId xmlns:p14="http://schemas.microsoft.com/office/powerpoint/2010/main" val="671275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BCA5EFD-9EC6-4379-BB7E-9DCDA60506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41" y="1688851"/>
            <a:ext cx="11296718" cy="4933669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8B4F6F-DD5F-4D01-AF72-D9F59F220744}"/>
              </a:ext>
            </a:extLst>
          </p:cNvPr>
          <p:cNvSpPr txBox="1"/>
          <p:nvPr/>
        </p:nvSpPr>
        <p:spPr>
          <a:xfrm>
            <a:off x="343465" y="182880"/>
            <a:ext cx="11505073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Myriad Pro Bold Condensed" panose="020B0604020202020204" charset="0"/>
                <a:cs typeface="Myriad Pro Bold Condensed" panose="020B0604020202020204" charset="0"/>
              </a:rPr>
              <a:t>Understanding the Drug Facts Label Cont.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32E90A-6A00-44EA-9E05-E1F4E9138C5D}"/>
              </a:ext>
            </a:extLst>
          </p:cNvPr>
          <p:cNvSpPr txBox="1"/>
          <p:nvPr/>
        </p:nvSpPr>
        <p:spPr>
          <a:xfrm>
            <a:off x="4358087" y="1069198"/>
            <a:ext cx="346732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Bold Condensed" panose="020B0604020202020204" charset="0"/>
                <a:cs typeface="Myriad Pro Bold Condensed" panose="020B0604020202020204" charset="0"/>
              </a:rPr>
              <a:t>Acetaminophen</a:t>
            </a:r>
          </a:p>
        </p:txBody>
      </p:sp>
    </p:spTree>
    <p:extLst>
      <p:ext uri="{BB962C8B-B14F-4D97-AF65-F5344CB8AC3E}">
        <p14:creationId xmlns:p14="http://schemas.microsoft.com/office/powerpoint/2010/main" val="2593681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low confidence">
            <a:extLst>
              <a:ext uri="{FF2B5EF4-FFF2-40B4-BE49-F238E27FC236}">
                <a16:creationId xmlns:a16="http://schemas.microsoft.com/office/drawing/2014/main" id="{B8AEC653-B1DF-4FBB-9D54-F0AC7DB5F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058" y="1598652"/>
            <a:ext cx="7983884" cy="5099910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FC963B-AA5C-46B1-86E8-C15179D46628}"/>
              </a:ext>
            </a:extLst>
          </p:cNvPr>
          <p:cNvSpPr txBox="1"/>
          <p:nvPr/>
        </p:nvSpPr>
        <p:spPr>
          <a:xfrm>
            <a:off x="4179957" y="952321"/>
            <a:ext cx="401358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Bold Condensed" panose="020B0604020202020204" charset="0"/>
                <a:cs typeface="Myriad Pro Bold Condensed" panose="020B0604020202020204" charset="0"/>
              </a:rPr>
              <a:t>Ibuprofen (NSAID)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0393E5-7ACD-4963-BAC3-E44C6B7192BE}"/>
              </a:ext>
            </a:extLst>
          </p:cNvPr>
          <p:cNvSpPr txBox="1"/>
          <p:nvPr/>
        </p:nvSpPr>
        <p:spPr>
          <a:xfrm>
            <a:off x="343465" y="182880"/>
            <a:ext cx="11505073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Myriad Pro Bold Condensed" panose="020B0604020202020204" charset="0"/>
                <a:cs typeface="Myriad Pro Bold Condensed" panose="020B0604020202020204" charset="0"/>
              </a:rPr>
              <a:t>Understanding the Drug Facts Label Cont.</a:t>
            </a:r>
          </a:p>
        </p:txBody>
      </p:sp>
    </p:spTree>
    <p:extLst>
      <p:ext uri="{BB962C8B-B14F-4D97-AF65-F5344CB8AC3E}">
        <p14:creationId xmlns:p14="http://schemas.microsoft.com/office/powerpoint/2010/main" val="1079688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5B4C4FA2-FB86-4398-8F56-529A1EBAA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" y="2060360"/>
            <a:ext cx="5920369" cy="3725337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243B1AC-FF6B-4E6B-B26A-30BB7E41C0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506" y="2060360"/>
            <a:ext cx="5913986" cy="2770688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F9D692-540F-49E3-A317-56F7A5852B1D}"/>
              </a:ext>
            </a:extLst>
          </p:cNvPr>
          <p:cNvSpPr txBox="1"/>
          <p:nvPr/>
        </p:nvSpPr>
        <p:spPr>
          <a:xfrm>
            <a:off x="343465" y="182880"/>
            <a:ext cx="11505073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Myriad Pro Bold Condensed" panose="020B0604020202020204" charset="0"/>
                <a:cs typeface="Myriad Pro Bold Condensed" panose="020B0604020202020204" charset="0"/>
              </a:rPr>
              <a:t>Understanding the Drug Facts Label Cont.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824560-D990-473B-BF7E-98882070AF7F}"/>
              </a:ext>
            </a:extLst>
          </p:cNvPr>
          <p:cNvSpPr txBox="1"/>
          <p:nvPr/>
        </p:nvSpPr>
        <p:spPr>
          <a:xfrm>
            <a:off x="1397901" y="1183175"/>
            <a:ext cx="346732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Bold Condensed" panose="020B0604020202020204" charset="0"/>
                <a:cs typeface="Myriad Pro Bold Condensed" panose="020B0604020202020204" charset="0"/>
              </a:rPr>
              <a:t>Acetaminophen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BF272D-057C-4C8A-BD59-8990E7E8D427}"/>
              </a:ext>
            </a:extLst>
          </p:cNvPr>
          <p:cNvSpPr txBox="1"/>
          <p:nvPr/>
        </p:nvSpPr>
        <p:spPr>
          <a:xfrm>
            <a:off x="7228213" y="1183175"/>
            <a:ext cx="401358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Bold Condensed" panose="020B0604020202020204" charset="0"/>
                <a:cs typeface="Myriad Pro Bold Condensed" panose="020B0604020202020204" charset="0"/>
              </a:rPr>
              <a:t>Ibuprofen (NSAID)</a:t>
            </a:r>
          </a:p>
        </p:txBody>
      </p:sp>
    </p:spTree>
    <p:extLst>
      <p:ext uri="{BB962C8B-B14F-4D97-AF65-F5344CB8AC3E}">
        <p14:creationId xmlns:p14="http://schemas.microsoft.com/office/powerpoint/2010/main" val="23657479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26068E6-A7B9-4DE9-BE0B-D5221FA526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6036"/>
            <a:ext cx="5982038" cy="1352964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CB0F8DB-F1F8-4B82-A1BB-DD28704D55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962" y="2076034"/>
            <a:ext cx="5982038" cy="1352966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2B5D786E-BA73-4902-B546-212CD6780C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5530"/>
            <a:ext cx="5982039" cy="1135524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CF56AA6-CE08-4D4F-BB16-408A49BAC1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961" y="3675530"/>
            <a:ext cx="5982039" cy="1575237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42C286-E5DB-4C66-AFD4-D08578D2AF5B}"/>
              </a:ext>
            </a:extLst>
          </p:cNvPr>
          <p:cNvSpPr txBox="1"/>
          <p:nvPr/>
        </p:nvSpPr>
        <p:spPr>
          <a:xfrm>
            <a:off x="343465" y="182880"/>
            <a:ext cx="11505073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Myriad Pro Bold Condensed" panose="020B0604020202020204" charset="0"/>
                <a:cs typeface="Myriad Pro Bold Condensed" panose="020B0604020202020204" charset="0"/>
              </a:rPr>
              <a:t>Understanding the Drug Facts Label Cont.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0F9FCD-F7EE-4137-B0FF-C45DC92EEE9D}"/>
              </a:ext>
            </a:extLst>
          </p:cNvPr>
          <p:cNvSpPr txBox="1"/>
          <p:nvPr/>
        </p:nvSpPr>
        <p:spPr>
          <a:xfrm>
            <a:off x="1397901" y="1183175"/>
            <a:ext cx="346732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Bold Condensed" panose="020B0604020202020204" charset="0"/>
                <a:cs typeface="Myriad Pro Bold Condensed" panose="020B0604020202020204" charset="0"/>
              </a:rPr>
              <a:t>Acetaminophen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F39FAA-CFA5-4E68-ADFC-12BA0D685D57}"/>
              </a:ext>
            </a:extLst>
          </p:cNvPr>
          <p:cNvSpPr txBox="1"/>
          <p:nvPr/>
        </p:nvSpPr>
        <p:spPr>
          <a:xfrm>
            <a:off x="7228213" y="1183175"/>
            <a:ext cx="401358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Bold Condensed" panose="020B0604020202020204" charset="0"/>
                <a:cs typeface="Myriad Pro Bold Condensed" panose="020B0604020202020204" charset="0"/>
              </a:rPr>
              <a:t>Ibuprofen (NSAID)</a:t>
            </a:r>
          </a:p>
        </p:txBody>
      </p:sp>
    </p:spTree>
    <p:extLst>
      <p:ext uri="{BB962C8B-B14F-4D97-AF65-F5344CB8AC3E}">
        <p14:creationId xmlns:p14="http://schemas.microsoft.com/office/powerpoint/2010/main" val="2163699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1E94768-FE9F-4FEC-85EE-F2E98FF6E1D9}"/>
              </a:ext>
            </a:extLst>
          </p:cNvPr>
          <p:cNvSpPr/>
          <p:nvPr/>
        </p:nvSpPr>
        <p:spPr>
          <a:xfrm>
            <a:off x="488698" y="1097506"/>
            <a:ext cx="11214601" cy="5293898"/>
          </a:xfrm>
          <a:prstGeom prst="roundRect">
            <a:avLst/>
          </a:prstGeom>
          <a:solidFill>
            <a:schemeClr val="bg1"/>
          </a:solidFill>
          <a:ln w="34925">
            <a:solidFill>
              <a:srgbClr val="BFAD6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Thank you for taking the pre-survey! </a:t>
            </a:r>
          </a:p>
          <a:p>
            <a:pPr algn="ctr"/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answers will help in future education about medication safety.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D6A19-C235-46A6-8217-63A4F758F09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17262" y="1540669"/>
            <a:ext cx="6090622" cy="1323301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3200" dirty="0"/>
            </a:b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8DCBA-137A-4FDE-9F4F-F1522BD4DDB3}"/>
              </a:ext>
            </a:extLst>
          </p:cNvPr>
          <p:cNvSpPr/>
          <p:nvPr/>
        </p:nvSpPr>
        <p:spPr>
          <a:xfrm>
            <a:off x="771143" y="3146626"/>
            <a:ext cx="8297849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18DB60-51DC-428F-97A5-B9B139AF4C6D}"/>
              </a:ext>
            </a:extLst>
          </p:cNvPr>
          <p:cNvSpPr txBox="1"/>
          <p:nvPr/>
        </p:nvSpPr>
        <p:spPr>
          <a:xfrm>
            <a:off x="2975592" y="209854"/>
            <a:ext cx="6240811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Myriad Pro Bold Condensed" panose="020B0503030403020204" pitchFamily="34" charset="0"/>
              </a:rPr>
              <a:t>Participant Pre-Survey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53D140-2BB6-437A-AD3D-FB7932E5A4AB}"/>
              </a:ext>
            </a:extLst>
          </p:cNvPr>
          <p:cNvSpPr txBox="1"/>
          <p:nvPr/>
        </p:nvSpPr>
        <p:spPr>
          <a:xfrm>
            <a:off x="1455871" y="2995988"/>
            <a:ext cx="5980577" cy="1386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07000"/>
              </a:lnSpc>
            </a:pPr>
            <a:r>
              <a:rPr lang="en-US" sz="4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bit.ly/painworkshop1</a:t>
            </a:r>
            <a:endParaRPr lang="en-US" sz="48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9D27A9-C4EA-45A3-BB59-0A879CAAD4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448" y="1999615"/>
            <a:ext cx="2858770" cy="2858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22125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47EC175-49EB-47B5-A010-74F1FC413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40" y="2290837"/>
            <a:ext cx="10405520" cy="1360800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2B4ACC1C-7F13-C349-9BF0-95B5B27265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9353">
            <a:off x="7615659" y="3233087"/>
            <a:ext cx="4001068" cy="2242357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135FB4-13AA-4299-9350-D41559A92AB7}"/>
              </a:ext>
            </a:extLst>
          </p:cNvPr>
          <p:cNvSpPr txBox="1"/>
          <p:nvPr/>
        </p:nvSpPr>
        <p:spPr>
          <a:xfrm>
            <a:off x="343465" y="182880"/>
            <a:ext cx="11505073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Myriad Pro Bold Condensed" panose="020B0604020202020204" charset="0"/>
                <a:cs typeface="Myriad Pro Bold Condensed" panose="020B0604020202020204" charset="0"/>
              </a:rPr>
              <a:t>Understanding the Drug Facts Label Cont.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111474-234A-42BF-9AD8-7AD23A2924A2}"/>
              </a:ext>
            </a:extLst>
          </p:cNvPr>
          <p:cNvSpPr txBox="1"/>
          <p:nvPr/>
        </p:nvSpPr>
        <p:spPr>
          <a:xfrm>
            <a:off x="1896379" y="1487639"/>
            <a:ext cx="839924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Bold Condensed" panose="020B0604020202020204" charset="0"/>
                <a:cs typeface="Myriad Pro Bold Condensed" panose="020B0604020202020204" charset="0"/>
              </a:rPr>
              <a:t>Acetaminophen and Ibuprofen (NSAID)</a:t>
            </a:r>
          </a:p>
        </p:txBody>
      </p:sp>
    </p:spTree>
    <p:extLst>
      <p:ext uri="{BB962C8B-B14F-4D97-AF65-F5344CB8AC3E}">
        <p14:creationId xmlns:p14="http://schemas.microsoft.com/office/powerpoint/2010/main" val="583876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888DCBA-137A-4FDE-9F4F-F1522BD4DDB3}"/>
              </a:ext>
            </a:extLst>
          </p:cNvPr>
          <p:cNvSpPr/>
          <p:nvPr/>
        </p:nvSpPr>
        <p:spPr>
          <a:xfrm>
            <a:off x="771143" y="3146626"/>
            <a:ext cx="8297849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18DB60-51DC-428F-97A5-B9B139AF4C6D}"/>
              </a:ext>
            </a:extLst>
          </p:cNvPr>
          <p:cNvSpPr txBox="1"/>
          <p:nvPr/>
        </p:nvSpPr>
        <p:spPr>
          <a:xfrm>
            <a:off x="988915" y="182880"/>
            <a:ext cx="1021417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Myriad Pro Bold Condensed" panose="020B0503030403020204" pitchFamily="34" charset="0"/>
              </a:rPr>
              <a:t>Taking OTC Medications Safely</a:t>
            </a:r>
          </a:p>
        </p:txBody>
      </p:sp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E6D02CBC-68DC-9143-9819-AFDF813E9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667" y="3917523"/>
            <a:ext cx="2509800" cy="27132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3A2938-F382-4CB8-A4F0-1ADE78791DF7}"/>
              </a:ext>
            </a:extLst>
          </p:cNvPr>
          <p:cNvSpPr/>
          <p:nvPr/>
        </p:nvSpPr>
        <p:spPr>
          <a:xfrm>
            <a:off x="419100" y="988897"/>
            <a:ext cx="10947400" cy="2825546"/>
          </a:xfrm>
          <a:prstGeom prst="roundRect">
            <a:avLst/>
          </a:prstGeom>
          <a:solidFill>
            <a:schemeClr val="bg1"/>
          </a:solidFill>
          <a:ln w="34925">
            <a:solidFill>
              <a:srgbClr val="00B050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b="1" dirty="0">
                <a:solidFill>
                  <a:srgbClr val="00B050"/>
                </a:solidFill>
              </a:rPr>
              <a:t>DO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read the directions every time – even if you’ve used the medication before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b="1" dirty="0">
                <a:solidFill>
                  <a:srgbClr val="00B050"/>
                </a:solidFill>
              </a:rPr>
              <a:t>DO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take the smallest effective dose for the shortest period of time needed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b="1" dirty="0">
                <a:solidFill>
                  <a:srgbClr val="00B050"/>
                </a:solidFill>
              </a:rPr>
              <a:t>DO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talk to your healthcare professional (HCP) if the medication doesn’t relieve your pain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b="1" dirty="0">
                <a:solidFill>
                  <a:srgbClr val="00B050"/>
                </a:solidFill>
              </a:rPr>
              <a:t>DO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stop use and ask a HCP if pain gets worse or lasts more than 10 days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b="1" dirty="0">
                <a:solidFill>
                  <a:srgbClr val="00B050"/>
                </a:solidFill>
              </a:rPr>
              <a:t>DO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stop use and ask a HCP if fever gets worse or lasts more than 3 days</a:t>
            </a:r>
            <a:endParaRPr lang="en-US" sz="22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C68A7D9-D486-409C-9BCA-C168426A4D68}"/>
              </a:ext>
            </a:extLst>
          </p:cNvPr>
          <p:cNvSpPr/>
          <p:nvPr/>
        </p:nvSpPr>
        <p:spPr>
          <a:xfrm>
            <a:off x="419100" y="3861399"/>
            <a:ext cx="8839200" cy="2825546"/>
          </a:xfrm>
          <a:prstGeom prst="roundRect">
            <a:avLst/>
          </a:prstGeom>
          <a:solidFill>
            <a:schemeClr val="bg1"/>
          </a:solidFill>
          <a:ln w="34925">
            <a:solidFill>
              <a:srgbClr val="FF0000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b="1" dirty="0">
                <a:solidFill>
                  <a:srgbClr val="FF0000"/>
                </a:solidFill>
              </a:rPr>
              <a:t>DON’T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take more than directed in one dose or in a 24-hour period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b="1" dirty="0">
                <a:solidFill>
                  <a:srgbClr val="FF0000"/>
                </a:solidFill>
              </a:rPr>
              <a:t>DON’T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take another dose too soon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b="1" dirty="0">
                <a:solidFill>
                  <a:srgbClr val="FF0000"/>
                </a:solidFill>
              </a:rPr>
              <a:t>DON’T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use kitchen spoons or household utensils to measure your medications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b="1" dirty="0">
                <a:solidFill>
                  <a:srgbClr val="FF0000"/>
                </a:solidFill>
              </a:rPr>
              <a:t>DON’T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double up by taking more than one medication with the same active ingredient at the same time</a:t>
            </a:r>
          </a:p>
        </p:txBody>
      </p:sp>
    </p:spTree>
    <p:extLst>
      <p:ext uri="{BB962C8B-B14F-4D97-AF65-F5344CB8AC3E}">
        <p14:creationId xmlns:p14="http://schemas.microsoft.com/office/powerpoint/2010/main" val="31740063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C024452-6DA6-4BEF-8E44-C0B7747ABF9D}"/>
              </a:ext>
            </a:extLst>
          </p:cNvPr>
          <p:cNvSpPr/>
          <p:nvPr/>
        </p:nvSpPr>
        <p:spPr>
          <a:xfrm>
            <a:off x="7160821" y="1332431"/>
            <a:ext cx="4532010" cy="2774914"/>
          </a:xfrm>
          <a:prstGeom prst="roundRect">
            <a:avLst/>
          </a:prstGeom>
          <a:solidFill>
            <a:schemeClr val="bg1"/>
          </a:solidFill>
          <a:ln w="34925">
            <a:solidFill>
              <a:srgbClr val="933C2A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D6A19-C235-46A6-8217-63A4F758F09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44600" y="1722438"/>
            <a:ext cx="10947400" cy="4948237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3200" dirty="0"/>
            </a:b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8DCBA-137A-4FDE-9F4F-F1522BD4DDB3}"/>
              </a:ext>
            </a:extLst>
          </p:cNvPr>
          <p:cNvSpPr/>
          <p:nvPr/>
        </p:nvSpPr>
        <p:spPr>
          <a:xfrm>
            <a:off x="771143" y="3146626"/>
            <a:ext cx="8297849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18DB60-51DC-428F-97A5-B9B139AF4C6D}"/>
              </a:ext>
            </a:extLst>
          </p:cNvPr>
          <p:cNvSpPr txBox="1"/>
          <p:nvPr/>
        </p:nvSpPr>
        <p:spPr>
          <a:xfrm>
            <a:off x="3235324" y="182880"/>
            <a:ext cx="6460423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Myriad Pro Bold Condensed" panose="020B0503030403020204" pitchFamily="34" charset="0"/>
              </a:rPr>
              <a:t>In Case of an Overdose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A41937-79D0-43BA-963E-29F0E5F987AD}"/>
              </a:ext>
            </a:extLst>
          </p:cNvPr>
          <p:cNvSpPr/>
          <p:nvPr/>
        </p:nvSpPr>
        <p:spPr>
          <a:xfrm>
            <a:off x="7289656" y="1574702"/>
            <a:ext cx="4274340" cy="2290371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Taking more than directed is an overdose, and severe consequences can occur</a:t>
            </a:r>
          </a:p>
          <a:p>
            <a:pPr marL="342900" indent="-342900"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Call Poison Control if you or someone you know takes more than the recommended dose</a:t>
            </a:r>
          </a:p>
        </p:txBody>
      </p:sp>
      <p:pic>
        <p:nvPicPr>
          <p:cNvPr id="7" name="Picture 2" descr="Image result for poison control center logo">
            <a:extLst>
              <a:ext uri="{FF2B5EF4-FFF2-40B4-BE49-F238E27FC236}">
                <a16:creationId xmlns:a16="http://schemas.microsoft.com/office/drawing/2014/main" id="{5E9E6BDB-F672-4617-B7F0-0F093753B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485" y="4529572"/>
            <a:ext cx="2548682" cy="1871228"/>
          </a:xfrm>
          <a:prstGeom prst="rect">
            <a:avLst/>
          </a:prstGeom>
          <a:noFill/>
          <a:effectLst>
            <a:glow rad="698500">
              <a:schemeClr val="bg1">
                <a:alpha val="26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A11F76-C8E1-B941-B7CE-23AC53F86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3" y="1332431"/>
            <a:ext cx="6604211" cy="397245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83CE54E4-AC41-B04F-AE5D-005C0E91AF7C}"/>
              </a:ext>
            </a:extLst>
          </p:cNvPr>
          <p:cNvSpPr/>
          <p:nvPr/>
        </p:nvSpPr>
        <p:spPr>
          <a:xfrm>
            <a:off x="771143" y="6026215"/>
            <a:ext cx="5694393" cy="374585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2999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51BFCC0-3A77-40D6-B6EC-9FD9E98F153C}"/>
              </a:ext>
            </a:extLst>
          </p:cNvPr>
          <p:cNvSpPr/>
          <p:nvPr/>
        </p:nvSpPr>
        <p:spPr>
          <a:xfrm>
            <a:off x="563254" y="1059337"/>
            <a:ext cx="7950755" cy="5733780"/>
          </a:xfrm>
          <a:prstGeom prst="roundRect">
            <a:avLst/>
          </a:prstGeom>
          <a:solidFill>
            <a:schemeClr val="bg1"/>
          </a:solidFill>
          <a:ln w="34925">
            <a:solidFill>
              <a:srgbClr val="8FA4B7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D6A19-C235-46A6-8217-63A4F758F09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44600" y="1722438"/>
            <a:ext cx="10947400" cy="4948237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3200" dirty="0"/>
            </a:b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8DCBA-137A-4FDE-9F4F-F1522BD4DDB3}"/>
              </a:ext>
            </a:extLst>
          </p:cNvPr>
          <p:cNvSpPr/>
          <p:nvPr/>
        </p:nvSpPr>
        <p:spPr>
          <a:xfrm>
            <a:off x="771143" y="3146626"/>
            <a:ext cx="8297849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18DB60-51DC-428F-97A5-B9B139AF4C6D}"/>
              </a:ext>
            </a:extLst>
          </p:cNvPr>
          <p:cNvSpPr txBox="1"/>
          <p:nvPr/>
        </p:nvSpPr>
        <p:spPr>
          <a:xfrm>
            <a:off x="414174" y="182880"/>
            <a:ext cx="11503506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 Black Condensed" panose="020B0503030403020204" pitchFamily="34" charset="0"/>
              </a:rPr>
              <a:t>Preventing Abuse of Prescription Medications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A41937-79D0-43BA-963E-29F0E5F987AD}"/>
              </a:ext>
            </a:extLst>
          </p:cNvPr>
          <p:cNvSpPr/>
          <p:nvPr/>
        </p:nvSpPr>
        <p:spPr>
          <a:xfrm>
            <a:off x="879894" y="1211536"/>
            <a:ext cx="7541906" cy="5652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sz="2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Prescription misuse and abuse often starts in the home so be sure you: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Never share your prescription medications 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Always keep medications stored safely and in their original containers to avoid any confusion and relock all safety caps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Always store prescription pain medications up and away </a:t>
            </a:r>
            <a:b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out of sight of family members or visitors in your home—especially young children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Only use as prescribed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Make sure you understand and follow dosing directions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Never take more than one medication with the same active ingredient at the same time unless directed to by your healthcare professional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Seek advice from your healthcare professional to determine whether or not you are ready to stop using your prescription medication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F218EF6-086D-E74F-B76C-66B85291F049}"/>
              </a:ext>
            </a:extLst>
          </p:cNvPr>
          <p:cNvGrpSpPr/>
          <p:nvPr/>
        </p:nvGrpSpPr>
        <p:grpSpPr>
          <a:xfrm rot="321186">
            <a:off x="8987452" y="1261754"/>
            <a:ext cx="2481015" cy="2698017"/>
            <a:chOff x="8823872" y="1719363"/>
            <a:chExt cx="3008825" cy="3419274"/>
          </a:xfrm>
        </p:grpSpPr>
        <p:pic>
          <p:nvPicPr>
            <p:cNvPr id="7" name="Picture 6" descr="A picture containing food, mug&#10;&#10;Description automatically generated">
              <a:extLst>
                <a:ext uri="{FF2B5EF4-FFF2-40B4-BE49-F238E27FC236}">
                  <a16:creationId xmlns:a16="http://schemas.microsoft.com/office/drawing/2014/main" id="{C1736EB8-B5E5-F14E-A065-7A0E03310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0746" y="1719363"/>
              <a:ext cx="1681951" cy="3419274"/>
            </a:xfrm>
            <a:prstGeom prst="rect">
              <a:avLst/>
            </a:prstGeom>
          </p:spPr>
        </p:pic>
        <p:pic>
          <p:nvPicPr>
            <p:cNvPr id="9" name="Picture 8" descr="A picture containing tableware, dishware, plate, food&#10;&#10;Description automatically generated">
              <a:extLst>
                <a:ext uri="{FF2B5EF4-FFF2-40B4-BE49-F238E27FC236}">
                  <a16:creationId xmlns:a16="http://schemas.microsoft.com/office/drawing/2014/main" id="{6DEB7D9E-5823-6844-BF9C-79B75E79B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3872" y="2536489"/>
              <a:ext cx="1771031" cy="1996640"/>
            </a:xfrm>
            <a:prstGeom prst="rect">
              <a:avLst/>
            </a:prstGeom>
          </p:spPr>
        </p:pic>
      </p:grpSp>
      <p:pic>
        <p:nvPicPr>
          <p:cNvPr id="12" name="Picture 11" descr="A picture containing toy&#10;&#10;Description automatically generated">
            <a:extLst>
              <a:ext uri="{FF2B5EF4-FFF2-40B4-BE49-F238E27FC236}">
                <a16:creationId xmlns:a16="http://schemas.microsoft.com/office/drawing/2014/main" id="{00B1FA3E-0443-FB49-90A8-47FE462A75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717" y="4334340"/>
            <a:ext cx="2079726" cy="2112285"/>
          </a:xfrm>
          <a:prstGeom prst="rect">
            <a:avLst/>
          </a:prstGeom>
          <a:effectLst>
            <a:outerShdw blurRad="152400" dir="5640000" sx="90000" sy="-19000" rotWithShape="0">
              <a:prstClr val="black">
                <a:alpha val="15000"/>
              </a:prstClr>
            </a:outerShdw>
          </a:effectLst>
        </p:spPr>
      </p:pic>
      <p:sp>
        <p:nvSpPr>
          <p:cNvPr id="13" name="Arc 12">
            <a:extLst>
              <a:ext uri="{FF2B5EF4-FFF2-40B4-BE49-F238E27FC236}">
                <a16:creationId xmlns:a16="http://schemas.microsoft.com/office/drawing/2014/main" id="{78680A2A-BCC2-DB4D-A459-0C884F38C850}"/>
              </a:ext>
            </a:extLst>
          </p:cNvPr>
          <p:cNvSpPr/>
          <p:nvPr/>
        </p:nvSpPr>
        <p:spPr>
          <a:xfrm rot="21081360">
            <a:off x="7198864" y="3581611"/>
            <a:ext cx="2099776" cy="2393310"/>
          </a:xfrm>
          <a:custGeom>
            <a:avLst/>
            <a:gdLst>
              <a:gd name="connsiteX0" fmla="*/ 1049888 w 2099776"/>
              <a:gd name="connsiteY0" fmla="*/ 0 h 2393310"/>
              <a:gd name="connsiteX1" fmla="*/ 2099776 w 2099776"/>
              <a:gd name="connsiteY1" fmla="*/ 1196655 h 2393310"/>
              <a:gd name="connsiteX2" fmla="*/ 1049888 w 2099776"/>
              <a:gd name="connsiteY2" fmla="*/ 1196655 h 2393310"/>
              <a:gd name="connsiteX3" fmla="*/ 1049888 w 2099776"/>
              <a:gd name="connsiteY3" fmla="*/ 0 h 2393310"/>
              <a:gd name="connsiteX0" fmla="*/ 1049888 w 2099776"/>
              <a:gd name="connsiteY0" fmla="*/ 0 h 2393310"/>
              <a:gd name="connsiteX1" fmla="*/ 2099776 w 2099776"/>
              <a:gd name="connsiteY1" fmla="*/ 1196655 h 239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99776" h="2393310" stroke="0" extrusionOk="0">
                <a:moveTo>
                  <a:pt x="1049888" y="0"/>
                </a:moveTo>
                <a:cubicBezTo>
                  <a:pt x="1529354" y="4293"/>
                  <a:pt x="2146230" y="581433"/>
                  <a:pt x="2099776" y="1196655"/>
                </a:cubicBezTo>
                <a:cubicBezTo>
                  <a:pt x="1620123" y="1283677"/>
                  <a:pt x="1446181" y="1278978"/>
                  <a:pt x="1049888" y="1196655"/>
                </a:cubicBezTo>
                <a:cubicBezTo>
                  <a:pt x="988766" y="623163"/>
                  <a:pt x="1108355" y="257471"/>
                  <a:pt x="1049888" y="0"/>
                </a:cubicBezTo>
                <a:close/>
              </a:path>
              <a:path w="2099776" h="2393310" fill="none" extrusionOk="0">
                <a:moveTo>
                  <a:pt x="1049888" y="0"/>
                </a:moveTo>
                <a:cubicBezTo>
                  <a:pt x="1673945" y="3263"/>
                  <a:pt x="2144602" y="614165"/>
                  <a:pt x="2099776" y="1196655"/>
                </a:cubicBezTo>
              </a:path>
              <a:path w="2099776" h="2393310" fill="none" stroke="0" extrusionOk="0">
                <a:moveTo>
                  <a:pt x="1049888" y="0"/>
                </a:moveTo>
                <a:cubicBezTo>
                  <a:pt x="1654501" y="-92156"/>
                  <a:pt x="2105811" y="547014"/>
                  <a:pt x="2099776" y="1196655"/>
                </a:cubicBezTo>
              </a:path>
            </a:pathLst>
          </a:custGeom>
          <a:ln w="38100">
            <a:solidFill>
              <a:schemeClr val="bg1"/>
            </a:solidFill>
            <a:headEnd type="none"/>
            <a:tailEnd type="triangle" w="lg" len="med"/>
            <a:extLst>
              <a:ext uri="{C807C97D-BFC1-408E-A445-0C87EB9F89A2}">
                <ask:lineSketchStyleProps xmlns:ask="http://schemas.microsoft.com/office/drawing/2018/sketchyshapes" xmlns="" sd="2650216993">
                  <a:prstGeom prst="arc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898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itting, man, table, yellow&#10;&#10;Description automatically generated">
            <a:extLst>
              <a:ext uri="{FF2B5EF4-FFF2-40B4-BE49-F238E27FC236}">
                <a16:creationId xmlns:a16="http://schemas.microsoft.com/office/drawing/2014/main" id="{5F7C5F95-645C-9146-820C-DF1686C59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25" y="993257"/>
            <a:ext cx="10584950" cy="5590374"/>
          </a:xfrm>
          <a:prstGeom prst="rect">
            <a:avLst/>
          </a:prstGeom>
          <a:effectLst>
            <a:outerShdw blurRad="50800" dist="114300" dir="2700000" algn="tl" rotWithShape="0">
              <a:prstClr val="black">
                <a:alpha val="19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88DCBA-137A-4FDE-9F4F-F1522BD4DDB3}"/>
              </a:ext>
            </a:extLst>
          </p:cNvPr>
          <p:cNvSpPr/>
          <p:nvPr/>
        </p:nvSpPr>
        <p:spPr>
          <a:xfrm>
            <a:off x="771143" y="3146626"/>
            <a:ext cx="8297849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18DB60-51DC-428F-97A5-B9B139AF4C6D}"/>
              </a:ext>
            </a:extLst>
          </p:cNvPr>
          <p:cNvSpPr txBox="1"/>
          <p:nvPr/>
        </p:nvSpPr>
        <p:spPr>
          <a:xfrm>
            <a:off x="358692" y="182880"/>
            <a:ext cx="11474616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Myriad Pro Black Condensed" panose="020B0503030403020204" pitchFamily="34" charset="0"/>
              </a:rPr>
              <a:t>Non-Drug Therapies for Pain Management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A41937-79D0-43BA-963E-29F0E5F987AD}"/>
              </a:ext>
            </a:extLst>
          </p:cNvPr>
          <p:cNvSpPr/>
          <p:nvPr/>
        </p:nvSpPr>
        <p:spPr>
          <a:xfrm>
            <a:off x="1181287" y="1647173"/>
            <a:ext cx="9829425" cy="18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There are a number of non-drug therapies that can be used as alternatives or alongside your pain medications. Be sure to discuss with your healthcare professional before you start any of these.</a:t>
            </a:r>
            <a:b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Aft>
                <a:spcPts val="400"/>
              </a:spcAft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Non-drug therapy options include but are not limited to: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C30BD9-392F-4193-965D-479FE90DF8FC}"/>
              </a:ext>
            </a:extLst>
          </p:cNvPr>
          <p:cNvSpPr txBox="1"/>
          <p:nvPr/>
        </p:nvSpPr>
        <p:spPr>
          <a:xfrm>
            <a:off x="1270352" y="3577740"/>
            <a:ext cx="5664574" cy="1928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• Mind-body exercises like yoga and meditation</a:t>
            </a:r>
          </a:p>
          <a:p>
            <a:pPr>
              <a:spcAft>
                <a:spcPts val="400"/>
              </a:spcAft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• Aromatherapy</a:t>
            </a:r>
          </a:p>
          <a:p>
            <a:pPr>
              <a:spcAft>
                <a:spcPts val="400"/>
              </a:spcAft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• Deep breathing</a:t>
            </a:r>
          </a:p>
          <a:p>
            <a:pPr>
              <a:spcAft>
                <a:spcPts val="400"/>
              </a:spcAft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• Pet therapy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46F9C0-E84F-4BA6-A249-CC16FCDE2703}"/>
              </a:ext>
            </a:extLst>
          </p:cNvPr>
          <p:cNvSpPr txBox="1"/>
          <p:nvPr/>
        </p:nvSpPr>
        <p:spPr>
          <a:xfrm>
            <a:off x="7031611" y="3608220"/>
            <a:ext cx="3781425" cy="1928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• 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Acupuncture or massage</a:t>
            </a:r>
          </a:p>
          <a:p>
            <a:pPr>
              <a:spcAft>
                <a:spcPts val="400"/>
              </a:spcAft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• Regular exercise routines</a:t>
            </a:r>
          </a:p>
          <a:p>
            <a:pPr>
              <a:spcAft>
                <a:spcPts val="400"/>
              </a:spcAft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• Physical therapy</a:t>
            </a:r>
          </a:p>
          <a:p>
            <a:pPr>
              <a:spcAft>
                <a:spcPts val="400"/>
              </a:spcAft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• Pain management devices</a:t>
            </a:r>
          </a:p>
          <a:p>
            <a:pPr>
              <a:spcAft>
                <a:spcPts val="400"/>
              </a:spcAft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215870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8" name="Add-in 7">
                <a:extLst>
                  <a:ext uri="{FF2B5EF4-FFF2-40B4-BE49-F238E27FC236}">
                    <a16:creationId xmlns:a16="http://schemas.microsoft.com/office/drawing/2014/main" id="{B6C3D1BF-E267-534B-BC1E-85D4B0D44FE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460500" y="819149"/>
              <a:ext cx="9271000" cy="52197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8" name="Add-in 7">
                <a:extLst>
                  <a:ext uri="{FF2B5EF4-FFF2-40B4-BE49-F238E27FC236}">
                    <a16:creationId xmlns:a16="http://schemas.microsoft.com/office/drawing/2014/main" id="{B6C3D1BF-E267-534B-BC1E-85D4B0D44FE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60500" y="819149"/>
                <a:ext cx="9271000" cy="52197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69031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BE74F52-3D99-4ABC-A9BE-7A3B0876CB63}"/>
              </a:ext>
            </a:extLst>
          </p:cNvPr>
          <p:cNvSpPr/>
          <p:nvPr/>
        </p:nvSpPr>
        <p:spPr>
          <a:xfrm>
            <a:off x="678180" y="1828800"/>
            <a:ext cx="6286500" cy="3512916"/>
          </a:xfrm>
          <a:prstGeom prst="roundRect">
            <a:avLst/>
          </a:prstGeom>
          <a:solidFill>
            <a:schemeClr val="bg1"/>
          </a:solidFill>
          <a:ln w="34925">
            <a:solidFill>
              <a:srgbClr val="69997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8DCBA-137A-4FDE-9F4F-F1522BD4DDB3}"/>
              </a:ext>
            </a:extLst>
          </p:cNvPr>
          <p:cNvSpPr/>
          <p:nvPr/>
        </p:nvSpPr>
        <p:spPr>
          <a:xfrm>
            <a:off x="771143" y="3146626"/>
            <a:ext cx="8297849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18DB60-51DC-428F-97A5-B9B139AF4C6D}"/>
              </a:ext>
            </a:extLst>
          </p:cNvPr>
          <p:cNvSpPr txBox="1"/>
          <p:nvPr/>
        </p:nvSpPr>
        <p:spPr>
          <a:xfrm>
            <a:off x="771143" y="182880"/>
            <a:ext cx="6969408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Myriad Pro Bold Condensed" panose="020B0503030403020204" pitchFamily="34" charset="0"/>
              </a:rPr>
              <a:t>Storing Your Medications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A41937-79D0-43BA-963E-29F0E5F987AD}"/>
              </a:ext>
            </a:extLst>
          </p:cNvPr>
          <p:cNvSpPr/>
          <p:nvPr/>
        </p:nvSpPr>
        <p:spPr>
          <a:xfrm>
            <a:off x="1346781" y="2033501"/>
            <a:ext cx="4949297" cy="2903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Keep your medications in their original container or packaging </a:t>
            </a:r>
            <a:b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lvl="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If you can, avoid mixing multiple medications in the same container </a:t>
            </a:r>
            <a:b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lvl="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Store your medications somewhere cool and dry </a:t>
            </a:r>
          </a:p>
        </p:txBody>
      </p:sp>
      <p:pic>
        <p:nvPicPr>
          <p:cNvPr id="7" name="Picture 6" descr="A picture containing indoor, photo, sitting, screen&#10;&#10;Description automatically generated">
            <a:extLst>
              <a:ext uri="{FF2B5EF4-FFF2-40B4-BE49-F238E27FC236}">
                <a16:creationId xmlns:a16="http://schemas.microsoft.com/office/drawing/2014/main" id="{36B727B3-B525-7342-A935-637EE2F642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2869">
            <a:off x="7451611" y="831408"/>
            <a:ext cx="4090462" cy="575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3089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07A1E5-B928-4379-B564-6C1B07810F97}"/>
              </a:ext>
            </a:extLst>
          </p:cNvPr>
          <p:cNvSpPr/>
          <p:nvPr/>
        </p:nvSpPr>
        <p:spPr>
          <a:xfrm>
            <a:off x="5223850" y="1083753"/>
            <a:ext cx="6751743" cy="5127586"/>
          </a:xfrm>
          <a:prstGeom prst="roundRect">
            <a:avLst/>
          </a:prstGeom>
          <a:solidFill>
            <a:schemeClr val="bg1"/>
          </a:solidFill>
          <a:ln w="34925">
            <a:solidFill>
              <a:srgbClr val="C4B36B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D6A19-C235-46A6-8217-63A4F758F09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44600" y="1722438"/>
            <a:ext cx="10947400" cy="4948237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3200" dirty="0"/>
            </a:b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8DCBA-137A-4FDE-9F4F-F1522BD4DDB3}"/>
              </a:ext>
            </a:extLst>
          </p:cNvPr>
          <p:cNvSpPr/>
          <p:nvPr/>
        </p:nvSpPr>
        <p:spPr>
          <a:xfrm>
            <a:off x="771143" y="3146626"/>
            <a:ext cx="8297849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18DB60-51DC-428F-97A5-B9B139AF4C6D}"/>
              </a:ext>
            </a:extLst>
          </p:cNvPr>
          <p:cNvSpPr txBox="1"/>
          <p:nvPr/>
        </p:nvSpPr>
        <p:spPr>
          <a:xfrm>
            <a:off x="1947075" y="182880"/>
            <a:ext cx="8297849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Myriad Pro Bold Condensed" panose="020B0503030403020204" pitchFamily="34" charset="0"/>
              </a:rPr>
              <a:t>Up and Away and Out of Sight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A41937-79D0-43BA-963E-29F0E5F987AD}"/>
              </a:ext>
            </a:extLst>
          </p:cNvPr>
          <p:cNvSpPr/>
          <p:nvPr/>
        </p:nvSpPr>
        <p:spPr>
          <a:xfrm>
            <a:off x="5620878" y="1248916"/>
            <a:ext cx="5981544" cy="4360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Store medications up and away and out of sight—maybe on the top shelf of a cabinet or hall closet</a:t>
            </a:r>
          </a:p>
          <a:p>
            <a:pPr marL="342900" lvl="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Never leave medications out on a table, countertop, or sink, or any spot that is easy for children to access</a:t>
            </a:r>
          </a:p>
          <a:p>
            <a:pPr marL="342900" lvl="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Consider storing medications in a lockable storage container</a:t>
            </a:r>
          </a:p>
          <a:p>
            <a:pPr marL="342900" lvl="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Keep purses, bags, and coats that contain medications up and away, and out of reach at home and when visiting others</a:t>
            </a:r>
          </a:p>
          <a:p>
            <a:pPr marL="342900" lvl="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Relock safety caps tightly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6C65CB-C36C-44D4-A5B9-C03BC50417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21" r="7612" b="-2"/>
          <a:stretch/>
        </p:blipFill>
        <p:spPr>
          <a:xfrm>
            <a:off x="992448" y="1603168"/>
            <a:ext cx="4025876" cy="2759641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glow rad="368300">
              <a:schemeClr val="bg1">
                <a:alpha val="20000"/>
              </a:schemeClr>
            </a:glow>
            <a:reflection blurRad="6350" stA="32000" endPos="21000" dir="5400000" sy="-100000" algn="bl" rotWithShape="0"/>
          </a:effectLst>
        </p:spPr>
      </p:pic>
      <p:pic>
        <p:nvPicPr>
          <p:cNvPr id="8" name="Picture 7" descr="Image result for up and away campaign">
            <a:extLst>
              <a:ext uri="{FF2B5EF4-FFF2-40B4-BE49-F238E27FC236}">
                <a16:creationId xmlns:a16="http://schemas.microsoft.com/office/drawing/2014/main" id="{720DEC92-933B-4303-97C9-A3D6F62666E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0326" y="4869904"/>
            <a:ext cx="3657600" cy="1565275"/>
          </a:xfrm>
          <a:prstGeom prst="rect">
            <a:avLst/>
          </a:prstGeom>
          <a:noFill/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032F25AB-11A8-4C36-9C6D-DC2688E684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152" y="5526655"/>
            <a:ext cx="7101341" cy="111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655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D6A19-C235-46A6-8217-63A4F758F09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44600" y="1722438"/>
            <a:ext cx="10947400" cy="4948237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3200" dirty="0"/>
            </a:b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8DCBA-137A-4FDE-9F4F-F1522BD4DDB3}"/>
              </a:ext>
            </a:extLst>
          </p:cNvPr>
          <p:cNvSpPr/>
          <p:nvPr/>
        </p:nvSpPr>
        <p:spPr>
          <a:xfrm>
            <a:off x="771143" y="3146626"/>
            <a:ext cx="8297849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2" name="Add-in 1">
                <a:extLst>
                  <a:ext uri="{FF2B5EF4-FFF2-40B4-BE49-F238E27FC236}">
                    <a16:creationId xmlns:a16="http://schemas.microsoft.com/office/drawing/2014/main" id="{E5A6CE43-F5D2-8F4C-8846-1189D301AE1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460500" y="819149"/>
              <a:ext cx="9271000" cy="52197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2" name="Add-in 1">
                <a:extLst>
                  <a:ext uri="{FF2B5EF4-FFF2-40B4-BE49-F238E27FC236}">
                    <a16:creationId xmlns:a16="http://schemas.microsoft.com/office/drawing/2014/main" id="{E5A6CE43-F5D2-8F4C-8846-1189D301AE1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60500" y="819149"/>
                <a:ext cx="9271000" cy="52197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925966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D6A19-C235-46A6-8217-63A4F758F09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44600" y="1722438"/>
            <a:ext cx="10947400" cy="4948237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3200" dirty="0"/>
            </a:b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8DCBA-137A-4FDE-9F4F-F1522BD4DDB3}"/>
              </a:ext>
            </a:extLst>
          </p:cNvPr>
          <p:cNvSpPr/>
          <p:nvPr/>
        </p:nvSpPr>
        <p:spPr>
          <a:xfrm>
            <a:off x="724838" y="3135784"/>
            <a:ext cx="8297849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18DB60-51DC-428F-97A5-B9B139AF4C6D}"/>
              </a:ext>
            </a:extLst>
          </p:cNvPr>
          <p:cNvSpPr txBox="1"/>
          <p:nvPr/>
        </p:nvSpPr>
        <p:spPr>
          <a:xfrm>
            <a:off x="1160129" y="182880"/>
            <a:ext cx="9543125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Myriad Pro Bold Condensed" panose="020B0503030403020204" pitchFamily="34" charset="0"/>
              </a:rPr>
              <a:t>Keeping Track of Your Medications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FEE73F-08F1-4992-A06A-A9CF4CEE9A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732734" y="1330751"/>
            <a:ext cx="4158858" cy="273752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46E7555C-8509-B849-B3F6-3487A0940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9382">
            <a:off x="352698" y="1771708"/>
            <a:ext cx="2737646" cy="34379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black sign with white text&#10;&#10;Description automatically generated">
            <a:extLst>
              <a:ext uri="{FF2B5EF4-FFF2-40B4-BE49-F238E27FC236}">
                <a16:creationId xmlns:a16="http://schemas.microsoft.com/office/drawing/2014/main" id="{9BB8A567-2005-0540-BBD2-43A883DCE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61" y="1899032"/>
            <a:ext cx="2088906" cy="4338497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  <a:reflection blurRad="6350" stA="52000" endA="300" endPos="16000" dir="5400000" sy="-100000" algn="bl" rotWithShape="0"/>
          </a:effectLst>
        </p:spPr>
      </p:pic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C0766AB6-C07D-8046-BBEA-0F3CBA5E07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6014">
            <a:off x="4976935" y="1128785"/>
            <a:ext cx="2399596" cy="15205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431AEA71-2F02-48BA-A81D-232488D905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29" y="3595226"/>
            <a:ext cx="4463205" cy="268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00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888DCBA-137A-4FDE-9F4F-F1522BD4DDB3}"/>
              </a:ext>
            </a:extLst>
          </p:cNvPr>
          <p:cNvSpPr/>
          <p:nvPr/>
        </p:nvSpPr>
        <p:spPr>
          <a:xfrm>
            <a:off x="771143" y="3146626"/>
            <a:ext cx="8297849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18DB60-51DC-428F-97A5-B9B139AF4C6D}"/>
              </a:ext>
            </a:extLst>
          </p:cNvPr>
          <p:cNvSpPr txBox="1"/>
          <p:nvPr/>
        </p:nvSpPr>
        <p:spPr>
          <a:xfrm>
            <a:off x="1622243" y="182880"/>
            <a:ext cx="8947514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Myriad Pro Bold Condensed" panose="020B0503030403020204" pitchFamily="34" charset="0"/>
              </a:rPr>
              <a:t>Before You Reach for Pain Relief</a:t>
            </a:r>
          </a:p>
        </p:txBody>
      </p:sp>
      <p:pic>
        <p:nvPicPr>
          <p:cNvPr id="11" name="Picture 10" descr="A picture containing indoor, table, kite, child&#10;&#10;Description automatically generated">
            <a:extLst>
              <a:ext uri="{FF2B5EF4-FFF2-40B4-BE49-F238E27FC236}">
                <a16:creationId xmlns:a16="http://schemas.microsoft.com/office/drawing/2014/main" id="{72BD071F-40FE-CA48-8524-E92D6C555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53" y="1141019"/>
            <a:ext cx="4330288" cy="26993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C3EC4B1D-93BD-A644-8BF8-78CE68CAC127}"/>
              </a:ext>
            </a:extLst>
          </p:cNvPr>
          <p:cNvSpPr/>
          <p:nvPr/>
        </p:nvSpPr>
        <p:spPr>
          <a:xfrm>
            <a:off x="533340" y="3907663"/>
            <a:ext cx="3585194" cy="374585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CFC9906F-6F5C-6B4B-9C8E-E5DD13674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61" y="4580329"/>
            <a:ext cx="4165420" cy="14124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68DB909-D7A1-4DFA-880A-B8AEF95C719D}"/>
              </a:ext>
            </a:extLst>
          </p:cNvPr>
          <p:cNvSpPr/>
          <p:nvPr/>
        </p:nvSpPr>
        <p:spPr>
          <a:xfrm>
            <a:off x="4674824" y="1077653"/>
            <a:ext cx="7302323" cy="5660020"/>
          </a:xfrm>
          <a:prstGeom prst="roundRect">
            <a:avLst/>
          </a:prstGeom>
          <a:solidFill>
            <a:schemeClr val="bg1"/>
          </a:solidFill>
          <a:ln w="34925">
            <a:solidFill>
              <a:srgbClr val="933C2A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2F12A3-49FA-4245-83F6-1E4FB3B81AC4}"/>
              </a:ext>
            </a:extLst>
          </p:cNvPr>
          <p:cNvSpPr txBox="1"/>
          <p:nvPr/>
        </p:nvSpPr>
        <p:spPr>
          <a:xfrm>
            <a:off x="5047371" y="1211165"/>
            <a:ext cx="6895012" cy="558101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Pain can be acute or persistent: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Acute Pain</a:t>
            </a:r>
          </a:p>
          <a:p>
            <a:pPr marL="800100" lvl="1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Has a sudden onset</a:t>
            </a:r>
          </a:p>
          <a:p>
            <a:pPr marL="800100" lvl="1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Can be severe, but lasts for a short period of time—from hours to days, but no longer than six months</a:t>
            </a:r>
          </a:p>
          <a:p>
            <a:pPr marL="800100" lvl="1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Can be caused by injury, illness, or surgery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Persistent (Chronic) Pain</a:t>
            </a:r>
          </a:p>
          <a:p>
            <a:pPr marL="800100" lvl="1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Ongoing or recurrent pain that lasts beyond the usual course of acute illness or injury—several months to many years</a:t>
            </a:r>
          </a:p>
          <a:p>
            <a:pPr marL="800100" lvl="1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Can be mild to severe, complex to manage and caused by injury, arthritis, cancer, and other diseases</a:t>
            </a:r>
          </a:p>
          <a:p>
            <a:pPr marL="800100" lvl="1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Can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Myriad Pro Bold Condensed" panose="020B0604020202020204" charset="0"/>
              </a:rPr>
              <a:t>cause physical distress and seriously impact quality of life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1537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D6A19-C235-46A6-8217-63A4F758F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463" y="1722951"/>
            <a:ext cx="10947235" cy="4948177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3200" dirty="0"/>
            </a:b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8DCBA-137A-4FDE-9F4F-F1522BD4DDB3}"/>
              </a:ext>
            </a:extLst>
          </p:cNvPr>
          <p:cNvSpPr/>
          <p:nvPr/>
        </p:nvSpPr>
        <p:spPr>
          <a:xfrm>
            <a:off x="771143" y="3146626"/>
            <a:ext cx="8297849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18DB60-51DC-428F-97A5-B9B139AF4C6D}"/>
              </a:ext>
            </a:extLst>
          </p:cNvPr>
          <p:cNvSpPr txBox="1"/>
          <p:nvPr/>
        </p:nvSpPr>
        <p:spPr>
          <a:xfrm>
            <a:off x="2585263" y="182880"/>
            <a:ext cx="7021474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Myriad Pro Bold Condensed" panose="020B0503030403020204" pitchFamily="34" charset="0"/>
              </a:rPr>
              <a:t>Disposing of Medications</a:t>
            </a:r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D87495DA-118F-4068-8F18-1AF616187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02" y="1469508"/>
            <a:ext cx="4501280" cy="3354236"/>
          </a:xfrm>
          <a:prstGeom prst="rect">
            <a:avLst/>
          </a:prstGeom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A482BB65-62B8-4A89-8AE0-06CEFF213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493" y="1469507"/>
            <a:ext cx="4944905" cy="3354237"/>
          </a:xfrm>
          <a:prstGeom prst="rect">
            <a:avLst/>
          </a:prstGeom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890D4D-439F-4CF5-BEEF-47C5155E3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003" y="5077187"/>
            <a:ext cx="2418642" cy="13604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210817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EE8CB74-C17E-423A-A59F-B6EC7962267D}"/>
              </a:ext>
            </a:extLst>
          </p:cNvPr>
          <p:cNvSpPr/>
          <p:nvPr/>
        </p:nvSpPr>
        <p:spPr>
          <a:xfrm>
            <a:off x="231228" y="1250731"/>
            <a:ext cx="8156027" cy="5310953"/>
          </a:xfrm>
          <a:prstGeom prst="roundRect">
            <a:avLst/>
          </a:prstGeom>
          <a:solidFill>
            <a:schemeClr val="bg1"/>
          </a:solidFill>
          <a:ln w="34925">
            <a:solidFill>
              <a:srgbClr val="69997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EDDE9-C875-41F2-81A0-2659F90E1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960476" cy="453313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If you can’t get to a drug take back site to dispose of your medications, check to see if your medication is on the Flush List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Flush List includes medications that: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1) Are sought-after for their misuse and/or abuse potential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2) Can result in death from one dose if taken inappropriately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Flushing medicines on the Flush List helps keep everyone at home safe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2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Don’t flush your medication unless it is on the Flush List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B5AA7E-FF1E-429C-A693-930B8BEB86CE}"/>
              </a:ext>
            </a:extLst>
          </p:cNvPr>
          <p:cNvSpPr txBox="1"/>
          <p:nvPr/>
        </p:nvSpPr>
        <p:spPr>
          <a:xfrm>
            <a:off x="588338" y="182880"/>
            <a:ext cx="11015323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Myriad Pro Bold Condensed" panose="020B0503030403020204" pitchFamily="34" charset="0"/>
              </a:rPr>
              <a:t>FDA’s Flush List for Certain Medications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D37952-4CBB-4E13-AFC3-D4AB2D6A1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2322" y="1424809"/>
            <a:ext cx="283845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475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D6A19-C235-46A6-8217-63A4F758F09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44600" y="1722438"/>
            <a:ext cx="10947400" cy="4948237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3200" dirty="0"/>
            </a:b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8DCBA-137A-4FDE-9F4F-F1522BD4DDB3}"/>
              </a:ext>
            </a:extLst>
          </p:cNvPr>
          <p:cNvSpPr/>
          <p:nvPr/>
        </p:nvSpPr>
        <p:spPr>
          <a:xfrm>
            <a:off x="771143" y="3146626"/>
            <a:ext cx="8297849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18DB60-51DC-428F-97A5-B9B139AF4C6D}"/>
              </a:ext>
            </a:extLst>
          </p:cNvPr>
          <p:cNvSpPr txBox="1"/>
          <p:nvPr/>
        </p:nvSpPr>
        <p:spPr>
          <a:xfrm>
            <a:off x="496903" y="182880"/>
            <a:ext cx="11198194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Myriad Pro Bold Condensed" panose="020B0503030403020204" pitchFamily="34" charset="0"/>
              </a:rPr>
              <a:t>Throw Away Medications in 3 Easy Steps</a:t>
            </a: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7355624A-D189-7F42-ADA9-0AE4376AB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3281">
            <a:off x="363884" y="1453652"/>
            <a:ext cx="2426971" cy="18024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cup, coffee, table, sitting&#10;&#10;Description automatically generated">
            <a:extLst>
              <a:ext uri="{FF2B5EF4-FFF2-40B4-BE49-F238E27FC236}">
                <a16:creationId xmlns:a16="http://schemas.microsoft.com/office/drawing/2014/main" id="{2C490C4A-C800-6240-B66B-B6DE6CFDFC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38" y="1316544"/>
            <a:ext cx="3483116" cy="4948237"/>
          </a:xfrm>
          <a:prstGeom prst="rect">
            <a:avLst/>
          </a:prstGeom>
        </p:spPr>
      </p:pic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C1424FE6-FFFF-794F-A3C3-7F5CE61BC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301" y="2557316"/>
            <a:ext cx="2957848" cy="7290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A picture containing wheel, drawing&#10;&#10;Description automatically generated">
            <a:extLst>
              <a:ext uri="{FF2B5EF4-FFF2-40B4-BE49-F238E27FC236}">
                <a16:creationId xmlns:a16="http://schemas.microsoft.com/office/drawing/2014/main" id="{D61E148D-FCAB-7342-AF20-A195BB4A4A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643" y="3584949"/>
            <a:ext cx="3229123" cy="6758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39789AE-042B-0946-AA74-837CBBAD1E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910" y="4594005"/>
            <a:ext cx="6526379" cy="6618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9C76B6A0-CFE3-D146-B463-7D1543BFD37E}"/>
              </a:ext>
            </a:extLst>
          </p:cNvPr>
          <p:cNvSpPr/>
          <p:nvPr/>
        </p:nvSpPr>
        <p:spPr>
          <a:xfrm>
            <a:off x="8709025" y="6425693"/>
            <a:ext cx="1721159" cy="349325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2569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D6A19-C235-46A6-8217-63A4F758F09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44600" y="1722438"/>
            <a:ext cx="10947400" cy="4948237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3200" dirty="0"/>
            </a:b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8DCBA-137A-4FDE-9F4F-F1522BD4DDB3}"/>
              </a:ext>
            </a:extLst>
          </p:cNvPr>
          <p:cNvSpPr/>
          <p:nvPr/>
        </p:nvSpPr>
        <p:spPr>
          <a:xfrm>
            <a:off x="771143" y="3146626"/>
            <a:ext cx="8297849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18DB60-51DC-428F-97A5-B9B139AF4C6D}"/>
              </a:ext>
            </a:extLst>
          </p:cNvPr>
          <p:cNvSpPr txBox="1"/>
          <p:nvPr/>
        </p:nvSpPr>
        <p:spPr>
          <a:xfrm>
            <a:off x="2715395" y="182880"/>
            <a:ext cx="676121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Myriad Pro Bold Condensed" panose="020B0503030403020204" pitchFamily="34" charset="0"/>
              </a:rPr>
              <a:t>What Have We Learned?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8FCA80-0163-44BC-A1EB-CF9FF2CD52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46" b="14110"/>
          <a:stretch/>
        </p:blipFill>
        <p:spPr>
          <a:xfrm>
            <a:off x="3453323" y="1026549"/>
            <a:ext cx="5285353" cy="2321965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204064-1B1F-4849-83C0-68DCE1404D71}"/>
              </a:ext>
            </a:extLst>
          </p:cNvPr>
          <p:cNvSpPr/>
          <p:nvPr/>
        </p:nvSpPr>
        <p:spPr>
          <a:xfrm>
            <a:off x="301664" y="3528347"/>
            <a:ext cx="11508534" cy="3142328"/>
          </a:xfrm>
          <a:prstGeom prst="roundRect">
            <a:avLst/>
          </a:prstGeom>
          <a:solidFill>
            <a:schemeClr val="bg1"/>
          </a:solidFill>
          <a:ln w="34925">
            <a:solidFill>
              <a:srgbClr val="BFAD6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15E9EC-D785-4936-AC24-DC82AA7AE9A1}"/>
              </a:ext>
            </a:extLst>
          </p:cNvPr>
          <p:cNvSpPr/>
          <p:nvPr/>
        </p:nvSpPr>
        <p:spPr>
          <a:xfrm>
            <a:off x="771143" y="3661489"/>
            <a:ext cx="1069254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Please take a few minutes to take the post-survey that will help the workshop creators understand how effective the resources are.  </a:t>
            </a:r>
          </a:p>
          <a:p>
            <a:pPr algn="ctr"/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4800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bit.ly/painworkshop2</a:t>
            </a:r>
            <a:endParaRPr lang="en-US" sz="48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Remember that your answers are anonymous!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3CF2D9-A1E5-4244-944C-62E5F0E26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833" y="4080519"/>
            <a:ext cx="2272638" cy="22726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88533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20F6CFA-8F7B-4A35-8991-0457C832541D}"/>
              </a:ext>
            </a:extLst>
          </p:cNvPr>
          <p:cNvSpPr/>
          <p:nvPr/>
        </p:nvSpPr>
        <p:spPr>
          <a:xfrm>
            <a:off x="3297839" y="2639659"/>
            <a:ext cx="5918984" cy="3198113"/>
          </a:xfrm>
          <a:prstGeom prst="roundRect">
            <a:avLst/>
          </a:prstGeom>
          <a:solidFill>
            <a:schemeClr val="bg1"/>
          </a:solidFill>
          <a:ln w="34925">
            <a:solidFill>
              <a:srgbClr val="69997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E38A57-B6C2-4A87-996F-9B7FF2912FF7}"/>
              </a:ext>
            </a:extLst>
          </p:cNvPr>
          <p:cNvSpPr/>
          <p:nvPr/>
        </p:nvSpPr>
        <p:spPr>
          <a:xfrm>
            <a:off x="3172935" y="1626993"/>
            <a:ext cx="6248523" cy="3604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b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questions or comments, contact:</a:t>
            </a:r>
            <a:b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Alliance for Aging Research</a:t>
            </a:r>
            <a:b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202-293-2856</a:t>
            </a:r>
            <a:b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info@agingresearch.org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B03F9DD-2E1B-1F4A-ABD4-2B2C8C8428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935" y="394174"/>
            <a:ext cx="6396263" cy="15447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Image result for johnson and johnson consumer inc">
            <a:extLst>
              <a:ext uri="{FF2B5EF4-FFF2-40B4-BE49-F238E27FC236}">
                <a16:creationId xmlns:a16="http://schemas.microsoft.com/office/drawing/2014/main" id="{B677BBD0-2AA2-4E2B-B8FC-797485B518DD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" t="21165" r="-481" b="21975"/>
          <a:stretch/>
        </p:blipFill>
        <p:spPr bwMode="auto">
          <a:xfrm>
            <a:off x="9650590" y="5838824"/>
            <a:ext cx="2384425" cy="7273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77485A-0191-4B72-8A7A-2E8A5CC0CEE0}"/>
              </a:ext>
            </a:extLst>
          </p:cNvPr>
          <p:cNvSpPr txBox="1"/>
          <p:nvPr/>
        </p:nvSpPr>
        <p:spPr>
          <a:xfrm>
            <a:off x="9539465" y="5468440"/>
            <a:ext cx="249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 Support From:</a:t>
            </a:r>
          </a:p>
        </p:txBody>
      </p:sp>
    </p:spTree>
    <p:extLst>
      <p:ext uri="{BB962C8B-B14F-4D97-AF65-F5344CB8AC3E}">
        <p14:creationId xmlns:p14="http://schemas.microsoft.com/office/powerpoint/2010/main" val="3446063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888DCBA-137A-4FDE-9F4F-F1522BD4DDB3}"/>
              </a:ext>
            </a:extLst>
          </p:cNvPr>
          <p:cNvSpPr/>
          <p:nvPr/>
        </p:nvSpPr>
        <p:spPr>
          <a:xfrm>
            <a:off x="771143" y="3146626"/>
            <a:ext cx="8297849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18DB60-51DC-428F-97A5-B9B139AF4C6D}"/>
              </a:ext>
            </a:extLst>
          </p:cNvPr>
          <p:cNvSpPr txBox="1"/>
          <p:nvPr/>
        </p:nvSpPr>
        <p:spPr>
          <a:xfrm>
            <a:off x="0" y="182880"/>
            <a:ext cx="12191999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Myriad Pro Bold Condensed" panose="020B0503030403020204" pitchFamily="34" charset="0"/>
              </a:rPr>
              <a:t>Medications Have Different Risks &amp; Benefits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B0AA4C-E4D3-4D85-8A16-76B46524F2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2"/>
          <a:stretch/>
        </p:blipFill>
        <p:spPr>
          <a:xfrm>
            <a:off x="1780883" y="1058615"/>
            <a:ext cx="8630233" cy="48641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59145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C6DDE34-72D8-4361-AA09-6D54526C4A09}"/>
              </a:ext>
            </a:extLst>
          </p:cNvPr>
          <p:cNvSpPr/>
          <p:nvPr/>
        </p:nvSpPr>
        <p:spPr>
          <a:xfrm>
            <a:off x="624859" y="1275816"/>
            <a:ext cx="10942281" cy="4130040"/>
          </a:xfrm>
          <a:prstGeom prst="roundRect">
            <a:avLst/>
          </a:prstGeom>
          <a:solidFill>
            <a:schemeClr val="bg1"/>
          </a:solidFill>
          <a:ln w="34925">
            <a:solidFill>
              <a:srgbClr val="639266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D6A19-C235-46A6-8217-63A4F758F09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62560" y="1552120"/>
            <a:ext cx="10649714" cy="4551723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(Body)"/>
              </a:rPr>
              <a:t>A number of different types of medications are used to manage pain and related symptoms: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(Body)"/>
              </a:rPr>
              <a:t>Over-the-counter (OTC) pain medications can be purchased at your local store or pharmacy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(Body)"/>
              </a:rPr>
              <a:t>Prescription pain medications require a prescription from a healthcare professional and are only intended for the person with the prescription</a:t>
            </a:r>
            <a:br>
              <a:rPr lang="en-US" sz="2200" dirty="0">
                <a:latin typeface="Calibri (Body)"/>
              </a:rPr>
            </a:br>
            <a:endParaRPr lang="en-US" sz="2200" dirty="0">
              <a:latin typeface="Calibri (Body)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(Body)"/>
              </a:rPr>
              <a:t>BOTH come in a number of different forms including liquids, </a:t>
            </a:r>
            <a:b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(Body)"/>
              </a:rPr>
            </a:b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(Body)"/>
              </a:rPr>
              <a:t>capsules, pills, drops, inhalers, injections, creams, </a:t>
            </a:r>
            <a:b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(Body)"/>
              </a:rPr>
            </a:b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(Body)"/>
              </a:rPr>
              <a:t>sprays, patches, and more</a:t>
            </a:r>
          </a:p>
          <a:p>
            <a:pPr marL="0" indent="0">
              <a:buNone/>
            </a:pPr>
            <a:br>
              <a:rPr lang="en-US" sz="3200" dirty="0"/>
            </a:b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8DCBA-137A-4FDE-9F4F-F1522BD4DDB3}"/>
              </a:ext>
            </a:extLst>
          </p:cNvPr>
          <p:cNvSpPr/>
          <p:nvPr/>
        </p:nvSpPr>
        <p:spPr>
          <a:xfrm>
            <a:off x="771143" y="3146626"/>
            <a:ext cx="8297849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18DB60-51DC-428F-97A5-B9B139AF4C6D}"/>
              </a:ext>
            </a:extLst>
          </p:cNvPr>
          <p:cNvSpPr txBox="1"/>
          <p:nvPr/>
        </p:nvSpPr>
        <p:spPr>
          <a:xfrm>
            <a:off x="655782" y="182880"/>
            <a:ext cx="11057642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Myriad Pro Bold Condensed" panose="020B0503030403020204" pitchFamily="34" charset="0"/>
              </a:rPr>
              <a:t>Different Types of OTC Pain Medications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205B5B9-1B3B-3B49-B789-81507CBF3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580" y="3822668"/>
            <a:ext cx="1239140" cy="19886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90B9CEC2-6CB0-A644-A429-318CDC44C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779" y="4003431"/>
            <a:ext cx="531750" cy="18369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8E990778-5E36-DE4F-8992-5BE5198C48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20" flipH="1">
            <a:off x="10763606" y="3822378"/>
            <a:ext cx="515978" cy="29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34A34E4E-758D-D743-B614-46CBB6BE26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019" y="4459257"/>
            <a:ext cx="1284156" cy="7704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picture containing stationary, computer&#10;&#10;Description automatically generated">
            <a:extLst>
              <a:ext uri="{FF2B5EF4-FFF2-40B4-BE49-F238E27FC236}">
                <a16:creationId xmlns:a16="http://schemas.microsoft.com/office/drawing/2014/main" id="{4468F4F0-C1E5-D64F-93F3-687CFDC22A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984" y="4454359"/>
            <a:ext cx="1457075" cy="18369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897ABF1C-63D3-7045-B311-201CD1A8DD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369" y="5230594"/>
            <a:ext cx="1914508" cy="13802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12150579-30C1-3442-86DF-7DA340FD64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649" y="5251470"/>
            <a:ext cx="1649536" cy="7413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2195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1E94768-FE9F-4FEC-85EE-F2E98FF6E1D9}"/>
              </a:ext>
            </a:extLst>
          </p:cNvPr>
          <p:cNvSpPr/>
          <p:nvPr/>
        </p:nvSpPr>
        <p:spPr>
          <a:xfrm>
            <a:off x="301663" y="1133132"/>
            <a:ext cx="7321821" cy="4848568"/>
          </a:xfrm>
          <a:prstGeom prst="roundRect">
            <a:avLst/>
          </a:prstGeom>
          <a:solidFill>
            <a:schemeClr val="bg1"/>
          </a:solidFill>
          <a:ln w="34925">
            <a:solidFill>
              <a:srgbClr val="BFAD6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1DE1486-B03A-8C41-BD25-D2BBCF46C4CA}"/>
              </a:ext>
            </a:extLst>
          </p:cNvPr>
          <p:cNvSpPr/>
          <p:nvPr/>
        </p:nvSpPr>
        <p:spPr>
          <a:xfrm>
            <a:off x="6931396" y="6427030"/>
            <a:ext cx="1488734" cy="374585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64DC483-44D7-5743-89E9-7748D70E2874}"/>
              </a:ext>
            </a:extLst>
          </p:cNvPr>
          <p:cNvSpPr/>
          <p:nvPr/>
        </p:nvSpPr>
        <p:spPr>
          <a:xfrm>
            <a:off x="10479185" y="6469534"/>
            <a:ext cx="1213805" cy="332081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D6A19-C235-46A6-8217-63A4F758F09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17262" y="1540668"/>
            <a:ext cx="6090622" cy="494823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Nearly 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 in 10 Americans reach for over-the-counter pain medications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help relieve temporary mild to moderate aches and pains, fevers, cold symptoms, and more</a:t>
            </a:r>
            <a:b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Those two main types of OTC pain medications are defined by their active ingredient—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Acetaminophen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Non-steroidal anti-inflammatory drugs </a:t>
            </a:r>
            <a:b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(also known as NSAIDs)</a:t>
            </a:r>
          </a:p>
          <a:p>
            <a:pPr marL="0" indent="0">
              <a:buNone/>
            </a:pPr>
            <a:br>
              <a:rPr lang="en-US" sz="3200" dirty="0"/>
            </a:b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8DCBA-137A-4FDE-9F4F-F1522BD4DDB3}"/>
              </a:ext>
            </a:extLst>
          </p:cNvPr>
          <p:cNvSpPr/>
          <p:nvPr/>
        </p:nvSpPr>
        <p:spPr>
          <a:xfrm>
            <a:off x="771143" y="3146626"/>
            <a:ext cx="8297849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18DB60-51DC-428F-97A5-B9B139AF4C6D}"/>
              </a:ext>
            </a:extLst>
          </p:cNvPr>
          <p:cNvSpPr txBox="1"/>
          <p:nvPr/>
        </p:nvSpPr>
        <p:spPr>
          <a:xfrm>
            <a:off x="462278" y="182880"/>
            <a:ext cx="11267443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Myriad Pro Bold Condensed" panose="020B0503030403020204" pitchFamily="34" charset="0"/>
              </a:rPr>
              <a:t>Two Main Types of OTC Pain Medications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6D3A97AA-AAF9-3D4C-934D-8325961B9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881" y="2069892"/>
            <a:ext cx="1600912" cy="27182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picture containing food&#10;&#10;Description automatically generated">
            <a:extLst>
              <a:ext uri="{FF2B5EF4-FFF2-40B4-BE49-F238E27FC236}">
                <a16:creationId xmlns:a16="http://schemas.microsoft.com/office/drawing/2014/main" id="{7827088C-4391-7F46-896E-B17ACBE5E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716" y="3839319"/>
            <a:ext cx="1676436" cy="26495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picture containing food&#10;&#10;Description automatically generated">
            <a:extLst>
              <a:ext uri="{FF2B5EF4-FFF2-40B4-BE49-F238E27FC236}">
                <a16:creationId xmlns:a16="http://schemas.microsoft.com/office/drawing/2014/main" id="{D7E37695-3C32-774F-9EDD-9B4184C7A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843" y="3819949"/>
            <a:ext cx="1341148" cy="26495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Arc 15">
            <a:extLst>
              <a:ext uri="{FF2B5EF4-FFF2-40B4-BE49-F238E27FC236}">
                <a16:creationId xmlns:a16="http://schemas.microsoft.com/office/drawing/2014/main" id="{E4828409-7A85-434C-8238-2E50CDC7D71A}"/>
              </a:ext>
            </a:extLst>
          </p:cNvPr>
          <p:cNvSpPr/>
          <p:nvPr/>
        </p:nvSpPr>
        <p:spPr>
          <a:xfrm rot="530738">
            <a:off x="9539000" y="2992912"/>
            <a:ext cx="1311154" cy="1182453"/>
          </a:xfrm>
          <a:custGeom>
            <a:avLst/>
            <a:gdLst>
              <a:gd name="connsiteX0" fmla="*/ 563392 w 1311154"/>
              <a:gd name="connsiteY0" fmla="*/ 5874 h 1182453"/>
              <a:gd name="connsiteX1" fmla="*/ 1055843 w 1311154"/>
              <a:gd name="connsiteY1" fmla="*/ 122991 h 1182453"/>
              <a:gd name="connsiteX2" fmla="*/ 1311153 w 1311154"/>
              <a:gd name="connsiteY2" fmla="*/ 591227 h 1182453"/>
              <a:gd name="connsiteX3" fmla="*/ 655577 w 1311154"/>
              <a:gd name="connsiteY3" fmla="*/ 591227 h 1182453"/>
              <a:gd name="connsiteX4" fmla="*/ 563392 w 1311154"/>
              <a:gd name="connsiteY4" fmla="*/ 5874 h 1182453"/>
              <a:gd name="connsiteX0" fmla="*/ 563392 w 1311154"/>
              <a:gd name="connsiteY0" fmla="*/ 5874 h 1182453"/>
              <a:gd name="connsiteX1" fmla="*/ 1055843 w 1311154"/>
              <a:gd name="connsiteY1" fmla="*/ 122991 h 1182453"/>
              <a:gd name="connsiteX2" fmla="*/ 1311153 w 1311154"/>
              <a:gd name="connsiteY2" fmla="*/ 591227 h 1182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1154" h="1182453" stroke="0" extrusionOk="0">
                <a:moveTo>
                  <a:pt x="563392" y="5874"/>
                </a:moveTo>
                <a:cubicBezTo>
                  <a:pt x="728353" y="-16107"/>
                  <a:pt x="927279" y="36882"/>
                  <a:pt x="1055843" y="122991"/>
                </a:cubicBezTo>
                <a:cubicBezTo>
                  <a:pt x="1221333" y="244141"/>
                  <a:pt x="1311556" y="420161"/>
                  <a:pt x="1311153" y="591227"/>
                </a:cubicBezTo>
                <a:cubicBezTo>
                  <a:pt x="1104269" y="609089"/>
                  <a:pt x="980332" y="577074"/>
                  <a:pt x="655577" y="591227"/>
                </a:cubicBezTo>
                <a:cubicBezTo>
                  <a:pt x="673721" y="364187"/>
                  <a:pt x="575317" y="175140"/>
                  <a:pt x="563392" y="5874"/>
                </a:cubicBezTo>
                <a:close/>
              </a:path>
              <a:path w="1311154" h="1182453" fill="none" extrusionOk="0">
                <a:moveTo>
                  <a:pt x="563392" y="5874"/>
                </a:moveTo>
                <a:cubicBezTo>
                  <a:pt x="744540" y="-24784"/>
                  <a:pt x="906210" y="27965"/>
                  <a:pt x="1055843" y="122991"/>
                </a:cubicBezTo>
                <a:cubicBezTo>
                  <a:pt x="1240419" y="231731"/>
                  <a:pt x="1319011" y="402599"/>
                  <a:pt x="1311153" y="591227"/>
                </a:cubicBezTo>
              </a:path>
              <a:path w="1311154" h="1182453" fill="none" stroke="0" extrusionOk="0">
                <a:moveTo>
                  <a:pt x="563392" y="5874"/>
                </a:moveTo>
                <a:cubicBezTo>
                  <a:pt x="753662" y="-15403"/>
                  <a:pt x="930374" y="51009"/>
                  <a:pt x="1055843" y="122991"/>
                </a:cubicBezTo>
                <a:cubicBezTo>
                  <a:pt x="1217812" y="243814"/>
                  <a:pt x="1305481" y="426707"/>
                  <a:pt x="1311153" y="591227"/>
                </a:cubicBezTo>
              </a:path>
            </a:pathLst>
          </a:custGeom>
          <a:ln w="38100">
            <a:solidFill>
              <a:schemeClr val="bg1"/>
            </a:solidFill>
            <a:headEnd type="none"/>
            <a:tailEnd type="triangle" w="lg" len="med"/>
            <a:extLst>
              <a:ext uri="{C807C97D-BFC1-408E-A445-0C87EB9F89A2}">
                <ask:lineSketchStyleProps xmlns:ask="http://schemas.microsoft.com/office/drawing/2018/sketchyshapes" xmlns="" sd="2650216993">
                  <a:prstGeom prst="arc">
                    <a:avLst>
                      <a:gd name="adj1" fmla="val 15663015"/>
                      <a:gd name="adj2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FB1311DE-8179-4344-985F-17E51275CF43}"/>
              </a:ext>
            </a:extLst>
          </p:cNvPr>
          <p:cNvSpPr/>
          <p:nvPr/>
        </p:nvSpPr>
        <p:spPr>
          <a:xfrm rot="16575890">
            <a:off x="8010026" y="3005256"/>
            <a:ext cx="1311154" cy="1353738"/>
          </a:xfrm>
          <a:custGeom>
            <a:avLst/>
            <a:gdLst>
              <a:gd name="connsiteX0" fmla="*/ 655577 w 1311154"/>
              <a:gd name="connsiteY0" fmla="*/ 0 h 1353738"/>
              <a:gd name="connsiteX1" fmla="*/ 1311154 w 1311154"/>
              <a:gd name="connsiteY1" fmla="*/ 676869 h 1353738"/>
              <a:gd name="connsiteX2" fmla="*/ 655577 w 1311154"/>
              <a:gd name="connsiteY2" fmla="*/ 676869 h 1353738"/>
              <a:gd name="connsiteX3" fmla="*/ 655577 w 1311154"/>
              <a:gd name="connsiteY3" fmla="*/ 0 h 1353738"/>
              <a:gd name="connsiteX0" fmla="*/ 655577 w 1311154"/>
              <a:gd name="connsiteY0" fmla="*/ 0 h 1353738"/>
              <a:gd name="connsiteX1" fmla="*/ 1311154 w 1311154"/>
              <a:gd name="connsiteY1" fmla="*/ 676869 h 135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11154" h="1353738" stroke="0" extrusionOk="0">
                <a:moveTo>
                  <a:pt x="655577" y="0"/>
                </a:moveTo>
                <a:cubicBezTo>
                  <a:pt x="962314" y="-34127"/>
                  <a:pt x="1268998" y="318867"/>
                  <a:pt x="1311154" y="676869"/>
                </a:cubicBezTo>
                <a:cubicBezTo>
                  <a:pt x="1007263" y="633453"/>
                  <a:pt x="921173" y="633878"/>
                  <a:pt x="655577" y="676869"/>
                </a:cubicBezTo>
                <a:cubicBezTo>
                  <a:pt x="679114" y="418239"/>
                  <a:pt x="664415" y="294709"/>
                  <a:pt x="655577" y="0"/>
                </a:cubicBezTo>
                <a:close/>
              </a:path>
              <a:path w="1311154" h="1353738" fill="none" extrusionOk="0">
                <a:moveTo>
                  <a:pt x="655577" y="0"/>
                </a:moveTo>
                <a:cubicBezTo>
                  <a:pt x="1055914" y="4540"/>
                  <a:pt x="1324714" y="275139"/>
                  <a:pt x="1311154" y="676869"/>
                </a:cubicBezTo>
              </a:path>
              <a:path w="1311154" h="1353738" fill="none" stroke="0" extrusionOk="0">
                <a:moveTo>
                  <a:pt x="655577" y="0"/>
                </a:moveTo>
                <a:cubicBezTo>
                  <a:pt x="1008281" y="-5122"/>
                  <a:pt x="1354296" y="323659"/>
                  <a:pt x="1311154" y="676869"/>
                </a:cubicBezTo>
              </a:path>
            </a:pathLst>
          </a:custGeom>
          <a:ln w="38100">
            <a:solidFill>
              <a:schemeClr val="bg1"/>
            </a:solidFill>
            <a:headEnd type="triangle" w="lg" len="med"/>
            <a:extLst>
              <a:ext uri="{C807C97D-BFC1-408E-A445-0C87EB9F89A2}">
                <ask:lineSketchStyleProps xmlns:ask="http://schemas.microsoft.com/office/drawing/2018/sketchyshapes" xmlns="" sd="1219033472">
                  <a:prstGeom prst="arc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47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3" name="Add-in 2">
                <a:extLst>
                  <a:ext uri="{FF2B5EF4-FFF2-40B4-BE49-F238E27FC236}">
                    <a16:creationId xmlns:a16="http://schemas.microsoft.com/office/drawing/2014/main" id="{2CA24A97-9D97-8C46-BEBB-41616D3B481C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460500" y="819149"/>
              <a:ext cx="9271000" cy="52197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3" name="Add-in 2">
                <a:extLst>
                  <a:ext uri="{FF2B5EF4-FFF2-40B4-BE49-F238E27FC236}">
                    <a16:creationId xmlns:a16="http://schemas.microsoft.com/office/drawing/2014/main" id="{2CA24A97-9D97-8C46-BEBB-41616D3B481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60500" y="819149"/>
                <a:ext cx="9271000" cy="52197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32590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D6A19-C235-46A6-8217-63A4F758F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516" y="1303589"/>
            <a:ext cx="10414341" cy="494817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Acetaminophen is now found in more than 600 OTC and prescription medications</a:t>
            </a:r>
          </a:p>
          <a:p>
            <a:endParaRPr lang="en-US" sz="2000" dirty="0"/>
          </a:p>
          <a:p>
            <a:pPr marL="0" indent="0">
              <a:buNone/>
            </a:pPr>
            <a:br>
              <a:rPr lang="en-US" sz="3200" dirty="0"/>
            </a:b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8DCBA-137A-4FDE-9F4F-F1522BD4DDB3}"/>
              </a:ext>
            </a:extLst>
          </p:cNvPr>
          <p:cNvSpPr/>
          <p:nvPr/>
        </p:nvSpPr>
        <p:spPr>
          <a:xfrm>
            <a:off x="771143" y="3865138"/>
            <a:ext cx="8297849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18DB60-51DC-428F-97A5-B9B139AF4C6D}"/>
              </a:ext>
            </a:extLst>
          </p:cNvPr>
          <p:cNvSpPr txBox="1"/>
          <p:nvPr/>
        </p:nvSpPr>
        <p:spPr>
          <a:xfrm>
            <a:off x="3886901" y="182880"/>
            <a:ext cx="4418197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Myriad Pro Bold Condensed" panose="020B0503030403020204" pitchFamily="34" charset="0"/>
              </a:rPr>
              <a:t>Acetaminophen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E4503E0-7E96-499C-AAAF-933A76508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1937494"/>
            <a:ext cx="8134350" cy="4543425"/>
          </a:xfrm>
          <a:prstGeom prst="rect">
            <a:avLst/>
          </a:prstGeom>
          <a:noFill/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689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D6A19-C235-46A6-8217-63A4F758F09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722438"/>
            <a:ext cx="10414000" cy="4948237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pPr marL="0" indent="0">
              <a:buNone/>
            </a:pPr>
            <a:br>
              <a:rPr lang="en-US" sz="3200" dirty="0"/>
            </a:b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8DCBA-137A-4FDE-9F4F-F1522BD4DDB3}"/>
              </a:ext>
            </a:extLst>
          </p:cNvPr>
          <p:cNvSpPr/>
          <p:nvPr/>
        </p:nvSpPr>
        <p:spPr>
          <a:xfrm>
            <a:off x="771143" y="3146626"/>
            <a:ext cx="8297849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18DB60-51DC-428F-97A5-B9B139AF4C6D}"/>
              </a:ext>
            </a:extLst>
          </p:cNvPr>
          <p:cNvSpPr txBox="1"/>
          <p:nvPr/>
        </p:nvSpPr>
        <p:spPr>
          <a:xfrm>
            <a:off x="97626" y="182880"/>
            <a:ext cx="11996746" cy="6771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3700" b="1" dirty="0">
                <a:solidFill>
                  <a:schemeClr val="bg1"/>
                </a:solidFill>
                <a:latin typeface="Myriad Pro Bold Condensed" panose="020B0503030403020204" pitchFamily="34" charset="0"/>
              </a:rPr>
              <a:t>Common Medications that Contain Acetaminophen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D3CDFCB-0761-2843-AC48-05B32AF31F0A}"/>
              </a:ext>
            </a:extLst>
          </p:cNvPr>
          <p:cNvSpPr/>
          <p:nvPr/>
        </p:nvSpPr>
        <p:spPr>
          <a:xfrm>
            <a:off x="9706726" y="3638105"/>
            <a:ext cx="1488734" cy="374585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food&#10;&#10;Description automatically generated">
            <a:extLst>
              <a:ext uri="{FF2B5EF4-FFF2-40B4-BE49-F238E27FC236}">
                <a16:creationId xmlns:a16="http://schemas.microsoft.com/office/drawing/2014/main" id="{A7C00C50-FD95-1A43-94E9-DE3FAB2C0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977" y="1016126"/>
            <a:ext cx="1565700" cy="24745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427138F3-FF6F-4563-B008-9A2752059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452" y="4272172"/>
            <a:ext cx="8334375" cy="2047875"/>
          </a:xfrm>
          <a:prstGeom prst="rect">
            <a:avLst/>
          </a:prstGeom>
          <a:noFill/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35CDE9DE-A724-4793-900A-426EEE52F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43" y="1334546"/>
            <a:ext cx="7620000" cy="2476500"/>
          </a:xfrm>
          <a:prstGeom prst="rect">
            <a:avLst/>
          </a:prstGeom>
          <a:noFill/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1384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webextensions/_rels/webextension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webextensions/webextension1.xml><?xml version="1.0" encoding="utf-8"?>
<we:webextension xmlns:we="http://schemas.microsoft.com/office/webextensions/webextension/2010/11" id="{61E626FA-7343-E643-9B83-F7F865EEC1DE}">
  <we:reference id="wa104221182" version="3.3.0.0" store="en-US" storeType="OMEX"/>
  <we:alternateReferences>
    <we:reference id="wa104221182" version="3.3.0.0" store="wa104221182" storeType="OMEX"/>
  </we:alternateReferences>
  <we:properties>
    <we:property name="autoplay" value="0"/>
    <we:property name="endtime" value="0"/>
    <we:property name="slideId" value="313"/>
    <we:property name="starttime" value="0"/>
    <we:property name="vid" value="&quot;https://www.youtube.com/watch?v=jE0-_r2APdc&quot;"/>
  </we:properties>
  <we:bindings/>
  <we:snapshot xmlns:r="http://schemas.openxmlformats.org/officeDocument/2006/relationships" r:embed="rId1"/>
</we:webextension>
</file>

<file path=ppt/webextensions/webextension2.xml><?xml version="1.0" encoding="utf-8"?>
<we:webextension xmlns:we="http://schemas.microsoft.com/office/webextensions/webextension/2010/11" id="{D5E71FC8-2070-8E4F-A78B-3F46046EC731}">
  <we:reference id="wa104221182" version="3.3.0.0" store="en-US" storeType="OMEX"/>
  <we:alternateReferences>
    <we:reference id="wa104221182" version="3.3.0.0" store="wa104221182" storeType="OMEX"/>
  </we:alternateReferences>
  <we:properties>
    <we:property name="autoplay" value="0"/>
    <we:property name="endtime" value="0"/>
    <we:property name="slideId" value="314"/>
    <we:property name="starttime" value="0"/>
    <we:property name="vid" value="&quot;https://www.youtube.com/watch?v=iVqDYzkdZVI&quot;"/>
  </we:properties>
  <we:bindings/>
  <we:snapshot xmlns:r="http://schemas.openxmlformats.org/officeDocument/2006/relationships" r:embed="rId1"/>
</we:webextension>
</file>

<file path=ppt/webextensions/webextension3.xml><?xml version="1.0" encoding="utf-8"?>
<we:webextension xmlns:we="http://schemas.microsoft.com/office/webextensions/webextension/2010/11" id="{8F383249-083B-BD43-990A-0BC14A3FDBAF}">
  <we:reference id="wa104221182" version="3.3.0.0" store="en-US" storeType="OMEX"/>
  <we:alternateReferences>
    <we:reference id="wa104221182" version="3.3.0.0" store="wa104221182" storeType="OMEX"/>
  </we:alternateReferences>
  <we:properties>
    <we:property name="autoplay" value="0"/>
    <we:property name="endtime" value="0"/>
    <we:property name="slideId" value="316"/>
    <we:property name="starttime" value="0"/>
    <we:property name="vid" value="&quot;https://www.youtube.com/watch?v=ZqEEMNquT6k&quot;"/>
  </we:properties>
  <we:bindings/>
  <we:snapshot xmlns:r="http://schemas.openxmlformats.org/officeDocument/2006/relationships" r:embed="rId1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0AB8212B010A419F513E2213E033C5" ma:contentTypeVersion="3" ma:contentTypeDescription="Create a new document." ma:contentTypeScope="" ma:versionID="27cd2b30b3ec7d898de3ad63508986e0">
  <xsd:schema xmlns:xsd="http://www.w3.org/2001/XMLSchema" xmlns:xs="http://www.w3.org/2001/XMLSchema" xmlns:p="http://schemas.microsoft.com/office/2006/metadata/properties" xmlns:ns3="cd4a7411-9772-4aa6-8bf9-4a6ad4be4061" targetNamespace="http://schemas.microsoft.com/office/2006/metadata/properties" ma:root="true" ma:fieldsID="8bb39b8685ea8be69ac1560afced68ba" ns3:_="">
    <xsd:import namespace="cd4a7411-9772-4aa6-8bf9-4a6ad4be406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4a7411-9772-4aa6-8bf9-4a6ad4be406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2C238C5-D3A1-44D9-B482-D2CA156F1D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4a7411-9772-4aa6-8bf9-4a6ad4be40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BCDCA16-306D-43F9-A4D7-C7412B7ABCAC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cd4a7411-9772-4aa6-8bf9-4a6ad4be4061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F62F11E-BE3C-4888-8A26-E41D83B9795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13298</TotalTime>
  <Words>1177</Words>
  <Application>Microsoft Macintosh PowerPoint</Application>
  <PresentationFormat>Widescreen</PresentationFormat>
  <Paragraphs>173</Paragraphs>
  <Slides>34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Arial</vt:lpstr>
      <vt:lpstr>Myriad Pro Black Condensed</vt:lpstr>
      <vt:lpstr>Calibri Light</vt:lpstr>
      <vt:lpstr>Times New Roman</vt:lpstr>
      <vt:lpstr>Calibri (Body)</vt:lpstr>
      <vt:lpstr>Calibri</vt:lpstr>
      <vt:lpstr>Myriad Pro Bold Condensed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Dose of Knowledge: Safely Managing Your Pain</dc:title>
  <dc:creator>Kelsey Allcorn</dc:creator>
  <cp:lastModifiedBy>Lonex</cp:lastModifiedBy>
  <cp:revision>162</cp:revision>
  <dcterms:created xsi:type="dcterms:W3CDTF">2020-03-04T21:19:43Z</dcterms:created>
  <dcterms:modified xsi:type="dcterms:W3CDTF">2022-01-10T20:32:45Z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0x010100690AB8212B010A419F513E2213E033C5</vt:lpwstr>
  </property>
</Properties>
</file>