
<file path=[Content_Types].xml><?xml version="1.0" encoding="utf-8"?>
<Types xmlns="http://schemas.openxmlformats.org/package/2006/content-types">
  <Default Extension="3B7D93B0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0" r:id="rId4"/>
    <p:sldMasterId id="2147483700" r:id="rId5"/>
  </p:sldMasterIdLst>
  <p:notesMasterIdLst>
    <p:notesMasterId r:id="rId32"/>
  </p:notesMasterIdLst>
  <p:sldIdLst>
    <p:sldId id="257" r:id="rId6"/>
    <p:sldId id="317" r:id="rId7"/>
    <p:sldId id="318" r:id="rId8"/>
    <p:sldId id="308" r:id="rId9"/>
    <p:sldId id="291" r:id="rId10"/>
    <p:sldId id="292" r:id="rId11"/>
    <p:sldId id="313" r:id="rId12"/>
    <p:sldId id="293" r:id="rId13"/>
    <p:sldId id="294" r:id="rId14"/>
    <p:sldId id="295" r:id="rId15"/>
    <p:sldId id="296" r:id="rId16"/>
    <p:sldId id="297" r:id="rId17"/>
    <p:sldId id="298" r:id="rId18"/>
    <p:sldId id="266" r:id="rId19"/>
    <p:sldId id="269" r:id="rId20"/>
    <p:sldId id="270" r:id="rId21"/>
    <p:sldId id="288" r:id="rId22"/>
    <p:sldId id="271" r:id="rId23"/>
    <p:sldId id="290" r:id="rId24"/>
    <p:sldId id="289" r:id="rId25"/>
    <p:sldId id="299" r:id="rId26"/>
    <p:sldId id="300" r:id="rId27"/>
    <p:sldId id="301" r:id="rId28"/>
    <p:sldId id="302" r:id="rId29"/>
    <p:sldId id="309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EE9DE-15BF-4A73-B4F6-61E13E93879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9127-4F30-4DE3-A9BE-E33C27669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2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Ingredients/Purpose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8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4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Warnings: Acetaminophen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895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Warnings: NSAID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5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83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Information and Inactive Ingredients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552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31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8ED98-3FFE-48A9-A7D8-9629CA103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74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4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9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8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92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43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54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74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897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402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2479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0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53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0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5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59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80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69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9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358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444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22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7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458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366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30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369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10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744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033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434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3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0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82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26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2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24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54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4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3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47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4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5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954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206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27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0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3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3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indoor, man, mirror&#10;&#10;Description automatically generated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3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581B1E-5363-5341-8D68-8D3268074FB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3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3B7D93B0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E0-_r2APdc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82055EE-9CD8-AD47-9643-3792BC1932CB}"/>
              </a:ext>
            </a:extLst>
          </p:cNvPr>
          <p:cNvSpPr/>
          <p:nvPr/>
        </p:nvSpPr>
        <p:spPr>
          <a:xfrm>
            <a:off x="8295510" y="6458819"/>
            <a:ext cx="3251825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963B332-36A7-7544-BCB9-299A62C77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472">
            <a:off x="-452183" y="-253457"/>
            <a:ext cx="9492686" cy="53396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mug&#10;&#10;Description automatically generated">
            <a:extLst>
              <a:ext uri="{FF2B5EF4-FFF2-40B4-BE49-F238E27FC236}">
                <a16:creationId xmlns:a16="http://schemas.microsoft.com/office/drawing/2014/main" id="{5B800CD0-671C-C74F-A228-E56B85F6F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10" y="737260"/>
            <a:ext cx="3837772" cy="6059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6BD353-7E02-7249-9BD3-62DF9A857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83029"/>
            <a:ext cx="1862667" cy="1224531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C5340C2E-2AF9-4A08-BC33-4B8D1FC4F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977">
            <a:off x="525327" y="4200302"/>
            <a:ext cx="7537666" cy="9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9000" y="1363927"/>
            <a:ext cx="10414000" cy="49482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NSAIDs are found in more than 900 OTC and prescription medications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69336" y="182880"/>
            <a:ext cx="11453328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Non-Steroidal Anti-Inflammatory Drugs (NSAIDs)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4858B4-D941-4F4A-8D6E-DAC96A56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98" y="2052358"/>
            <a:ext cx="7487035" cy="4205608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5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22438"/>
            <a:ext cx="10414000" cy="4948237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32172" y="182880"/>
            <a:ext cx="1172308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Common Medications that Contain NSAIDs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63E49B-FD68-CD4C-8A06-C69336085A80}"/>
              </a:ext>
            </a:extLst>
          </p:cNvPr>
          <p:cNvSpPr/>
          <p:nvPr/>
        </p:nvSpPr>
        <p:spPr>
          <a:xfrm>
            <a:off x="9494480" y="3626332"/>
            <a:ext cx="1213805" cy="332081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28FF8FCA-B064-8C40-942E-05B8DC76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58">
            <a:off x="9593240" y="1083858"/>
            <a:ext cx="1212295" cy="2395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FC14F5A-8FC8-4675-97F6-A48CA3B0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2" y="1135185"/>
            <a:ext cx="7162800" cy="2495550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5A4AB41-2B05-49B0-BA8A-6117E276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51" y="4196556"/>
            <a:ext cx="8839200" cy="2257425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4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A81487-3A2E-40EC-A2DD-DF81FCC159A2}"/>
              </a:ext>
            </a:extLst>
          </p:cNvPr>
          <p:cNvSpPr/>
          <p:nvPr/>
        </p:nvSpPr>
        <p:spPr>
          <a:xfrm>
            <a:off x="426397" y="1297707"/>
            <a:ext cx="6945983" cy="404190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90A2B6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1584FDD-A327-4B4A-91E7-2CCC0788A747}"/>
              </a:ext>
            </a:extLst>
          </p:cNvPr>
          <p:cNvSpPr/>
          <p:nvPr/>
        </p:nvSpPr>
        <p:spPr>
          <a:xfrm>
            <a:off x="10628583" y="6503282"/>
            <a:ext cx="1085715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460B3B-3B7F-FF4A-A509-605D2D3308B0}"/>
              </a:ext>
            </a:extLst>
          </p:cNvPr>
          <p:cNvSpPr/>
          <p:nvPr/>
        </p:nvSpPr>
        <p:spPr>
          <a:xfrm>
            <a:off x="9948852" y="5855919"/>
            <a:ext cx="1085715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5B6591-B0B8-C041-AF0A-DD4814D8F64D}"/>
              </a:ext>
            </a:extLst>
          </p:cNvPr>
          <p:cNvSpPr/>
          <p:nvPr/>
        </p:nvSpPr>
        <p:spPr>
          <a:xfrm>
            <a:off x="7751487" y="5927231"/>
            <a:ext cx="1085715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0C07413-D0E3-CC4E-8341-1A3BAE81302B}"/>
              </a:ext>
            </a:extLst>
          </p:cNvPr>
          <p:cNvSpPr/>
          <p:nvPr/>
        </p:nvSpPr>
        <p:spPr>
          <a:xfrm>
            <a:off x="7213743" y="6430453"/>
            <a:ext cx="987487" cy="21281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88FD7EE-A637-DF43-92E0-6E06807796BE}"/>
              </a:ext>
            </a:extLst>
          </p:cNvPr>
          <p:cNvSpPr/>
          <p:nvPr/>
        </p:nvSpPr>
        <p:spPr>
          <a:xfrm>
            <a:off x="9034451" y="6430454"/>
            <a:ext cx="1282894" cy="285644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0038" y="1588623"/>
            <a:ext cx="6098700" cy="49482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OTC pain medications are safe for most people when they take them as directed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although you can buy them without a prescription, all medications can be dangerous if misused or abused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medication may be better for you than another because of other health conditions, medications, and age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549545" y="182880"/>
            <a:ext cx="1109290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Safe &amp; Effective When Taken as Directed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6BEAD5E-2851-FC4C-91C3-EBB37A355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19" y="1482594"/>
            <a:ext cx="3469134" cy="2714445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01F85C27-CC30-5A41-B8C3-D697ABD1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9822" y="3941924"/>
            <a:ext cx="950418" cy="1874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AE510AEC-2687-D64E-A664-AF587D201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6674" y="4765945"/>
            <a:ext cx="957624" cy="1709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bottle&#10;&#10;Description automatically generated">
            <a:extLst>
              <a:ext uri="{FF2B5EF4-FFF2-40B4-BE49-F238E27FC236}">
                <a16:creationId xmlns:a16="http://schemas.microsoft.com/office/drawing/2014/main" id="{3960F678-3CF1-6848-8479-0F6826182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2911">
            <a:off x="7717119" y="4052406"/>
            <a:ext cx="994234" cy="1896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7CFF6EFF-D2A0-D247-BF66-967A6475A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7670" y="4300494"/>
            <a:ext cx="1362564" cy="2149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10AB2AA-C110-F140-AD6A-5D08969F9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6825">
            <a:off x="7002287" y="4808344"/>
            <a:ext cx="1004994" cy="162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55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464" y="1722951"/>
            <a:ext cx="6968688" cy="494817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142560" y="182880"/>
            <a:ext cx="99068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90D347-22DF-4571-B304-9E15B59F5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59" y="1212149"/>
            <a:ext cx="3776480" cy="5458979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42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B4C5FD-25D1-4F55-9DAD-CC313685FC78}"/>
              </a:ext>
            </a:extLst>
          </p:cNvPr>
          <p:cNvSpPr txBox="1"/>
          <p:nvPr/>
        </p:nvSpPr>
        <p:spPr>
          <a:xfrm>
            <a:off x="4362337" y="1175557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1B55E-C957-46F9-B5A8-94774662C1BF}"/>
              </a:ext>
            </a:extLst>
          </p:cNvPr>
          <p:cNvSpPr txBox="1"/>
          <p:nvPr/>
        </p:nvSpPr>
        <p:spPr>
          <a:xfrm>
            <a:off x="3990380" y="3876730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Ibuprofen (NSAID)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DF19E96-4FCC-40DD-A4EC-CA7F3B45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84" y="1967619"/>
            <a:ext cx="8786631" cy="154014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394EFC65-FEAE-420A-8825-A26EFC458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84" y="4667251"/>
            <a:ext cx="8786631" cy="179565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FDAB3-9452-4766-AECB-8C49155DBEB4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</p:spTree>
    <p:extLst>
      <p:ext uri="{BB962C8B-B14F-4D97-AF65-F5344CB8AC3E}">
        <p14:creationId xmlns:p14="http://schemas.microsoft.com/office/powerpoint/2010/main" val="351406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25FF32-CA05-4B1F-B3BF-269F675C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91" y="1715529"/>
            <a:ext cx="7119817" cy="213939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B50469F-A9DF-4041-AC90-066A7616C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41" y="4578074"/>
            <a:ext cx="7119817" cy="213939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73B73-F726-4AFB-AEE0-35372806D4C6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F5327-08D0-4E59-BEED-9C4011A3EF0D}"/>
              </a:ext>
            </a:extLst>
          </p:cNvPr>
          <p:cNvSpPr txBox="1"/>
          <p:nvPr/>
        </p:nvSpPr>
        <p:spPr>
          <a:xfrm>
            <a:off x="4358087" y="1069198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B05AB-00CB-4996-B01A-108F6E2A11B3}"/>
              </a:ext>
            </a:extLst>
          </p:cNvPr>
          <p:cNvSpPr txBox="1"/>
          <p:nvPr/>
        </p:nvSpPr>
        <p:spPr>
          <a:xfrm>
            <a:off x="4084954" y="3931743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67127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BCA5EFD-9EC6-4379-BB7E-9DCDA6050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1" y="1688851"/>
            <a:ext cx="11296718" cy="4933669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B4F6F-DD5F-4D01-AF72-D9F59F220744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2E90A-6A00-44EA-9E05-E1F4E9138C5D}"/>
              </a:ext>
            </a:extLst>
          </p:cNvPr>
          <p:cNvSpPr txBox="1"/>
          <p:nvPr/>
        </p:nvSpPr>
        <p:spPr>
          <a:xfrm>
            <a:off x="4358087" y="1069198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Acetaminophen</a:t>
            </a:r>
          </a:p>
        </p:txBody>
      </p:sp>
    </p:spTree>
    <p:extLst>
      <p:ext uri="{BB962C8B-B14F-4D97-AF65-F5344CB8AC3E}">
        <p14:creationId xmlns:p14="http://schemas.microsoft.com/office/powerpoint/2010/main" val="259368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B8AEC653-B1DF-4FBB-9D54-F0AC7DB5F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58" y="1598652"/>
            <a:ext cx="7983884" cy="509991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C963B-AA5C-46B1-86E8-C15179D46628}"/>
              </a:ext>
            </a:extLst>
          </p:cNvPr>
          <p:cNvSpPr txBox="1"/>
          <p:nvPr/>
        </p:nvSpPr>
        <p:spPr>
          <a:xfrm>
            <a:off x="4179957" y="952321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Ibuprofen (NSAID)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393E5-7ACD-4963-BAC3-E44C6B7192BE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</p:spTree>
    <p:extLst>
      <p:ext uri="{BB962C8B-B14F-4D97-AF65-F5344CB8AC3E}">
        <p14:creationId xmlns:p14="http://schemas.microsoft.com/office/powerpoint/2010/main" val="1079688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B4C4FA2-FB86-4398-8F56-529A1EBAA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2060360"/>
            <a:ext cx="5920369" cy="372533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43B1AC-FF6B-4E6B-B26A-30BB7E41C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06" y="2060360"/>
            <a:ext cx="5913986" cy="2770688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9D692-540F-49E3-A317-56F7A5852B1D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24560-D990-473B-BF7E-98882070AF7F}"/>
              </a:ext>
            </a:extLst>
          </p:cNvPr>
          <p:cNvSpPr txBox="1"/>
          <p:nvPr/>
        </p:nvSpPr>
        <p:spPr>
          <a:xfrm>
            <a:off x="1397901" y="1183175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F272D-057C-4C8A-BD59-8990E7E8D427}"/>
              </a:ext>
            </a:extLst>
          </p:cNvPr>
          <p:cNvSpPr txBox="1"/>
          <p:nvPr/>
        </p:nvSpPr>
        <p:spPr>
          <a:xfrm>
            <a:off x="7228213" y="1183175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2365747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26068E6-A7B9-4DE9-BE0B-D5221FA5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036"/>
            <a:ext cx="5982038" cy="135296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B0F8DB-F1F8-4B82-A1BB-DD28704D5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62" y="2076034"/>
            <a:ext cx="5982038" cy="1352966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B5D786E-BA73-4902-B546-212CD6780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5530"/>
            <a:ext cx="5982039" cy="113552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CF56AA6-CE08-4D4F-BB16-408A49BA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61" y="3675530"/>
            <a:ext cx="5982039" cy="1575237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42C286-E5DB-4C66-AFD4-D08578D2AF5B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F9FCD-F7EE-4137-B0FF-C45DC92EEE9D}"/>
              </a:ext>
            </a:extLst>
          </p:cNvPr>
          <p:cNvSpPr txBox="1"/>
          <p:nvPr/>
        </p:nvSpPr>
        <p:spPr>
          <a:xfrm>
            <a:off x="1397901" y="1183175"/>
            <a:ext cx="346732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Acetaminophen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39FAA-CFA5-4E68-ADFC-12BA0D685D57}"/>
              </a:ext>
            </a:extLst>
          </p:cNvPr>
          <p:cNvSpPr txBox="1"/>
          <p:nvPr/>
        </p:nvSpPr>
        <p:spPr>
          <a:xfrm>
            <a:off x="7228213" y="1183175"/>
            <a:ext cx="40135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216369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E94768-FE9F-4FEC-85EE-F2E98FF6E1D9}"/>
              </a:ext>
            </a:extLst>
          </p:cNvPr>
          <p:cNvSpPr/>
          <p:nvPr/>
        </p:nvSpPr>
        <p:spPr>
          <a:xfrm>
            <a:off x="488698" y="1097506"/>
            <a:ext cx="11214601" cy="529389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for taking the pre-survey!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answers will help in future education about medication safety.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7262" y="1540669"/>
            <a:ext cx="6090622" cy="132330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55015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975592" y="209854"/>
            <a:ext cx="624081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Participant Pre-Survey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53D140-2BB6-437A-AD3D-FB7932E5A4AB}"/>
              </a:ext>
            </a:extLst>
          </p:cNvPr>
          <p:cNvSpPr txBox="1"/>
          <p:nvPr/>
        </p:nvSpPr>
        <p:spPr>
          <a:xfrm>
            <a:off x="1898052" y="3012758"/>
            <a:ext cx="3114955" cy="690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bit.ly/pt1web1</a:t>
            </a:r>
            <a:endParaRPr lang="en-US" sz="3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2A45C1-51BF-4062-B191-010D1F643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7" y="1999615"/>
            <a:ext cx="2858770" cy="2858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21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7EC175-49EB-47B5-A010-74F1FC413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0" y="2290837"/>
            <a:ext cx="10405520" cy="13608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B4ACC1C-7F13-C349-9BF0-95B5B272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353">
            <a:off x="7615659" y="3233087"/>
            <a:ext cx="4001068" cy="224235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135FB4-13AA-4299-9350-D41559A92AB7}"/>
              </a:ext>
            </a:extLst>
          </p:cNvPr>
          <p:cNvSpPr txBox="1"/>
          <p:nvPr/>
        </p:nvSpPr>
        <p:spPr>
          <a:xfrm>
            <a:off x="343465" y="182880"/>
            <a:ext cx="1150507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Understanding the Drug Facts Label Cont.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11474-234A-42BF-9AD8-7AD23A2924A2}"/>
              </a:ext>
            </a:extLst>
          </p:cNvPr>
          <p:cNvSpPr txBox="1"/>
          <p:nvPr/>
        </p:nvSpPr>
        <p:spPr>
          <a:xfrm>
            <a:off x="1896379" y="1487639"/>
            <a:ext cx="83992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yriad Pro Bold Condensed" panose="020B0604020202020204" charset="0"/>
                <a:ea typeface="+mn-ea"/>
                <a:cs typeface="Myriad Pro Bold Condensed" panose="020B0604020202020204" charset="0"/>
              </a:rPr>
              <a:t>Acetaminophen and Ibuprofen (NSAID)</a:t>
            </a:r>
          </a:p>
        </p:txBody>
      </p:sp>
    </p:spTree>
    <p:extLst>
      <p:ext uri="{BB962C8B-B14F-4D97-AF65-F5344CB8AC3E}">
        <p14:creationId xmlns:p14="http://schemas.microsoft.com/office/powerpoint/2010/main" val="583876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988915" y="182880"/>
            <a:ext cx="1021417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Taking OTC Medications Safely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E6D02CBC-68DC-9143-9819-AFDF813E9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67" y="3917523"/>
            <a:ext cx="2509800" cy="2713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3A2938-F382-4CB8-A4F0-1ADE78791DF7}"/>
              </a:ext>
            </a:extLst>
          </p:cNvPr>
          <p:cNvSpPr/>
          <p:nvPr/>
        </p:nvSpPr>
        <p:spPr>
          <a:xfrm>
            <a:off x="419100" y="988897"/>
            <a:ext cx="10947400" cy="282554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00B050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read the directions every time – even if you’ve used the medication before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the smallest effective dose for the shortest period of time needed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 to 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healthcare professional (HCP) if the medication doesn’t relieve your pain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use and ask a 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HCP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if pain gets worse or lasts more than 10 days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stop use and ask a </a:t>
            </a: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HCP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if fever gets worse or lasts more than 3 days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68A7D9-D486-409C-9BCA-C168426A4D68}"/>
              </a:ext>
            </a:extLst>
          </p:cNvPr>
          <p:cNvSpPr/>
          <p:nvPr/>
        </p:nvSpPr>
        <p:spPr>
          <a:xfrm>
            <a:off x="419100" y="3861399"/>
            <a:ext cx="8839200" cy="282554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FF0000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more than directed in one dose or in a 24-hour period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another dose too soon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kitchen spoons or household utensils to measure your medications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up by taking more than one medication with the same active ingredient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317400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024452-6DA6-4BEF-8E44-C0B7747ABF9D}"/>
              </a:ext>
            </a:extLst>
          </p:cNvPr>
          <p:cNvSpPr/>
          <p:nvPr/>
        </p:nvSpPr>
        <p:spPr>
          <a:xfrm>
            <a:off x="7160821" y="1332431"/>
            <a:ext cx="4532010" cy="2774914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933C2A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235324" y="182880"/>
            <a:ext cx="646042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In Case of an Overdose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7289656" y="1574702"/>
            <a:ext cx="4274340" cy="2290371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Taking more than directed is an overdose, and severe consequences can occur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 Poison Control if you or someone you know takes more than the recommended dose</a:t>
            </a:r>
          </a:p>
        </p:txBody>
      </p:sp>
      <p:pic>
        <p:nvPicPr>
          <p:cNvPr id="7" name="Picture 2" descr="Image result for poison control center logo">
            <a:extLst>
              <a:ext uri="{FF2B5EF4-FFF2-40B4-BE49-F238E27FC236}">
                <a16:creationId xmlns:a16="http://schemas.microsoft.com/office/drawing/2014/main" id="{5E9E6BDB-F672-4617-B7F0-0F093753B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485" y="4529572"/>
            <a:ext cx="2548682" cy="1871228"/>
          </a:xfrm>
          <a:prstGeom prst="rect">
            <a:avLst/>
          </a:prstGeom>
          <a:noFill/>
          <a:effectLst>
            <a:glow rad="698500">
              <a:schemeClr val="bg1">
                <a:alpha val="26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11F76-C8E1-B941-B7CE-23AC53F86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3" y="1332431"/>
            <a:ext cx="6604211" cy="397245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3CE54E4-AC41-B04F-AE5D-005C0E91AF7C}"/>
              </a:ext>
            </a:extLst>
          </p:cNvPr>
          <p:cNvSpPr/>
          <p:nvPr/>
        </p:nvSpPr>
        <p:spPr>
          <a:xfrm>
            <a:off x="771143" y="6026215"/>
            <a:ext cx="5694393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99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1BFCC0-3A77-40D6-B6EC-9FD9E98F153C}"/>
              </a:ext>
            </a:extLst>
          </p:cNvPr>
          <p:cNvSpPr/>
          <p:nvPr/>
        </p:nvSpPr>
        <p:spPr>
          <a:xfrm>
            <a:off x="563254" y="1059337"/>
            <a:ext cx="7950755" cy="573378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8FA4B7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414174" y="182880"/>
            <a:ext cx="1150350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lack Condensed" panose="020B0503030403020204" pitchFamily="34" charset="0"/>
                <a:ea typeface="+mn-ea"/>
                <a:cs typeface="+mn-cs"/>
              </a:rPr>
              <a:t>Preventing Abuse of Prescription Medications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879894" y="1211536"/>
            <a:ext cx="7541906" cy="565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Prescription misuse and abuse often starts in the home so be sure you: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Never share your prescription medications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keep medications stored safely and in their original containers to avoid any confusion and relock all safety caps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 store prescription pain medications up and away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out of sight of family members or visitors in your home—especially young children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use as prescribed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you understand and follow dosing directions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Never take more than one medication with the same active ingredient at the same time unless directed to by your healthcare professional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Seek advice from your healthcare professional to determine whether or not you are ready to stop using your prescription medication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218EF6-086D-E74F-B76C-66B85291F049}"/>
              </a:ext>
            </a:extLst>
          </p:cNvPr>
          <p:cNvGrpSpPr/>
          <p:nvPr/>
        </p:nvGrpSpPr>
        <p:grpSpPr>
          <a:xfrm rot="321186">
            <a:off x="8987452" y="1261754"/>
            <a:ext cx="2481015" cy="2698017"/>
            <a:chOff x="8823872" y="1719363"/>
            <a:chExt cx="3008825" cy="3419274"/>
          </a:xfrm>
        </p:grpSpPr>
        <p:pic>
          <p:nvPicPr>
            <p:cNvPr id="7" name="Picture 6" descr="A picture containing food, mug&#10;&#10;Description automatically generated">
              <a:extLst>
                <a:ext uri="{FF2B5EF4-FFF2-40B4-BE49-F238E27FC236}">
                  <a16:creationId xmlns:a16="http://schemas.microsoft.com/office/drawing/2014/main" id="{C1736EB8-B5E5-F14E-A065-7A0E03310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0746" y="1719363"/>
              <a:ext cx="1681951" cy="3419274"/>
            </a:xfrm>
            <a:prstGeom prst="rect">
              <a:avLst/>
            </a:prstGeom>
          </p:spPr>
        </p:pic>
        <p:pic>
          <p:nvPicPr>
            <p:cNvPr id="9" name="Picture 8" descr="A picture containing tableware, dishware, plate, food&#10;&#10;Description automatically generated">
              <a:extLst>
                <a:ext uri="{FF2B5EF4-FFF2-40B4-BE49-F238E27FC236}">
                  <a16:creationId xmlns:a16="http://schemas.microsoft.com/office/drawing/2014/main" id="{6DEB7D9E-5823-6844-BF9C-79B75E79B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872" y="2536489"/>
              <a:ext cx="1771031" cy="1996640"/>
            </a:xfrm>
            <a:prstGeom prst="rect">
              <a:avLst/>
            </a:prstGeom>
          </p:spPr>
        </p:pic>
      </p:grp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00B1FA3E-0443-FB49-90A8-47FE462A7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717" y="4334340"/>
            <a:ext cx="2079726" cy="2112285"/>
          </a:xfrm>
          <a:prstGeom prst="rect">
            <a:avLst/>
          </a:prstGeom>
          <a:effectLst>
            <a:outerShdw blurRad="152400" dir="564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8680A2A-BCC2-DB4D-A459-0C884F38C850}"/>
              </a:ext>
            </a:extLst>
          </p:cNvPr>
          <p:cNvSpPr/>
          <p:nvPr/>
        </p:nvSpPr>
        <p:spPr>
          <a:xfrm rot="21081360">
            <a:off x="7198864" y="3581611"/>
            <a:ext cx="2099776" cy="2393310"/>
          </a:xfrm>
          <a:custGeom>
            <a:avLst/>
            <a:gdLst>
              <a:gd name="connsiteX0" fmla="*/ 1049888 w 2099776"/>
              <a:gd name="connsiteY0" fmla="*/ 0 h 2393310"/>
              <a:gd name="connsiteX1" fmla="*/ 2099776 w 2099776"/>
              <a:gd name="connsiteY1" fmla="*/ 1196655 h 2393310"/>
              <a:gd name="connsiteX2" fmla="*/ 1049888 w 2099776"/>
              <a:gd name="connsiteY2" fmla="*/ 1196655 h 2393310"/>
              <a:gd name="connsiteX3" fmla="*/ 1049888 w 2099776"/>
              <a:gd name="connsiteY3" fmla="*/ 0 h 2393310"/>
              <a:gd name="connsiteX0" fmla="*/ 1049888 w 2099776"/>
              <a:gd name="connsiteY0" fmla="*/ 0 h 2393310"/>
              <a:gd name="connsiteX1" fmla="*/ 2099776 w 2099776"/>
              <a:gd name="connsiteY1" fmla="*/ 1196655 h 239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9776" h="2393310" stroke="0" extrusionOk="0">
                <a:moveTo>
                  <a:pt x="1049888" y="0"/>
                </a:moveTo>
                <a:cubicBezTo>
                  <a:pt x="1529354" y="4293"/>
                  <a:pt x="2146230" y="581433"/>
                  <a:pt x="2099776" y="1196655"/>
                </a:cubicBezTo>
                <a:cubicBezTo>
                  <a:pt x="1620123" y="1283677"/>
                  <a:pt x="1446181" y="1278978"/>
                  <a:pt x="1049888" y="1196655"/>
                </a:cubicBezTo>
                <a:cubicBezTo>
                  <a:pt x="988766" y="623163"/>
                  <a:pt x="1108355" y="257471"/>
                  <a:pt x="1049888" y="0"/>
                </a:cubicBezTo>
                <a:close/>
              </a:path>
              <a:path w="2099776" h="2393310" fill="none" extrusionOk="0">
                <a:moveTo>
                  <a:pt x="1049888" y="0"/>
                </a:moveTo>
                <a:cubicBezTo>
                  <a:pt x="1673945" y="3263"/>
                  <a:pt x="2144602" y="614165"/>
                  <a:pt x="2099776" y="1196655"/>
                </a:cubicBezTo>
              </a:path>
              <a:path w="2099776" h="2393310" fill="none" stroke="0" extrusionOk="0">
                <a:moveTo>
                  <a:pt x="1049888" y="0"/>
                </a:moveTo>
                <a:cubicBezTo>
                  <a:pt x="1654501" y="-92156"/>
                  <a:pt x="2105811" y="547014"/>
                  <a:pt x="2099776" y="1196655"/>
                </a:cubicBezTo>
              </a:path>
            </a:pathLst>
          </a:custGeom>
          <a:ln w="38100">
            <a:solidFill>
              <a:schemeClr val="bg1"/>
            </a:solidFill>
            <a:headEnd type="none"/>
            <a:tailEnd type="triangle" w="lg" len="med"/>
            <a:extLst>
              <a:ext uri="{C807C97D-BFC1-408E-A445-0C87EB9F89A2}">
                <ask:lineSketchStyleProps xmlns:ask="http://schemas.microsoft.com/office/drawing/2018/sketchyshapes" sd="2650216993">
                  <a:prstGeom prst="arc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89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man, table, yellow&#10;&#10;Description automatically generated">
            <a:extLst>
              <a:ext uri="{FF2B5EF4-FFF2-40B4-BE49-F238E27FC236}">
                <a16:creationId xmlns:a16="http://schemas.microsoft.com/office/drawing/2014/main" id="{5F7C5F95-645C-9146-820C-DF1686C59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5" y="993257"/>
            <a:ext cx="10584950" cy="5590374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58692" y="182880"/>
            <a:ext cx="11474616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lack Condensed" panose="020B0503030403020204" pitchFamily="34" charset="0"/>
                <a:ea typeface="+mn-ea"/>
                <a:cs typeface="+mn-cs"/>
              </a:rPr>
              <a:t>Non-Drug Therapies for Pain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A41937-79D0-43BA-963E-29F0E5F987AD}"/>
              </a:ext>
            </a:extLst>
          </p:cNvPr>
          <p:cNvSpPr/>
          <p:nvPr/>
        </p:nvSpPr>
        <p:spPr>
          <a:xfrm>
            <a:off x="1181287" y="1647173"/>
            <a:ext cx="9829425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a number of non-drug therapies that can be used as alternatives or alongside your pain medications. Be sure to discuss with your healthcare professional before you start any of these.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Non-drug therapy options include but are not limited 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30BD9-392F-4193-965D-479FE90DF8FC}"/>
              </a:ext>
            </a:extLst>
          </p:cNvPr>
          <p:cNvSpPr txBox="1"/>
          <p:nvPr/>
        </p:nvSpPr>
        <p:spPr>
          <a:xfrm>
            <a:off x="1270352" y="3577740"/>
            <a:ext cx="5664574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Mind-body exercises like yoga and meditation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Aromatherapy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Deep breathing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Pet therapy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6F9C0-E84F-4BA6-A249-CC16FCDE2703}"/>
              </a:ext>
            </a:extLst>
          </p:cNvPr>
          <p:cNvSpPr txBox="1"/>
          <p:nvPr/>
        </p:nvSpPr>
        <p:spPr>
          <a:xfrm>
            <a:off x="7031611" y="3608220"/>
            <a:ext cx="378142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Acupuncture or massage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Regular exercise routines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Physical therapy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Pain management devices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87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4600" y="1722438"/>
            <a:ext cx="10947400" cy="49482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2715395" y="182880"/>
            <a:ext cx="676121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What Have We Learned?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FCA80-0163-44BC-A1EB-CF9FF2CD5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6" b="14110"/>
          <a:stretch/>
        </p:blipFill>
        <p:spPr>
          <a:xfrm>
            <a:off x="3453323" y="1026549"/>
            <a:ext cx="5285353" cy="232196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204064-1B1F-4849-83C0-68DCE1404D71}"/>
              </a:ext>
            </a:extLst>
          </p:cNvPr>
          <p:cNvSpPr/>
          <p:nvPr/>
        </p:nvSpPr>
        <p:spPr>
          <a:xfrm>
            <a:off x="301664" y="3528347"/>
            <a:ext cx="11508534" cy="314232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5E9EC-D785-4936-AC24-DC82AA7AE9A1}"/>
              </a:ext>
            </a:extLst>
          </p:cNvPr>
          <p:cNvSpPr/>
          <p:nvPr/>
        </p:nvSpPr>
        <p:spPr>
          <a:xfrm>
            <a:off x="771143" y="3661489"/>
            <a:ext cx="1069254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take a few minutes to take the post-survey that will help the workshop creators understand how effective the resources are.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3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bit.ly/pt1web2</a:t>
            </a:r>
            <a:endParaRPr lang="en-US" sz="3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that your answers are anonymous!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B09B42-A13A-42D9-B8DE-ABCC29A9B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129" y="4196556"/>
            <a:ext cx="1944252" cy="1944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53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F6CFA-8F7B-4A35-8991-0457C832541D}"/>
              </a:ext>
            </a:extLst>
          </p:cNvPr>
          <p:cNvSpPr/>
          <p:nvPr/>
        </p:nvSpPr>
        <p:spPr>
          <a:xfrm>
            <a:off x="3297839" y="2639659"/>
            <a:ext cx="5918984" cy="3198113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9997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E38A57-B6C2-4A87-996F-9B7FF2912FF7}"/>
              </a:ext>
            </a:extLst>
          </p:cNvPr>
          <p:cNvSpPr/>
          <p:nvPr/>
        </p:nvSpPr>
        <p:spPr>
          <a:xfrm>
            <a:off x="3172935" y="1626993"/>
            <a:ext cx="6248523" cy="360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questions or comments, contact: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Alliance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Aging Research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202-293-2856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info@agingresearch.org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03F9DD-2E1B-1F4A-ABD4-2B2C8C842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5" y="394174"/>
            <a:ext cx="6396263" cy="1544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Image result for johnson and johnson consumer inc">
            <a:extLst>
              <a:ext uri="{FF2B5EF4-FFF2-40B4-BE49-F238E27FC236}">
                <a16:creationId xmlns:a16="http://schemas.microsoft.com/office/drawing/2014/main" id="{B677BBD0-2AA2-4E2B-B8FC-797485B518D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21165" r="-481" b="21975"/>
          <a:stretch/>
        </p:blipFill>
        <p:spPr bwMode="auto">
          <a:xfrm>
            <a:off x="9650590" y="5838824"/>
            <a:ext cx="2384425" cy="7273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7485A-0191-4B72-8A7A-2E8A5CC0CEE0}"/>
              </a:ext>
            </a:extLst>
          </p:cNvPr>
          <p:cNvSpPr txBox="1"/>
          <p:nvPr/>
        </p:nvSpPr>
        <p:spPr>
          <a:xfrm>
            <a:off x="9539465" y="5468440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Support From:</a:t>
            </a:r>
          </a:p>
        </p:txBody>
      </p:sp>
    </p:spTree>
    <p:extLst>
      <p:ext uri="{BB962C8B-B14F-4D97-AF65-F5344CB8AC3E}">
        <p14:creationId xmlns:p14="http://schemas.microsoft.com/office/powerpoint/2010/main" val="344606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1622243" y="182880"/>
            <a:ext cx="894751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Before You Reach for Pain Relief</a:t>
            </a:r>
          </a:p>
        </p:txBody>
      </p:sp>
      <p:pic>
        <p:nvPicPr>
          <p:cNvPr id="11" name="Picture 10" descr="A picture containing indoor, table, kite, child&#10;&#10;Description automatically generated">
            <a:extLst>
              <a:ext uri="{FF2B5EF4-FFF2-40B4-BE49-F238E27FC236}">
                <a16:creationId xmlns:a16="http://schemas.microsoft.com/office/drawing/2014/main" id="{72BD071F-40FE-CA48-8524-E92D6C555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3" y="1141019"/>
            <a:ext cx="4330288" cy="2699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3EC4B1D-93BD-A644-8BF8-78CE68CAC127}"/>
              </a:ext>
            </a:extLst>
          </p:cNvPr>
          <p:cNvSpPr/>
          <p:nvPr/>
        </p:nvSpPr>
        <p:spPr>
          <a:xfrm>
            <a:off x="533340" y="3907663"/>
            <a:ext cx="3585194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FC9906F-6F5C-6B4B-9C8E-E5DD13674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1" y="4580329"/>
            <a:ext cx="4165420" cy="1412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8DB909-D7A1-4DFA-880A-B8AEF95C719D}"/>
              </a:ext>
            </a:extLst>
          </p:cNvPr>
          <p:cNvSpPr/>
          <p:nvPr/>
        </p:nvSpPr>
        <p:spPr>
          <a:xfrm>
            <a:off x="4674824" y="1077653"/>
            <a:ext cx="7302323" cy="566002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933C2A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F12A3-49FA-4245-83F6-1E4FB3B81AC4}"/>
              </a:ext>
            </a:extLst>
          </p:cNvPr>
          <p:cNvSpPr txBox="1"/>
          <p:nvPr/>
        </p:nvSpPr>
        <p:spPr>
          <a:xfrm>
            <a:off x="5047371" y="1211165"/>
            <a:ext cx="6895012" cy="55810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Pain can be acute or persistent: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Pain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Has a sudden onset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Can be severe, but lasts for a short period of time—from hours to days, but no longer than six months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Can be caused by injury, illness, or surgery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Persistent (Chronic) Pain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or recurrent pain that lasts beyond the usual course of acute illness or injury—several months to many years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Can be mild to severe, complex to manage and caused by injury, arthritis, cancer, and other diseases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Myriad Pro Bold Condensed" panose="020B0604020202020204" charset="0"/>
              </a:rPr>
              <a:t>cause physical distress and seriously impact quality of life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5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0" y="18288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Medications Have Different Risks &amp;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0AA4C-E4D3-4D85-8A16-76B46524F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"/>
          <a:stretch/>
        </p:blipFill>
        <p:spPr>
          <a:xfrm>
            <a:off x="1780883" y="1058615"/>
            <a:ext cx="8630233" cy="486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914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6DDE34-72D8-4361-AA09-6D54526C4A09}"/>
              </a:ext>
            </a:extLst>
          </p:cNvPr>
          <p:cNvSpPr/>
          <p:nvPr/>
        </p:nvSpPr>
        <p:spPr>
          <a:xfrm>
            <a:off x="624859" y="1275816"/>
            <a:ext cx="10942281" cy="413004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639266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62560" y="1552120"/>
            <a:ext cx="10649714" cy="455172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A number of different types of medications are used to manage pain and related symptoms: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Over-the-counter (OTC) pain medications be purchased at your local store or pharmacy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Prescription pain medications require a prescription from a healthcare professional and are only intended for the person with the prescription</a:t>
            </a:r>
            <a:br>
              <a:rPr lang="en-US" sz="2200" dirty="0">
                <a:latin typeface="Calibri (Body)"/>
              </a:rPr>
            </a:br>
            <a:endParaRPr lang="en-US" sz="2200" dirty="0">
              <a:latin typeface="Calibri (Body)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BOTH come in a number of different forms including liquids,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</a:b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capsules, pills, drops, inhalers, injections, creams,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</a:b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sprays, patches, and more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655782" y="182880"/>
            <a:ext cx="1105764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Different Types of OTC Pain Medications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05B5B9-1B3B-3B49-B789-81507CBF3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80" y="3822668"/>
            <a:ext cx="1239140" cy="1988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B9CEC2-6CB0-A644-A429-318CDC44C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79" y="4003431"/>
            <a:ext cx="531750" cy="1836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990778-5E36-DE4F-8992-5BE5198C4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20" flipH="1">
            <a:off x="10763606" y="3822378"/>
            <a:ext cx="515978" cy="29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4A34E4E-758D-D743-B614-46CBB6BE2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19" y="4459257"/>
            <a:ext cx="1284156" cy="770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stationary, computer&#10;&#10;Description automatically generated">
            <a:extLst>
              <a:ext uri="{FF2B5EF4-FFF2-40B4-BE49-F238E27FC236}">
                <a16:creationId xmlns:a16="http://schemas.microsoft.com/office/drawing/2014/main" id="{4468F4F0-C1E5-D64F-93F3-687CFDC22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84" y="4454359"/>
            <a:ext cx="1457075" cy="1836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97ABF1C-63D3-7045-B311-201CD1A8D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69" y="5230594"/>
            <a:ext cx="1914508" cy="1380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12150579-30C1-3442-86DF-7DA340FD6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49" y="5251470"/>
            <a:ext cx="1649536" cy="741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195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E94768-FE9F-4FEC-85EE-F2E98FF6E1D9}"/>
              </a:ext>
            </a:extLst>
          </p:cNvPr>
          <p:cNvSpPr/>
          <p:nvPr/>
        </p:nvSpPr>
        <p:spPr>
          <a:xfrm>
            <a:off x="301663" y="1133132"/>
            <a:ext cx="7321821" cy="484856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BFAD6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DE1486-B03A-8C41-BD25-D2BBCF46C4CA}"/>
              </a:ext>
            </a:extLst>
          </p:cNvPr>
          <p:cNvSpPr/>
          <p:nvPr/>
        </p:nvSpPr>
        <p:spPr>
          <a:xfrm>
            <a:off x="6931396" y="6427030"/>
            <a:ext cx="1488734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4DC483-44D7-5743-89E9-7748D70E2874}"/>
              </a:ext>
            </a:extLst>
          </p:cNvPr>
          <p:cNvSpPr/>
          <p:nvPr/>
        </p:nvSpPr>
        <p:spPr>
          <a:xfrm>
            <a:off x="10479185" y="6469534"/>
            <a:ext cx="1213805" cy="332081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7262" y="1540668"/>
            <a:ext cx="6090622" cy="49482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Nearly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in 10 Americans reach for over-the-counter pain medications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help relieve temporary mild to moderate aches and pains, fevers, cold symptoms, and more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Those two main types of OTC pain medications are defined by their active ingredient—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Acetaminophen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Non-steroidal anti-inflammatory drugs </a:t>
            </a:r>
            <a:b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(also known as NSAIDs)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462278" y="182880"/>
            <a:ext cx="112674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Two Main Types of OTC Pain Medications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3A97AA-AAF9-3D4C-934D-8325961B9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81" y="2069892"/>
            <a:ext cx="1600912" cy="2718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7827088C-4391-7F46-896E-B17ACBE5E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16" y="3839319"/>
            <a:ext cx="1676436" cy="2649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food&#10;&#10;Description automatically generated">
            <a:extLst>
              <a:ext uri="{FF2B5EF4-FFF2-40B4-BE49-F238E27FC236}">
                <a16:creationId xmlns:a16="http://schemas.microsoft.com/office/drawing/2014/main" id="{D7E37695-3C32-774F-9EDD-9B4184C7A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43" y="3819949"/>
            <a:ext cx="1341148" cy="26495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E4828409-7A85-434C-8238-2E50CDC7D71A}"/>
              </a:ext>
            </a:extLst>
          </p:cNvPr>
          <p:cNvSpPr/>
          <p:nvPr/>
        </p:nvSpPr>
        <p:spPr>
          <a:xfrm rot="530738">
            <a:off x="9539000" y="2992912"/>
            <a:ext cx="1311154" cy="1182453"/>
          </a:xfrm>
          <a:custGeom>
            <a:avLst/>
            <a:gdLst>
              <a:gd name="connsiteX0" fmla="*/ 563392 w 1311154"/>
              <a:gd name="connsiteY0" fmla="*/ 5874 h 1182453"/>
              <a:gd name="connsiteX1" fmla="*/ 1055843 w 1311154"/>
              <a:gd name="connsiteY1" fmla="*/ 122991 h 1182453"/>
              <a:gd name="connsiteX2" fmla="*/ 1311153 w 1311154"/>
              <a:gd name="connsiteY2" fmla="*/ 591227 h 1182453"/>
              <a:gd name="connsiteX3" fmla="*/ 655577 w 1311154"/>
              <a:gd name="connsiteY3" fmla="*/ 591227 h 1182453"/>
              <a:gd name="connsiteX4" fmla="*/ 563392 w 1311154"/>
              <a:gd name="connsiteY4" fmla="*/ 5874 h 1182453"/>
              <a:gd name="connsiteX0" fmla="*/ 563392 w 1311154"/>
              <a:gd name="connsiteY0" fmla="*/ 5874 h 1182453"/>
              <a:gd name="connsiteX1" fmla="*/ 1055843 w 1311154"/>
              <a:gd name="connsiteY1" fmla="*/ 122991 h 1182453"/>
              <a:gd name="connsiteX2" fmla="*/ 1311153 w 1311154"/>
              <a:gd name="connsiteY2" fmla="*/ 591227 h 118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1154" h="1182453" stroke="0" extrusionOk="0">
                <a:moveTo>
                  <a:pt x="563392" y="5874"/>
                </a:moveTo>
                <a:cubicBezTo>
                  <a:pt x="728353" y="-16107"/>
                  <a:pt x="927279" y="36882"/>
                  <a:pt x="1055843" y="122991"/>
                </a:cubicBezTo>
                <a:cubicBezTo>
                  <a:pt x="1221333" y="244141"/>
                  <a:pt x="1311556" y="420161"/>
                  <a:pt x="1311153" y="591227"/>
                </a:cubicBezTo>
                <a:cubicBezTo>
                  <a:pt x="1104269" y="609089"/>
                  <a:pt x="980332" y="577074"/>
                  <a:pt x="655577" y="591227"/>
                </a:cubicBezTo>
                <a:cubicBezTo>
                  <a:pt x="673721" y="364187"/>
                  <a:pt x="575317" y="175140"/>
                  <a:pt x="563392" y="5874"/>
                </a:cubicBezTo>
                <a:close/>
              </a:path>
              <a:path w="1311154" h="1182453" fill="none" extrusionOk="0">
                <a:moveTo>
                  <a:pt x="563392" y="5874"/>
                </a:moveTo>
                <a:cubicBezTo>
                  <a:pt x="744540" y="-24784"/>
                  <a:pt x="906210" y="27965"/>
                  <a:pt x="1055843" y="122991"/>
                </a:cubicBezTo>
                <a:cubicBezTo>
                  <a:pt x="1240419" y="231731"/>
                  <a:pt x="1319011" y="402599"/>
                  <a:pt x="1311153" y="591227"/>
                </a:cubicBezTo>
              </a:path>
              <a:path w="1311154" h="1182453" fill="none" stroke="0" extrusionOk="0">
                <a:moveTo>
                  <a:pt x="563392" y="5874"/>
                </a:moveTo>
                <a:cubicBezTo>
                  <a:pt x="753662" y="-15403"/>
                  <a:pt x="930374" y="51009"/>
                  <a:pt x="1055843" y="122991"/>
                </a:cubicBezTo>
                <a:cubicBezTo>
                  <a:pt x="1217812" y="243814"/>
                  <a:pt x="1305481" y="426707"/>
                  <a:pt x="1311153" y="591227"/>
                </a:cubicBezTo>
              </a:path>
            </a:pathLst>
          </a:custGeom>
          <a:ln w="38100">
            <a:solidFill>
              <a:schemeClr val="bg1"/>
            </a:solidFill>
            <a:headEnd type="none"/>
            <a:tailEnd type="triangle" w="lg" len="med"/>
            <a:extLst>
              <a:ext uri="{C807C97D-BFC1-408E-A445-0C87EB9F89A2}">
                <ask:lineSketchStyleProps xmlns:ask="http://schemas.microsoft.com/office/drawing/2018/sketchyshapes" sd="2650216993">
                  <a:prstGeom prst="arc">
                    <a:avLst>
                      <a:gd name="adj1" fmla="val 15663015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B1311DE-8179-4344-985F-17E51275CF43}"/>
              </a:ext>
            </a:extLst>
          </p:cNvPr>
          <p:cNvSpPr/>
          <p:nvPr/>
        </p:nvSpPr>
        <p:spPr>
          <a:xfrm rot="16575890">
            <a:off x="8010026" y="3005256"/>
            <a:ext cx="1311154" cy="1353738"/>
          </a:xfrm>
          <a:custGeom>
            <a:avLst/>
            <a:gdLst>
              <a:gd name="connsiteX0" fmla="*/ 655577 w 1311154"/>
              <a:gd name="connsiteY0" fmla="*/ 0 h 1353738"/>
              <a:gd name="connsiteX1" fmla="*/ 1311154 w 1311154"/>
              <a:gd name="connsiteY1" fmla="*/ 676869 h 1353738"/>
              <a:gd name="connsiteX2" fmla="*/ 655577 w 1311154"/>
              <a:gd name="connsiteY2" fmla="*/ 676869 h 1353738"/>
              <a:gd name="connsiteX3" fmla="*/ 655577 w 1311154"/>
              <a:gd name="connsiteY3" fmla="*/ 0 h 1353738"/>
              <a:gd name="connsiteX0" fmla="*/ 655577 w 1311154"/>
              <a:gd name="connsiteY0" fmla="*/ 0 h 1353738"/>
              <a:gd name="connsiteX1" fmla="*/ 1311154 w 1311154"/>
              <a:gd name="connsiteY1" fmla="*/ 676869 h 135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1154" h="1353738" stroke="0" extrusionOk="0">
                <a:moveTo>
                  <a:pt x="655577" y="0"/>
                </a:moveTo>
                <a:cubicBezTo>
                  <a:pt x="962314" y="-34127"/>
                  <a:pt x="1268998" y="318867"/>
                  <a:pt x="1311154" y="676869"/>
                </a:cubicBezTo>
                <a:cubicBezTo>
                  <a:pt x="1007263" y="633453"/>
                  <a:pt x="921173" y="633878"/>
                  <a:pt x="655577" y="676869"/>
                </a:cubicBezTo>
                <a:cubicBezTo>
                  <a:pt x="679114" y="418239"/>
                  <a:pt x="664415" y="294709"/>
                  <a:pt x="655577" y="0"/>
                </a:cubicBezTo>
                <a:close/>
              </a:path>
              <a:path w="1311154" h="1353738" fill="none" extrusionOk="0">
                <a:moveTo>
                  <a:pt x="655577" y="0"/>
                </a:moveTo>
                <a:cubicBezTo>
                  <a:pt x="1055914" y="4540"/>
                  <a:pt x="1324714" y="275139"/>
                  <a:pt x="1311154" y="676869"/>
                </a:cubicBezTo>
              </a:path>
              <a:path w="1311154" h="1353738" fill="none" stroke="0" extrusionOk="0">
                <a:moveTo>
                  <a:pt x="655577" y="0"/>
                </a:moveTo>
                <a:cubicBezTo>
                  <a:pt x="1008281" y="-5122"/>
                  <a:pt x="1354296" y="323659"/>
                  <a:pt x="1311154" y="676869"/>
                </a:cubicBezTo>
              </a:path>
            </a:pathLst>
          </a:custGeom>
          <a:ln w="38100">
            <a:solidFill>
              <a:schemeClr val="bg1"/>
            </a:solidFill>
            <a:headEnd type="triangle" w="lg" len="med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4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TC Pain Medication: What You Need to Know">
            <a:hlinkClick r:id="" action="ppaction://media"/>
            <a:extLst>
              <a:ext uri="{FF2B5EF4-FFF2-40B4-BE49-F238E27FC236}">
                <a16:creationId xmlns:a16="http://schemas.microsoft.com/office/drawing/2014/main" id="{70827C34-FA33-4EC8-8F58-A63372442D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4350" y="710418"/>
            <a:ext cx="9623300" cy="54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9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516" y="1303589"/>
            <a:ext cx="10414341" cy="49481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Acetaminophen is now found in more than 600 OTC and prescription medications</a:t>
            </a:r>
          </a:p>
          <a:p>
            <a:endParaRPr lang="en-US" sz="2000" dirty="0"/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865138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3886901" y="182880"/>
            <a:ext cx="4418197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Acetaminophen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4503E0-7E96-499C-AAAF-933A76508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937494"/>
            <a:ext cx="8134350" cy="4543425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8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6A19-C235-46A6-8217-63A4F758F09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22438"/>
            <a:ext cx="10414000" cy="4948237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DCBA-137A-4FDE-9F4F-F1522BD4DDB3}"/>
              </a:ext>
            </a:extLst>
          </p:cNvPr>
          <p:cNvSpPr/>
          <p:nvPr/>
        </p:nvSpPr>
        <p:spPr>
          <a:xfrm>
            <a:off x="771143" y="3146626"/>
            <a:ext cx="8297849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18DB60-51DC-428F-97A5-B9B139AF4C6D}"/>
              </a:ext>
            </a:extLst>
          </p:cNvPr>
          <p:cNvSpPr txBox="1"/>
          <p:nvPr/>
        </p:nvSpPr>
        <p:spPr>
          <a:xfrm>
            <a:off x="97626" y="182880"/>
            <a:ext cx="11996746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Bold Condensed" panose="020B0503030403020204" pitchFamily="34" charset="0"/>
                <a:ea typeface="+mn-ea"/>
                <a:cs typeface="+mn-cs"/>
              </a:rPr>
              <a:t>Common Medications that Contain Acetaminophen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3CDFCB-0761-2843-AC48-05B32AF31F0A}"/>
              </a:ext>
            </a:extLst>
          </p:cNvPr>
          <p:cNvSpPr/>
          <p:nvPr/>
        </p:nvSpPr>
        <p:spPr>
          <a:xfrm>
            <a:off x="9706726" y="3638105"/>
            <a:ext cx="1488734" cy="37458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A7C00C50-FD95-1A43-94E9-DE3FAB2C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77" y="1016126"/>
            <a:ext cx="1565700" cy="2474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27138F3-FF6F-4563-B008-9A275205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52" y="4272172"/>
            <a:ext cx="8334375" cy="2047875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5CDE9DE-A724-4793-900A-426EEE52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3" y="1334546"/>
            <a:ext cx="7620000" cy="2476500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384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947</Words>
  <Application>Microsoft Office PowerPoint</Application>
  <PresentationFormat>Widescreen</PresentationFormat>
  <Paragraphs>145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(Body)</vt:lpstr>
      <vt:lpstr>Calibri Light</vt:lpstr>
      <vt:lpstr>Myriad Pro Black Condensed</vt:lpstr>
      <vt:lpstr>Myriad Pro Bold Condensed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Meeks</dc:creator>
  <cp:lastModifiedBy>Lindsay Clarke</cp:lastModifiedBy>
  <cp:revision>5</cp:revision>
  <dcterms:created xsi:type="dcterms:W3CDTF">2021-10-12T20:08:05Z</dcterms:created>
  <dcterms:modified xsi:type="dcterms:W3CDTF">2021-10-25T20:10:19Z</dcterms:modified>
</cp:coreProperties>
</file>