
<file path=[Content_Types].xml><?xml version="1.0" encoding="utf-8"?>
<Types xmlns="http://schemas.openxmlformats.org/package/2006/content-types">
  <Default Extension="3B7D93B0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0" r:id="rId3"/>
    <p:sldMasterId id="2147483690" r:id="rId4"/>
    <p:sldMasterId id="2147483700" r:id="rId5"/>
  </p:sldMasterIdLst>
  <p:notesMasterIdLst>
    <p:notesMasterId r:id="rId18"/>
  </p:notesMasterIdLst>
  <p:sldIdLst>
    <p:sldId id="257" r:id="rId6"/>
    <p:sldId id="317" r:id="rId7"/>
    <p:sldId id="314" r:id="rId8"/>
    <p:sldId id="303" r:id="rId9"/>
    <p:sldId id="304" r:id="rId10"/>
    <p:sldId id="316" r:id="rId11"/>
    <p:sldId id="305" r:id="rId12"/>
    <p:sldId id="306" r:id="rId13"/>
    <p:sldId id="315" r:id="rId14"/>
    <p:sldId id="307" r:id="rId15"/>
    <p:sldId id="309" r:id="rId16"/>
    <p:sldId id="2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720" y="-6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9BBAB-6F9B-44FD-BAC5-6484A75CF2A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6BCC4-B3B2-479B-9CD7-A2764E4DB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2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01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48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640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802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592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491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692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091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8505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4910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961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151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464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45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90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193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28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355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0359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4132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465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12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0892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499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282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99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353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0762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54866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0638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304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8894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145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5562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61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319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887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587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271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3651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96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871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27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7194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928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581B1E-5363-5341-8D68-8D3268074F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71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581B1E-5363-5341-8D68-8D3268074F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76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581B1E-5363-5341-8D68-8D3268074F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22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een, indoor, man, mirror&#10;&#10;Description automatically generated">
            <a:extLst>
              <a:ext uri="{FF2B5EF4-FFF2-40B4-BE49-F238E27FC236}">
                <a16:creationId xmlns:a16="http://schemas.microsoft.com/office/drawing/2014/main" id="{E5581B1E-5363-5341-8D68-8D3268074F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50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581B1E-5363-5341-8D68-8D3268074F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64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3B7D93B0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9.xml"/><Relationship Id="rId1" Type="http://schemas.openxmlformats.org/officeDocument/2006/relationships/video" Target="https://www.youtube.com/embed/iVqDYzkdZVI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5.xml"/><Relationship Id="rId1" Type="http://schemas.openxmlformats.org/officeDocument/2006/relationships/video" Target="https://www.youtube.com/embed/ZqEEMNquT6k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382055EE-9CD8-AD47-9643-3792BC1932CB}"/>
              </a:ext>
            </a:extLst>
          </p:cNvPr>
          <p:cNvSpPr/>
          <p:nvPr/>
        </p:nvSpPr>
        <p:spPr>
          <a:xfrm>
            <a:off x="8295510" y="6458819"/>
            <a:ext cx="3251825" cy="374585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963B332-36A7-7544-BCB9-299A62C77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5472">
            <a:off x="-452183" y="-253457"/>
            <a:ext cx="9492686" cy="53396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mug&#10;&#10;Description automatically generated">
            <a:extLst>
              <a:ext uri="{FF2B5EF4-FFF2-40B4-BE49-F238E27FC236}">
                <a16:creationId xmlns:a16="http://schemas.microsoft.com/office/drawing/2014/main" id="{5B800CD0-671C-C74F-A228-E56B85F6F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10" y="737260"/>
            <a:ext cx="3837772" cy="6059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46BD353-7E02-7249-9BD3-62DF9A857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83029"/>
            <a:ext cx="1862667" cy="1224531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C5340C2E-2AF9-4A08-BC33-4B8D1FC4F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977">
            <a:off x="525327" y="4200302"/>
            <a:ext cx="7537666" cy="96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4600" y="1722438"/>
            <a:ext cx="10947400" cy="494823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496903" y="182880"/>
            <a:ext cx="1119819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Throw Away Medications in 3 Easy Steps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355624A-D189-7F42-ADA9-0AE4376AB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3281">
            <a:off x="363884" y="1453652"/>
            <a:ext cx="2426971" cy="1802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cup, coffee, table, sitting&#10;&#10;Description automatically generated">
            <a:extLst>
              <a:ext uri="{FF2B5EF4-FFF2-40B4-BE49-F238E27FC236}">
                <a16:creationId xmlns:a16="http://schemas.microsoft.com/office/drawing/2014/main" id="{2C490C4A-C800-6240-B66B-B6DE6CFDF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38" y="1316544"/>
            <a:ext cx="3483116" cy="4948237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424FE6-FFFF-794F-A3C3-7F5CE61BC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01" y="2557316"/>
            <a:ext cx="2957848" cy="7290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D61E148D-FCAB-7342-AF20-A195BB4A4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43" y="3584949"/>
            <a:ext cx="3229123" cy="6758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9789AE-042B-0946-AA74-837CBBAD1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10" y="4594005"/>
            <a:ext cx="6526379" cy="661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9C76B6A0-CFE3-D146-B463-7D1543BFD37E}"/>
              </a:ext>
            </a:extLst>
          </p:cNvPr>
          <p:cNvSpPr/>
          <p:nvPr/>
        </p:nvSpPr>
        <p:spPr>
          <a:xfrm>
            <a:off x="8709025" y="6425693"/>
            <a:ext cx="1721159" cy="349325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256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4600" y="1722438"/>
            <a:ext cx="10947400" cy="494823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2715395" y="182880"/>
            <a:ext cx="676121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What Have We Learned?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8FCA80-0163-44BC-A1EB-CF9FF2CD5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46" b="14110"/>
          <a:stretch/>
        </p:blipFill>
        <p:spPr>
          <a:xfrm>
            <a:off x="3453323" y="1026549"/>
            <a:ext cx="5285353" cy="232196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204064-1B1F-4849-83C0-68DCE1404D71}"/>
              </a:ext>
            </a:extLst>
          </p:cNvPr>
          <p:cNvSpPr/>
          <p:nvPr/>
        </p:nvSpPr>
        <p:spPr>
          <a:xfrm>
            <a:off x="301664" y="3528347"/>
            <a:ext cx="11508534" cy="3142328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BFAD6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15E9EC-D785-4936-AC24-DC82AA7AE9A1}"/>
              </a:ext>
            </a:extLst>
          </p:cNvPr>
          <p:cNvSpPr/>
          <p:nvPr/>
        </p:nvSpPr>
        <p:spPr>
          <a:xfrm>
            <a:off x="771143" y="3661489"/>
            <a:ext cx="1069254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take a few minutes to take the post-survey that will help the workshop creators understand how effective the resources are.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 defTabSz="457200">
              <a:defRPr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bit.ly/pt2web2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 that your answers are anonymous!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2BCF4E-1D0B-4F09-9DFC-C0729E002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992" y="4186584"/>
            <a:ext cx="2076407" cy="20764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853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0F6CFA-8F7B-4A35-8991-0457C832541D}"/>
              </a:ext>
            </a:extLst>
          </p:cNvPr>
          <p:cNvSpPr/>
          <p:nvPr/>
        </p:nvSpPr>
        <p:spPr>
          <a:xfrm>
            <a:off x="3297839" y="2639659"/>
            <a:ext cx="5918984" cy="3198113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69997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E38A57-B6C2-4A87-996F-9B7FF2912FF7}"/>
              </a:ext>
            </a:extLst>
          </p:cNvPr>
          <p:cNvSpPr/>
          <p:nvPr/>
        </p:nvSpPr>
        <p:spPr>
          <a:xfrm>
            <a:off x="3172935" y="1626993"/>
            <a:ext cx="6248523" cy="360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questions or comments, contact: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Alliance for Aging Research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202-239-2856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info@agingresearch.org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03F9DD-2E1B-1F4A-ABD4-2B2C8C842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35" y="394174"/>
            <a:ext cx="6396263" cy="1544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Image result for johnson and johnson consumer inc">
            <a:extLst>
              <a:ext uri="{FF2B5EF4-FFF2-40B4-BE49-F238E27FC236}">
                <a16:creationId xmlns:a16="http://schemas.microsoft.com/office/drawing/2014/main" id="{B677BBD0-2AA2-4E2B-B8FC-797485B518D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t="21165" r="-481" b="21975"/>
          <a:stretch/>
        </p:blipFill>
        <p:spPr bwMode="auto">
          <a:xfrm>
            <a:off x="9650590" y="5838824"/>
            <a:ext cx="2384425" cy="7273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7485A-0191-4B72-8A7A-2E8A5CC0CEE0}"/>
              </a:ext>
            </a:extLst>
          </p:cNvPr>
          <p:cNvSpPr txBox="1"/>
          <p:nvPr/>
        </p:nvSpPr>
        <p:spPr>
          <a:xfrm>
            <a:off x="9539465" y="5468440"/>
            <a:ext cx="249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Support From:</a:t>
            </a:r>
          </a:p>
        </p:txBody>
      </p:sp>
    </p:spTree>
    <p:extLst>
      <p:ext uri="{BB962C8B-B14F-4D97-AF65-F5344CB8AC3E}">
        <p14:creationId xmlns:p14="http://schemas.microsoft.com/office/powerpoint/2010/main" val="3446063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E94768-FE9F-4FEC-85EE-F2E98FF6E1D9}"/>
              </a:ext>
            </a:extLst>
          </p:cNvPr>
          <p:cNvSpPr/>
          <p:nvPr/>
        </p:nvSpPr>
        <p:spPr>
          <a:xfrm>
            <a:off x="488698" y="1097506"/>
            <a:ext cx="11214601" cy="5293898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BFAD6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 for taking the pre-survey!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answers will help in future education about medication safety.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7262" y="1540669"/>
            <a:ext cx="6090622" cy="1323301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2975592" y="209854"/>
            <a:ext cx="6240811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Participant Pre-Survey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3D140-2BB6-437A-AD3D-FB7932E5A4AB}"/>
              </a:ext>
            </a:extLst>
          </p:cNvPr>
          <p:cNvSpPr txBox="1"/>
          <p:nvPr/>
        </p:nvSpPr>
        <p:spPr>
          <a:xfrm>
            <a:off x="2227849" y="3133994"/>
            <a:ext cx="2032095" cy="47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bit.ly/pt2web1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6C43FB-7685-44A0-B293-34F371F30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07" y="1889275"/>
            <a:ext cx="2858770" cy="2858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212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Safe Storage of Over-the-Counter Pain Medications">
            <a:hlinkClick r:id="" action="ppaction://media"/>
            <a:extLst>
              <a:ext uri="{FF2B5EF4-FFF2-40B4-BE49-F238E27FC236}">
                <a16:creationId xmlns:a16="http://schemas.microsoft.com/office/drawing/2014/main" id="{2D3CD8D4-BB8F-4D94-B911-7E870B248AF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81565" y="708660"/>
            <a:ext cx="9628870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0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E74F52-3D99-4ABC-A9BE-7A3B0876CB63}"/>
              </a:ext>
            </a:extLst>
          </p:cNvPr>
          <p:cNvSpPr/>
          <p:nvPr/>
        </p:nvSpPr>
        <p:spPr>
          <a:xfrm>
            <a:off x="678180" y="1828800"/>
            <a:ext cx="6286500" cy="3512916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69997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771143" y="182880"/>
            <a:ext cx="696940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Storing Your Medications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A41937-79D0-43BA-963E-29F0E5F987AD}"/>
              </a:ext>
            </a:extLst>
          </p:cNvPr>
          <p:cNvSpPr/>
          <p:nvPr/>
        </p:nvSpPr>
        <p:spPr>
          <a:xfrm>
            <a:off x="1346781" y="2033501"/>
            <a:ext cx="4949297" cy="290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Keep your medications in their original container or packaging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can, avoid mixing multiple medications in the same container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your medications somewhere cool and dry </a:t>
            </a:r>
          </a:p>
        </p:txBody>
      </p:sp>
      <p:pic>
        <p:nvPicPr>
          <p:cNvPr id="7" name="Picture 6" descr="A picture containing indoor, photo, sitting, screen&#10;&#10;Description automatically generated">
            <a:extLst>
              <a:ext uri="{FF2B5EF4-FFF2-40B4-BE49-F238E27FC236}">
                <a16:creationId xmlns:a16="http://schemas.microsoft.com/office/drawing/2014/main" id="{36B727B3-B525-7342-A935-637EE2F64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869">
            <a:off x="7451611" y="831408"/>
            <a:ext cx="4090462" cy="575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08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07A1E5-B928-4379-B564-6C1B07810F97}"/>
              </a:ext>
            </a:extLst>
          </p:cNvPr>
          <p:cNvSpPr/>
          <p:nvPr/>
        </p:nvSpPr>
        <p:spPr>
          <a:xfrm>
            <a:off x="5223850" y="1083753"/>
            <a:ext cx="6751743" cy="5127586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C4B36B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4600" y="1722438"/>
            <a:ext cx="10947400" cy="494823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1947075" y="182880"/>
            <a:ext cx="829784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Up and Away and Out of Sight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A41937-79D0-43BA-963E-29F0E5F987AD}"/>
              </a:ext>
            </a:extLst>
          </p:cNvPr>
          <p:cNvSpPr/>
          <p:nvPr/>
        </p:nvSpPr>
        <p:spPr>
          <a:xfrm>
            <a:off x="5620878" y="1248916"/>
            <a:ext cx="5981544" cy="4360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medications up and away and out of sight—maybe on the top shelf of a cabinet or hall closet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Never leave medications out on a table, countertop, or sink, or any spot that is easy for children to access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 storing medications in a lockable storage container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Keep purses, bags, and coats that contain medications up and away, and out of reach at home and when visiting others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Relock safety caps tightly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6C65CB-C36C-44D4-A5B9-C03BC5041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21" r="7612" b="-2"/>
          <a:stretch/>
        </p:blipFill>
        <p:spPr>
          <a:xfrm>
            <a:off x="992448" y="1603168"/>
            <a:ext cx="4025876" cy="2759641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368300">
              <a:schemeClr val="bg1">
                <a:alpha val="20000"/>
              </a:schemeClr>
            </a:glow>
            <a:reflection blurRad="6350" stA="32000" endPos="21000" dir="5400000" sy="-100000" algn="bl" rotWithShape="0"/>
          </a:effectLst>
        </p:spPr>
      </p:pic>
      <p:pic>
        <p:nvPicPr>
          <p:cNvPr id="8" name="Picture 7" descr="Image result for up and away campaign">
            <a:extLst>
              <a:ext uri="{FF2B5EF4-FFF2-40B4-BE49-F238E27FC236}">
                <a16:creationId xmlns:a16="http://schemas.microsoft.com/office/drawing/2014/main" id="{720DEC92-933B-4303-97C9-A3D6F62666E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0326" y="4869904"/>
            <a:ext cx="3657600" cy="1565275"/>
          </a:xfrm>
          <a:prstGeom prst="rect">
            <a:avLst/>
          </a:prstGeom>
          <a:noFill/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32F25AB-11A8-4C36-9C6D-DC2688E68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152" y="5526655"/>
            <a:ext cx="7101341" cy="111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65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4600" y="1722438"/>
            <a:ext cx="10947400" cy="494823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nline Media 3" title="Keeping Track of Your Medications">
            <a:hlinkClick r:id="" action="ppaction://media"/>
            <a:extLst>
              <a:ext uri="{FF2B5EF4-FFF2-40B4-BE49-F238E27FC236}">
                <a16:creationId xmlns:a16="http://schemas.microsoft.com/office/drawing/2014/main" id="{682287E3-C6C5-4B5C-AB99-98AC400D18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81239" y="770355"/>
            <a:ext cx="9629522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9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4600" y="1722438"/>
            <a:ext cx="10947400" cy="494823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24838" y="3135784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1160129" y="182880"/>
            <a:ext cx="9543125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Keeping Track of Your Medications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FEE73F-08F1-4992-A06A-A9CF4CEE9A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732734" y="1330751"/>
            <a:ext cx="4158858" cy="27375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46E7555C-8509-B849-B3F6-3487A0940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9382">
            <a:off x="352698" y="1771708"/>
            <a:ext cx="2737646" cy="3437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9BB8A567-2005-0540-BBD2-43A883DCE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61" y="1899032"/>
            <a:ext cx="2088906" cy="4338497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  <a:reflection blurRad="6350" stA="52000" endA="300" endPos="16000" dir="5400000" sy="-100000" algn="bl" rotWithShape="0"/>
          </a:effectLst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C0766AB6-C07D-8046-BBEA-0F3CBA5E0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014">
            <a:off x="4976935" y="1128785"/>
            <a:ext cx="2399596" cy="1520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431AEA71-2F02-48BA-A81D-232488D905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29" y="3595226"/>
            <a:ext cx="4463205" cy="268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00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463" y="1722951"/>
            <a:ext cx="10947235" cy="494817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2585263" y="182880"/>
            <a:ext cx="702147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Disposing of Medications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D87495DA-118F-4068-8F18-1AF616187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02" y="1469508"/>
            <a:ext cx="4501280" cy="3354236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A482BB65-62B8-4A89-8AE0-06CEFF213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93" y="1469507"/>
            <a:ext cx="4944905" cy="3354237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890D4D-439F-4CF5-BEEF-47C5155E3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03" y="5077187"/>
            <a:ext cx="2418642" cy="1360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21081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8CB74-C17E-423A-A59F-B6EC7962267D}"/>
              </a:ext>
            </a:extLst>
          </p:cNvPr>
          <p:cNvSpPr/>
          <p:nvPr/>
        </p:nvSpPr>
        <p:spPr>
          <a:xfrm>
            <a:off x="231228" y="1250731"/>
            <a:ext cx="8156027" cy="5310953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69997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EDDE9-C875-41F2-81A0-2659F90E1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960476" cy="45331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 can’t get to a drug take back site to dispose of your medications, check to see if your medication is on the Flush List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Flush List includes medications that: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1) Are sought-after for their misuse and/or abuse potential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2) Can result in death from one dose if taken inappropriately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Flushing medicines on the Flush List helps keep everyone at home safe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2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Don’t flush your medication unless it is on the Flush List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B5AA7E-FF1E-429C-A693-930B8BEB86CE}"/>
              </a:ext>
            </a:extLst>
          </p:cNvPr>
          <p:cNvSpPr txBox="1"/>
          <p:nvPr/>
        </p:nvSpPr>
        <p:spPr>
          <a:xfrm>
            <a:off x="588338" y="182880"/>
            <a:ext cx="1101532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FDA’s Flush List for Certain Medications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37952-4CBB-4E13-AFC3-D4AB2D6A1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322" y="1424809"/>
            <a:ext cx="28384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4750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319</Words>
  <Application>Microsoft Office PowerPoint</Application>
  <PresentationFormat>Widescreen</PresentationFormat>
  <Paragraphs>60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Myriad Pro Bold Condensed</vt:lpstr>
      <vt:lpstr>1_Office Theme</vt:lpstr>
      <vt:lpstr>3_Office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Meeks</dc:creator>
  <cp:lastModifiedBy>Emily Meeks</cp:lastModifiedBy>
  <cp:revision>3</cp:revision>
  <dcterms:created xsi:type="dcterms:W3CDTF">2021-10-12T20:14:49Z</dcterms:created>
  <dcterms:modified xsi:type="dcterms:W3CDTF">2021-10-21T19:32:46Z</dcterms:modified>
</cp:coreProperties>
</file>