
<file path=[Content_Types].xml><?xml version="1.0" encoding="utf-8"?>
<Types xmlns="http://schemas.openxmlformats.org/package/2006/content-types">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notesSlides/notesSlide2.xml" ContentType="application/vnd.openxmlformats-officedocument.presentationml.notesSlide+xml"/>
  <Override PartName="/ppt/charts/chart2.xml" ContentType="application/vnd.openxmlformats-officedocument.drawingml.chart+xml"/>
  <Override PartName="/ppt/charts/chart3.xml" ContentType="application/vnd.openxmlformats-officedocument.drawingml.chart+xml"/>
  <Override PartName="/ppt/notesSlides/notesSlide3.xml" ContentType="application/vnd.openxmlformats-officedocument.presentationml.notesSlide+xml"/>
  <Override PartName="/ppt/charts/chart4.xml" ContentType="application/vnd.openxmlformats-officedocument.drawingml.chart+xml"/>
  <Override PartName="/ppt/charts/style1.xml" ContentType="application/vnd.ms-office.chartstyle+xml"/>
  <Override PartName="/ppt/charts/colors1.xml" ContentType="application/vnd.ms-office.chartcolorstyle+xml"/>
  <Override PartName="/ppt/charts/chart5.xml" ContentType="application/vnd.openxmlformats-officedocument.drawingml.chart+xml"/>
  <Override PartName="/ppt/charts/style2.xml" ContentType="application/vnd.ms-office.chartstyle+xml"/>
  <Override PartName="/ppt/charts/colors2.xml" ContentType="application/vnd.ms-office.chartcolorstyle+xml"/>
  <Override PartName="/ppt/charts/chart6.xml" ContentType="application/vnd.openxmlformats-officedocument.drawingml.chart+xml"/>
  <Override PartName="/ppt/charts/style3.xml" ContentType="application/vnd.ms-office.chartstyle+xml"/>
  <Override PartName="/ppt/charts/colors3.xml" ContentType="application/vnd.ms-office.chartcolorstyle+xml"/>
  <Override PartName="/ppt/notesSlides/notesSlide4.xml" ContentType="application/vnd.openxmlformats-officedocument.presentationml.notesSlide+xml"/>
  <Override PartName="/ppt/charts/chart7.xml" ContentType="application/vnd.openxmlformats-officedocument.drawingml.chart+xml"/>
  <Override PartName="/ppt/notesSlides/notesSlide5.xml" ContentType="application/vnd.openxmlformats-officedocument.presentationml.notesSlide+xml"/>
  <Override PartName="/ppt/charts/chart8.xml" ContentType="application/vnd.openxmlformats-officedocument.drawingml.chart+xml"/>
  <Override PartName="/ppt/notesSlides/notesSlide6.xml" ContentType="application/vnd.openxmlformats-officedocument.presentationml.notesSlide+xml"/>
  <Override PartName="/ppt/charts/chart9.xml" ContentType="application/vnd.openxmlformats-officedocument.drawingml.chart+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0"/>
  </p:notesMasterIdLst>
  <p:sldIdLst>
    <p:sldId id="12118" r:id="rId2"/>
    <p:sldId id="264" r:id="rId3"/>
    <p:sldId id="265" r:id="rId4"/>
    <p:sldId id="12102" r:id="rId5"/>
    <p:sldId id="12109" r:id="rId6"/>
    <p:sldId id="12103" r:id="rId7"/>
    <p:sldId id="12110" r:id="rId8"/>
    <p:sldId id="1249" r:id="rId9"/>
    <p:sldId id="12111" r:id="rId10"/>
    <p:sldId id="12115" r:id="rId11"/>
    <p:sldId id="12117" r:id="rId12"/>
    <p:sldId id="1262" r:id="rId13"/>
    <p:sldId id="12112" r:id="rId14"/>
    <p:sldId id="12101" r:id="rId15"/>
    <p:sldId id="12113" r:id="rId16"/>
    <p:sldId id="12108" r:id="rId17"/>
    <p:sldId id="12114" r:id="rId18"/>
    <p:sldId id="269" r:id="rId1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442DD215-BA43-CD3D-0617-DFECCAE14A96}" name="Briscoe Robinette" initials="BR" userId="S::BRobinette@lakeresearch.com::ad8bc5d3-5caa-463a-9729-26e48260d98e" providerId="AD"/>
  <p188:author id="{71738E1B-2E56-BCBD-607E-18820967A462}" name="Cate Gormley" initials="CG" userId="S::cgormley@lakeresearch.com::2255da23-0a80-4a27-826d-7ff862eea940" providerId="AD"/>
  <p188:author id="{C98F0A3B-12E5-19A6-6F47-90E3F99AFC12}" name="Izzy Vinyard" initials="IV" userId="S::ivinyard@lakeresearch.com::47882721-1ef3-4d66-aba8-587bcbeabf0a" providerId="AD"/>
  <p188:author id="{833D8244-87B6-2741-D401-8E5430E13692}" name="Guest User" initials="GU" userId="S::urn:spo:anon#f1d0ee0639341092387a877e560298549389e0637310c0e948955c280f2584c2::" providerId="AD"/>
  <p188:author id="{02A5DD58-E7CD-745A-D968-DAB609A34EF6}" name="Briscoe Robinette" initials="BR" userId="S::brobinette@lakeresearch.com::ad8bc5d3-5caa-463a-9729-26e48260d98e" providerId="AD"/>
  <p188:author id="{6ADF7B98-969C-7AA1-CF2B-EA22149F04EB}" name="Jenna Scarbrough" initials="JS" userId="S::jscarbrough@lakeresearch.com::6952ab35-a473-4bdc-9b5f-791de1f142cd"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Lindsay Kruse" initials="LK" lastIdx="3" clrIdx="0">
    <p:extLst>
      <p:ext uri="{19B8F6BF-5375-455C-9EA6-DF929625EA0E}">
        <p15:presenceInfo xmlns:p15="http://schemas.microsoft.com/office/powerpoint/2012/main" userId="0d59bd34-e8a3-4ac2-a1bc-d33fc81b2edf" providerId="Windows Live"/>
      </p:ext>
    </p:extLst>
  </p:cmAuthor>
  <p:cmAuthor id="2" name="Jonathan Voss" initials="JV" lastIdx="2" clrIdx="1">
    <p:extLst>
      <p:ext uri="{19B8F6BF-5375-455C-9EA6-DF929625EA0E}">
        <p15:presenceInfo xmlns:p15="http://schemas.microsoft.com/office/powerpoint/2012/main" userId="Jonathan Voss" providerId="None"/>
      </p:ext>
    </p:extLst>
  </p:cmAuthor>
  <p:cmAuthor id="3" name="Jonathan Voss" initials="JV [2]" lastIdx="0" clrIdx="2">
    <p:extLst>
      <p:ext uri="{19B8F6BF-5375-455C-9EA6-DF929625EA0E}">
        <p15:presenceInfo xmlns:p15="http://schemas.microsoft.com/office/powerpoint/2012/main" userId="S-1-5-21-1912555201-226284679-2662053949-1242"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FB7DF"/>
    <a:srgbClr val="BFBFBF"/>
    <a:srgbClr val="7030A0"/>
    <a:srgbClr val="DFDFDF"/>
    <a:srgbClr val="C00000"/>
    <a:srgbClr val="0070C0"/>
    <a:srgbClr val="7F7F7F"/>
    <a:srgbClr val="DF7F7F"/>
    <a:srgbClr val="FFFFFF"/>
    <a:srgbClr val="00206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185" autoAdjust="0"/>
    <p:restoredTop sz="94660"/>
  </p:normalViewPr>
  <p:slideViewPr>
    <p:cSldViewPr snapToGrid="0">
      <p:cViewPr varScale="1">
        <p:scale>
          <a:sx n="68" d="100"/>
          <a:sy n="68" d="100"/>
        </p:scale>
        <p:origin x="894" y="4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microsoft.com/office/2018/10/relationships/authors" Target="authors.xml"/><Relationship Id="rId3" Type="http://schemas.openxmlformats.org/officeDocument/2006/relationships/slide" Target="slides/slide2.xml"/><Relationship Id="rId21" Type="http://schemas.openxmlformats.org/officeDocument/2006/relationships/commentAuthors" Target="commen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Worksheet3.xlsx"/><Relationship Id="rId2" Type="http://schemas.microsoft.com/office/2011/relationships/chartColorStyle" Target="colors1.xml"/><Relationship Id="rId1" Type="http://schemas.microsoft.com/office/2011/relationships/chartStyle" Target="style1.xml"/></Relationships>
</file>

<file path=ppt/charts/_rels/chart5.xml.rels><?xml version="1.0" encoding="UTF-8" standalone="yes"?>
<Relationships xmlns="http://schemas.openxmlformats.org/package/2006/relationships"><Relationship Id="rId3" Type="http://schemas.openxmlformats.org/officeDocument/2006/relationships/package" Target="../embeddings/Microsoft_Excel_Worksheet4.xlsx"/><Relationship Id="rId2" Type="http://schemas.microsoft.com/office/2011/relationships/chartColorStyle" Target="colors2.xml"/><Relationship Id="rId1" Type="http://schemas.microsoft.com/office/2011/relationships/chartStyle" Target="style2.xml"/></Relationships>
</file>

<file path=ppt/charts/_rels/chart6.xml.rels><?xml version="1.0" encoding="UTF-8" standalone="yes"?>
<Relationships xmlns="http://schemas.openxmlformats.org/package/2006/relationships"><Relationship Id="rId3" Type="http://schemas.openxmlformats.org/officeDocument/2006/relationships/package" Target="../embeddings/Microsoft_Excel_Worksheet5.xlsx"/><Relationship Id="rId2" Type="http://schemas.microsoft.com/office/2011/relationships/chartColorStyle" Target="colors3.xml"/><Relationship Id="rId1" Type="http://schemas.microsoft.com/office/2011/relationships/chartStyle" Target="style3.xml"/></Relationships>
</file>

<file path=ppt/charts/_rels/chart7.xml.rels><?xml version="1.0" encoding="UTF-8" standalone="yes"?>
<Relationships xmlns="http://schemas.openxmlformats.org/package/2006/relationships"><Relationship Id="rId1" Type="http://schemas.openxmlformats.org/officeDocument/2006/relationships/package" Target="../embeddings/Microsoft_Excel_Worksheet6.xlsx"/></Relationships>
</file>

<file path=ppt/charts/_rels/chart8.xml.rels><?xml version="1.0" encoding="UTF-8" standalone="yes"?>
<Relationships xmlns="http://schemas.openxmlformats.org/package/2006/relationships"><Relationship Id="rId1" Type="http://schemas.openxmlformats.org/officeDocument/2006/relationships/package" Target="../embeddings/Microsoft_Excel_Worksheet7.xlsx"/></Relationships>
</file>

<file path=ppt/charts/_rels/chart9.xml.rels><?xml version="1.0" encoding="UTF-8" standalone="yes"?>
<Relationships xmlns="http://schemas.openxmlformats.org/package/2006/relationships"><Relationship Id="rId1" Type="http://schemas.openxmlformats.org/officeDocument/2006/relationships/package" Target="../embeddings/Microsoft_Excel_Worksheet8.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1.7126345098862392E-2"/>
          <c:y val="0.14940424545484654"/>
          <c:w val="0.96574733276049396"/>
          <c:h val="0.68605066728482966"/>
        </c:manualLayout>
      </c:layout>
      <c:barChart>
        <c:barDir val="col"/>
        <c:grouping val="stacked"/>
        <c:varyColors val="0"/>
        <c:ser>
          <c:idx val="0"/>
          <c:order val="0"/>
          <c:tx>
            <c:strRef>
              <c:f>Sheet1!$B$1</c:f>
              <c:strCache>
                <c:ptCount val="1"/>
                <c:pt idx="0">
                  <c:v>Strong</c:v>
                </c:pt>
              </c:strCache>
            </c:strRef>
          </c:tx>
          <c:spPr>
            <a:solidFill>
              <a:srgbClr val="002060"/>
            </a:solidFill>
            <a:ln>
              <a:solidFill>
                <a:schemeClr val="bg1"/>
              </a:solidFill>
            </a:ln>
          </c:spPr>
          <c:invertIfNegative val="0"/>
          <c:dPt>
            <c:idx val="0"/>
            <c:invertIfNegative val="0"/>
            <c:bubble3D val="0"/>
            <c:spPr>
              <a:solidFill>
                <a:srgbClr val="0070C0"/>
              </a:solidFill>
              <a:ln>
                <a:solidFill>
                  <a:schemeClr val="bg1"/>
                </a:solidFill>
              </a:ln>
            </c:spPr>
            <c:extLst>
              <c:ext xmlns:c16="http://schemas.microsoft.com/office/drawing/2014/chart" uri="{C3380CC4-5D6E-409C-BE32-E72D297353CC}">
                <c16:uniqueId val="{00000001-26B5-4CD9-A482-39F3D31B7856}"/>
              </c:ext>
            </c:extLst>
          </c:dPt>
          <c:dPt>
            <c:idx val="1"/>
            <c:invertIfNegative val="0"/>
            <c:bubble3D val="0"/>
            <c:spPr>
              <a:solidFill>
                <a:srgbClr val="C00000"/>
              </a:solidFill>
              <a:ln>
                <a:solidFill>
                  <a:schemeClr val="bg1"/>
                </a:solidFill>
              </a:ln>
            </c:spPr>
            <c:extLst>
              <c:ext xmlns:c16="http://schemas.microsoft.com/office/drawing/2014/chart" uri="{C3380CC4-5D6E-409C-BE32-E72D297353CC}">
                <c16:uniqueId val="{00000003-26B5-4CD9-A482-39F3D31B7856}"/>
              </c:ext>
            </c:extLst>
          </c:dPt>
          <c:dPt>
            <c:idx val="2"/>
            <c:invertIfNegative val="0"/>
            <c:bubble3D val="0"/>
            <c:spPr>
              <a:solidFill>
                <a:schemeClr val="bg1">
                  <a:lumMod val="75000"/>
                </a:schemeClr>
              </a:solidFill>
              <a:ln>
                <a:solidFill>
                  <a:schemeClr val="bg1"/>
                </a:solidFill>
              </a:ln>
            </c:spPr>
            <c:extLst>
              <c:ext xmlns:c16="http://schemas.microsoft.com/office/drawing/2014/chart" uri="{C3380CC4-5D6E-409C-BE32-E72D297353CC}">
                <c16:uniqueId val="{00000005-26B5-4CD9-A482-39F3D31B7856}"/>
              </c:ext>
            </c:extLst>
          </c:dPt>
          <c:dPt>
            <c:idx val="4"/>
            <c:invertIfNegative val="0"/>
            <c:bubble3D val="0"/>
            <c:extLst>
              <c:ext xmlns:c16="http://schemas.microsoft.com/office/drawing/2014/chart" uri="{C3380CC4-5D6E-409C-BE32-E72D297353CC}">
                <c16:uniqueId val="{00000006-26B5-4CD9-A482-39F3D31B7856}"/>
              </c:ext>
            </c:extLst>
          </c:dPt>
          <c:dPt>
            <c:idx val="5"/>
            <c:invertIfNegative val="0"/>
            <c:bubble3D val="0"/>
            <c:spPr>
              <a:solidFill>
                <a:srgbClr val="C00000"/>
              </a:solidFill>
              <a:ln>
                <a:solidFill>
                  <a:schemeClr val="bg1"/>
                </a:solidFill>
              </a:ln>
            </c:spPr>
            <c:extLst>
              <c:ext xmlns:c16="http://schemas.microsoft.com/office/drawing/2014/chart" uri="{C3380CC4-5D6E-409C-BE32-E72D297353CC}">
                <c16:uniqueId val="{00000008-26B5-4CD9-A482-39F3D31B7856}"/>
              </c:ext>
            </c:extLst>
          </c:dPt>
          <c:dPt>
            <c:idx val="6"/>
            <c:invertIfNegative val="0"/>
            <c:bubble3D val="0"/>
            <c:spPr>
              <a:solidFill>
                <a:schemeClr val="bg1">
                  <a:lumMod val="75000"/>
                </a:schemeClr>
              </a:solidFill>
              <a:ln>
                <a:solidFill>
                  <a:schemeClr val="bg1"/>
                </a:solidFill>
              </a:ln>
            </c:spPr>
            <c:extLst>
              <c:ext xmlns:c16="http://schemas.microsoft.com/office/drawing/2014/chart" uri="{C3380CC4-5D6E-409C-BE32-E72D297353CC}">
                <c16:uniqueId val="{0000000A-26B5-4CD9-A482-39F3D31B7856}"/>
              </c:ext>
            </c:extLst>
          </c:dPt>
          <c:dPt>
            <c:idx val="9"/>
            <c:invertIfNegative val="0"/>
            <c:bubble3D val="0"/>
            <c:spPr>
              <a:solidFill>
                <a:srgbClr val="C00000"/>
              </a:solidFill>
              <a:ln>
                <a:solidFill>
                  <a:schemeClr val="bg1"/>
                </a:solidFill>
              </a:ln>
            </c:spPr>
            <c:extLst>
              <c:ext xmlns:c16="http://schemas.microsoft.com/office/drawing/2014/chart" uri="{C3380CC4-5D6E-409C-BE32-E72D297353CC}">
                <c16:uniqueId val="{0000000C-26B5-4CD9-A482-39F3D31B7856}"/>
              </c:ext>
            </c:extLst>
          </c:dPt>
          <c:dPt>
            <c:idx val="10"/>
            <c:invertIfNegative val="0"/>
            <c:bubble3D val="0"/>
            <c:spPr>
              <a:solidFill>
                <a:schemeClr val="bg1">
                  <a:lumMod val="75000"/>
                </a:schemeClr>
              </a:solidFill>
              <a:ln>
                <a:solidFill>
                  <a:schemeClr val="bg1"/>
                </a:solidFill>
              </a:ln>
            </c:spPr>
            <c:extLst>
              <c:ext xmlns:c16="http://schemas.microsoft.com/office/drawing/2014/chart" uri="{C3380CC4-5D6E-409C-BE32-E72D297353CC}">
                <c16:uniqueId val="{0000000E-26B5-4CD9-A482-39F3D31B7856}"/>
              </c:ext>
            </c:extLst>
          </c:dPt>
          <c:dLbls>
            <c:dLbl>
              <c:idx val="2"/>
              <c:layout>
                <c:manualLayout>
                  <c:x val="-1.1043308289950668E-3"/>
                  <c:y val="-9.4208033910653383E-2"/>
                </c:manualLayout>
              </c:layout>
              <c:spPr>
                <a:noFill/>
                <a:ln>
                  <a:noFill/>
                </a:ln>
                <a:effectLst/>
              </c:spPr>
              <c:txPr>
                <a:bodyPr wrap="square" lIns="38100" tIns="19050" rIns="38100" bIns="19050" anchor="ctr">
                  <a:spAutoFit/>
                </a:bodyPr>
                <a:lstStyle/>
                <a:p>
                  <a:pPr>
                    <a:defRPr sz="2000" b="1">
                      <a:solidFill>
                        <a:schemeClr val="tx1"/>
                      </a:solidFill>
                    </a:defRPr>
                  </a:pPr>
                  <a:endParaRPr lang="en-US"/>
                </a:p>
              </c:txP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26B5-4CD9-A482-39F3D31B7856}"/>
                </c:ext>
              </c:extLst>
            </c:dLbl>
            <c:spPr>
              <a:noFill/>
              <a:ln>
                <a:noFill/>
              </a:ln>
              <a:effectLst/>
            </c:spPr>
            <c:txPr>
              <a:bodyPr wrap="square" lIns="38100" tIns="19050" rIns="38100" bIns="19050" anchor="ctr">
                <a:spAutoFit/>
              </a:bodyPr>
              <a:lstStyle/>
              <a:p>
                <a:pPr>
                  <a:defRPr sz="2000" b="1">
                    <a:solidFill>
                      <a:schemeClr val="bg1"/>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Sheet1!$A$2:$A$4</c:f>
              <c:strCache>
                <c:ptCount val="3"/>
                <c:pt idx="0">
                  <c:v>Favor</c:v>
                </c:pt>
                <c:pt idx="1">
                  <c:v>Oppose</c:v>
                </c:pt>
                <c:pt idx="2">
                  <c:v>(don't know)</c:v>
                </c:pt>
              </c:strCache>
            </c:strRef>
          </c:cat>
          <c:val>
            <c:numRef>
              <c:f>Sheet1!$B$2:$B$4</c:f>
              <c:numCache>
                <c:formatCode>General</c:formatCode>
                <c:ptCount val="3"/>
                <c:pt idx="0">
                  <c:v>77</c:v>
                </c:pt>
                <c:pt idx="1">
                  <c:v>3</c:v>
                </c:pt>
                <c:pt idx="2">
                  <c:v>8</c:v>
                </c:pt>
              </c:numCache>
            </c:numRef>
          </c:val>
          <c:extLst>
            <c:ext xmlns:c16="http://schemas.microsoft.com/office/drawing/2014/chart" uri="{C3380CC4-5D6E-409C-BE32-E72D297353CC}">
              <c16:uniqueId val="{0000000F-26B5-4CD9-A482-39F3D31B7856}"/>
            </c:ext>
          </c:extLst>
        </c:ser>
        <c:ser>
          <c:idx val="1"/>
          <c:order val="1"/>
          <c:tx>
            <c:strRef>
              <c:f>Sheet1!$C$1</c:f>
              <c:strCache>
                <c:ptCount val="1"/>
                <c:pt idx="0">
                  <c:v>Not Strong</c:v>
                </c:pt>
              </c:strCache>
            </c:strRef>
          </c:tx>
          <c:spPr>
            <a:solidFill>
              <a:schemeClr val="tx2">
                <a:lumMod val="60000"/>
                <a:lumOff val="40000"/>
              </a:schemeClr>
            </a:solidFill>
            <a:ln>
              <a:solidFill>
                <a:schemeClr val="bg1"/>
              </a:solidFill>
            </a:ln>
          </c:spPr>
          <c:invertIfNegative val="0"/>
          <c:dPt>
            <c:idx val="0"/>
            <c:invertIfNegative val="0"/>
            <c:bubble3D val="0"/>
            <c:spPr>
              <a:solidFill>
                <a:srgbClr val="0070C0">
                  <a:alpha val="50000"/>
                </a:srgbClr>
              </a:solidFill>
              <a:ln>
                <a:solidFill>
                  <a:schemeClr val="bg1"/>
                </a:solidFill>
              </a:ln>
            </c:spPr>
            <c:extLst>
              <c:ext xmlns:c16="http://schemas.microsoft.com/office/drawing/2014/chart" uri="{C3380CC4-5D6E-409C-BE32-E72D297353CC}">
                <c16:uniqueId val="{00000011-26B5-4CD9-A482-39F3D31B7856}"/>
              </c:ext>
            </c:extLst>
          </c:dPt>
          <c:dPt>
            <c:idx val="1"/>
            <c:invertIfNegative val="0"/>
            <c:bubble3D val="0"/>
            <c:spPr>
              <a:solidFill>
                <a:srgbClr val="E57A77"/>
              </a:solidFill>
              <a:ln>
                <a:solidFill>
                  <a:schemeClr val="bg1"/>
                </a:solidFill>
              </a:ln>
            </c:spPr>
            <c:extLst>
              <c:ext xmlns:c16="http://schemas.microsoft.com/office/drawing/2014/chart" uri="{C3380CC4-5D6E-409C-BE32-E72D297353CC}">
                <c16:uniqueId val="{00000013-26B5-4CD9-A482-39F3D31B7856}"/>
              </c:ext>
            </c:extLst>
          </c:dPt>
          <c:dPt>
            <c:idx val="5"/>
            <c:invertIfNegative val="0"/>
            <c:bubble3D val="0"/>
            <c:spPr>
              <a:solidFill>
                <a:srgbClr val="E57A77"/>
              </a:solidFill>
              <a:ln>
                <a:solidFill>
                  <a:schemeClr val="bg1"/>
                </a:solidFill>
              </a:ln>
            </c:spPr>
            <c:extLst>
              <c:ext xmlns:c16="http://schemas.microsoft.com/office/drawing/2014/chart" uri="{C3380CC4-5D6E-409C-BE32-E72D297353CC}">
                <c16:uniqueId val="{00000015-26B5-4CD9-A482-39F3D31B7856}"/>
              </c:ext>
            </c:extLst>
          </c:dPt>
          <c:cat>
            <c:strRef>
              <c:f>Sheet1!$A$2:$A$4</c:f>
              <c:strCache>
                <c:ptCount val="3"/>
                <c:pt idx="0">
                  <c:v>Favor</c:v>
                </c:pt>
                <c:pt idx="1">
                  <c:v>Oppose</c:v>
                </c:pt>
                <c:pt idx="2">
                  <c:v>(don't know)</c:v>
                </c:pt>
              </c:strCache>
            </c:strRef>
          </c:cat>
          <c:val>
            <c:numRef>
              <c:f>Sheet1!$C$2:$C$4</c:f>
              <c:numCache>
                <c:formatCode>General</c:formatCode>
                <c:ptCount val="3"/>
                <c:pt idx="0">
                  <c:v>10</c:v>
                </c:pt>
                <c:pt idx="1">
                  <c:v>2</c:v>
                </c:pt>
              </c:numCache>
            </c:numRef>
          </c:val>
          <c:extLst>
            <c:ext xmlns:c16="http://schemas.microsoft.com/office/drawing/2014/chart" uri="{C3380CC4-5D6E-409C-BE32-E72D297353CC}">
              <c16:uniqueId val="{00000016-26B5-4CD9-A482-39F3D31B7856}"/>
            </c:ext>
          </c:extLst>
        </c:ser>
        <c:ser>
          <c:idx val="2"/>
          <c:order val="2"/>
          <c:tx>
            <c:strRef>
              <c:f>Sheet1!$D$1</c:f>
              <c:strCache>
                <c:ptCount val="1"/>
                <c:pt idx="0">
                  <c:v>TOTAL AUTOSUM</c:v>
                </c:pt>
              </c:strCache>
            </c:strRef>
          </c:tx>
          <c:spPr>
            <a:noFill/>
            <a:ln>
              <a:solidFill>
                <a:schemeClr val="bg1"/>
              </a:solidFill>
            </a:ln>
          </c:spPr>
          <c:invertIfNegative val="0"/>
          <c:dPt>
            <c:idx val="0"/>
            <c:invertIfNegative val="0"/>
            <c:bubble3D val="0"/>
            <c:extLst>
              <c:ext xmlns:c16="http://schemas.microsoft.com/office/drawing/2014/chart" uri="{C3380CC4-5D6E-409C-BE32-E72D297353CC}">
                <c16:uniqueId val="{00000017-26B5-4CD9-A482-39F3D31B7856}"/>
              </c:ext>
            </c:extLst>
          </c:dPt>
          <c:dPt>
            <c:idx val="1"/>
            <c:invertIfNegative val="0"/>
            <c:bubble3D val="0"/>
            <c:extLst>
              <c:ext xmlns:c16="http://schemas.microsoft.com/office/drawing/2014/chart" uri="{C3380CC4-5D6E-409C-BE32-E72D297353CC}">
                <c16:uniqueId val="{00000018-26B5-4CD9-A482-39F3D31B7856}"/>
              </c:ext>
            </c:extLst>
          </c:dPt>
          <c:dPt>
            <c:idx val="4"/>
            <c:invertIfNegative val="0"/>
            <c:bubble3D val="0"/>
            <c:extLst>
              <c:ext xmlns:c16="http://schemas.microsoft.com/office/drawing/2014/chart" uri="{C3380CC4-5D6E-409C-BE32-E72D297353CC}">
                <c16:uniqueId val="{00000019-26B5-4CD9-A482-39F3D31B7856}"/>
              </c:ext>
            </c:extLst>
          </c:dPt>
          <c:dPt>
            <c:idx val="5"/>
            <c:invertIfNegative val="0"/>
            <c:bubble3D val="0"/>
            <c:extLst>
              <c:ext xmlns:c16="http://schemas.microsoft.com/office/drawing/2014/chart" uri="{C3380CC4-5D6E-409C-BE32-E72D297353CC}">
                <c16:uniqueId val="{0000001A-26B5-4CD9-A482-39F3D31B7856}"/>
              </c:ext>
            </c:extLst>
          </c:dPt>
          <c:dLbls>
            <c:spPr>
              <a:noFill/>
              <a:ln>
                <a:noFill/>
              </a:ln>
              <a:effectLst/>
            </c:spPr>
            <c:txPr>
              <a:bodyPr wrap="square" lIns="38100" tIns="19050" rIns="38100" bIns="19050" anchor="ctr">
                <a:spAutoFit/>
              </a:bodyPr>
              <a:lstStyle/>
              <a:p>
                <a:pPr>
                  <a:defRPr sz="2000" b="1">
                    <a:solidFill>
                      <a:schemeClr val="tx1"/>
                    </a:solidFill>
                  </a:defRPr>
                </a:pPr>
                <a:endParaRPr lang="en-US"/>
              </a:p>
            </c:txPr>
            <c:dLblPos val="inBase"/>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Sheet1!$A$2:$A$4</c:f>
              <c:strCache>
                <c:ptCount val="3"/>
                <c:pt idx="0">
                  <c:v>Favor</c:v>
                </c:pt>
                <c:pt idx="1">
                  <c:v>Oppose</c:v>
                </c:pt>
                <c:pt idx="2">
                  <c:v>(don't know)</c:v>
                </c:pt>
              </c:strCache>
            </c:strRef>
          </c:cat>
          <c:val>
            <c:numRef>
              <c:f>Sheet1!$D$2:$D$4</c:f>
              <c:numCache>
                <c:formatCode>General</c:formatCode>
                <c:ptCount val="3"/>
                <c:pt idx="0">
                  <c:v>87</c:v>
                </c:pt>
                <c:pt idx="1">
                  <c:v>4</c:v>
                </c:pt>
              </c:numCache>
            </c:numRef>
          </c:val>
          <c:extLst>
            <c:ext xmlns:c16="http://schemas.microsoft.com/office/drawing/2014/chart" uri="{C3380CC4-5D6E-409C-BE32-E72D297353CC}">
              <c16:uniqueId val="{0000001B-26B5-4CD9-A482-39F3D31B7856}"/>
            </c:ext>
          </c:extLst>
        </c:ser>
        <c:dLbls>
          <c:showLegendKey val="0"/>
          <c:showVal val="0"/>
          <c:showCatName val="0"/>
          <c:showSerName val="0"/>
          <c:showPercent val="0"/>
          <c:showBubbleSize val="0"/>
        </c:dLbls>
        <c:gapWidth val="34"/>
        <c:overlap val="100"/>
        <c:axId val="-645381632"/>
        <c:axId val="-645379424"/>
      </c:barChart>
      <c:catAx>
        <c:axId val="-645381632"/>
        <c:scaling>
          <c:orientation val="minMax"/>
        </c:scaling>
        <c:delete val="0"/>
        <c:axPos val="b"/>
        <c:numFmt formatCode="General" sourceLinked="0"/>
        <c:majorTickMark val="out"/>
        <c:minorTickMark val="none"/>
        <c:tickLblPos val="nextTo"/>
        <c:txPr>
          <a:bodyPr/>
          <a:lstStyle/>
          <a:p>
            <a:pPr>
              <a:defRPr sz="1800" b="1"/>
            </a:pPr>
            <a:endParaRPr lang="en-US"/>
          </a:p>
        </c:txPr>
        <c:crossAx val="-645379424"/>
        <c:crosses val="autoZero"/>
        <c:auto val="1"/>
        <c:lblAlgn val="ctr"/>
        <c:lblOffset val="100"/>
        <c:noMultiLvlLbl val="0"/>
      </c:catAx>
      <c:valAx>
        <c:axId val="-645379424"/>
        <c:scaling>
          <c:orientation val="minMax"/>
          <c:max val="100"/>
          <c:min val="0"/>
        </c:scaling>
        <c:delete val="1"/>
        <c:axPos val="l"/>
        <c:numFmt formatCode="General" sourceLinked="1"/>
        <c:majorTickMark val="out"/>
        <c:minorTickMark val="none"/>
        <c:tickLblPos val="nextTo"/>
        <c:crossAx val="-645381632"/>
        <c:crosses val="autoZero"/>
        <c:crossBetween val="between"/>
      </c:valAx>
    </c:plotArea>
    <c:plotVisOnly val="1"/>
    <c:dispBlanksAs val="gap"/>
    <c:showDLblsOverMax val="0"/>
  </c:chart>
  <c:txPr>
    <a:bodyPr/>
    <a:lstStyle/>
    <a:p>
      <a:pPr>
        <a:defRPr sz="14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1.7126333619752999E-2"/>
          <c:y val="0.14940424545484651"/>
          <c:w val="0.96574733276049396"/>
          <c:h val="0.68605066728482966"/>
        </c:manualLayout>
      </c:layout>
      <c:barChart>
        <c:barDir val="col"/>
        <c:grouping val="stacked"/>
        <c:varyColors val="0"/>
        <c:ser>
          <c:idx val="0"/>
          <c:order val="0"/>
          <c:tx>
            <c:strRef>
              <c:f>Sheet1!$B$1</c:f>
              <c:strCache>
                <c:ptCount val="1"/>
                <c:pt idx="0">
                  <c:v>Strong</c:v>
                </c:pt>
              </c:strCache>
            </c:strRef>
          </c:tx>
          <c:spPr>
            <a:solidFill>
              <a:srgbClr val="002060"/>
            </a:solidFill>
            <a:ln>
              <a:solidFill>
                <a:schemeClr val="bg1"/>
              </a:solidFill>
            </a:ln>
          </c:spPr>
          <c:invertIfNegative val="0"/>
          <c:dPt>
            <c:idx val="0"/>
            <c:invertIfNegative val="0"/>
            <c:bubble3D val="0"/>
            <c:spPr>
              <a:solidFill>
                <a:srgbClr val="0070C0"/>
              </a:solidFill>
              <a:ln>
                <a:solidFill>
                  <a:schemeClr val="bg1"/>
                </a:solidFill>
              </a:ln>
            </c:spPr>
            <c:extLst>
              <c:ext xmlns:c16="http://schemas.microsoft.com/office/drawing/2014/chart" uri="{C3380CC4-5D6E-409C-BE32-E72D297353CC}">
                <c16:uniqueId val="{00000001-A8F6-4400-8F5D-67EAB3E3194A}"/>
              </c:ext>
            </c:extLst>
          </c:dPt>
          <c:dPt>
            <c:idx val="1"/>
            <c:invertIfNegative val="0"/>
            <c:bubble3D val="0"/>
            <c:spPr>
              <a:solidFill>
                <a:srgbClr val="C00000"/>
              </a:solidFill>
              <a:ln>
                <a:solidFill>
                  <a:schemeClr val="bg1"/>
                </a:solidFill>
              </a:ln>
            </c:spPr>
            <c:extLst>
              <c:ext xmlns:c16="http://schemas.microsoft.com/office/drawing/2014/chart" uri="{C3380CC4-5D6E-409C-BE32-E72D297353CC}">
                <c16:uniqueId val="{00000003-A8F6-4400-8F5D-67EAB3E3194A}"/>
              </c:ext>
            </c:extLst>
          </c:dPt>
          <c:dPt>
            <c:idx val="2"/>
            <c:invertIfNegative val="0"/>
            <c:bubble3D val="0"/>
            <c:spPr>
              <a:solidFill>
                <a:schemeClr val="bg1">
                  <a:lumMod val="75000"/>
                </a:schemeClr>
              </a:solidFill>
              <a:ln>
                <a:solidFill>
                  <a:schemeClr val="bg1"/>
                </a:solidFill>
              </a:ln>
            </c:spPr>
            <c:extLst>
              <c:ext xmlns:c16="http://schemas.microsoft.com/office/drawing/2014/chart" uri="{C3380CC4-5D6E-409C-BE32-E72D297353CC}">
                <c16:uniqueId val="{00000005-A8F6-4400-8F5D-67EAB3E3194A}"/>
              </c:ext>
            </c:extLst>
          </c:dPt>
          <c:dPt>
            <c:idx val="4"/>
            <c:invertIfNegative val="0"/>
            <c:bubble3D val="0"/>
            <c:extLst>
              <c:ext xmlns:c16="http://schemas.microsoft.com/office/drawing/2014/chart" uri="{C3380CC4-5D6E-409C-BE32-E72D297353CC}">
                <c16:uniqueId val="{00000006-A8F6-4400-8F5D-67EAB3E3194A}"/>
              </c:ext>
            </c:extLst>
          </c:dPt>
          <c:dPt>
            <c:idx val="5"/>
            <c:invertIfNegative val="0"/>
            <c:bubble3D val="0"/>
            <c:spPr>
              <a:solidFill>
                <a:srgbClr val="C00000"/>
              </a:solidFill>
              <a:ln>
                <a:solidFill>
                  <a:schemeClr val="bg1"/>
                </a:solidFill>
              </a:ln>
            </c:spPr>
            <c:extLst>
              <c:ext xmlns:c16="http://schemas.microsoft.com/office/drawing/2014/chart" uri="{C3380CC4-5D6E-409C-BE32-E72D297353CC}">
                <c16:uniqueId val="{00000008-A8F6-4400-8F5D-67EAB3E3194A}"/>
              </c:ext>
            </c:extLst>
          </c:dPt>
          <c:dPt>
            <c:idx val="6"/>
            <c:invertIfNegative val="0"/>
            <c:bubble3D val="0"/>
            <c:spPr>
              <a:solidFill>
                <a:schemeClr val="bg1">
                  <a:lumMod val="75000"/>
                </a:schemeClr>
              </a:solidFill>
              <a:ln>
                <a:solidFill>
                  <a:schemeClr val="bg1"/>
                </a:solidFill>
              </a:ln>
            </c:spPr>
            <c:extLst>
              <c:ext xmlns:c16="http://schemas.microsoft.com/office/drawing/2014/chart" uri="{C3380CC4-5D6E-409C-BE32-E72D297353CC}">
                <c16:uniqueId val="{0000000A-A8F6-4400-8F5D-67EAB3E3194A}"/>
              </c:ext>
            </c:extLst>
          </c:dPt>
          <c:dPt>
            <c:idx val="9"/>
            <c:invertIfNegative val="0"/>
            <c:bubble3D val="0"/>
            <c:spPr>
              <a:solidFill>
                <a:srgbClr val="C00000"/>
              </a:solidFill>
              <a:ln>
                <a:solidFill>
                  <a:schemeClr val="bg1"/>
                </a:solidFill>
              </a:ln>
            </c:spPr>
            <c:extLst>
              <c:ext xmlns:c16="http://schemas.microsoft.com/office/drawing/2014/chart" uri="{C3380CC4-5D6E-409C-BE32-E72D297353CC}">
                <c16:uniqueId val="{0000000C-A8F6-4400-8F5D-67EAB3E3194A}"/>
              </c:ext>
            </c:extLst>
          </c:dPt>
          <c:dPt>
            <c:idx val="10"/>
            <c:invertIfNegative val="0"/>
            <c:bubble3D val="0"/>
            <c:spPr>
              <a:solidFill>
                <a:schemeClr val="bg1">
                  <a:lumMod val="75000"/>
                </a:schemeClr>
              </a:solidFill>
              <a:ln>
                <a:solidFill>
                  <a:schemeClr val="bg1"/>
                </a:solidFill>
              </a:ln>
            </c:spPr>
            <c:extLst>
              <c:ext xmlns:c16="http://schemas.microsoft.com/office/drawing/2014/chart" uri="{C3380CC4-5D6E-409C-BE32-E72D297353CC}">
                <c16:uniqueId val="{0000000E-A8F6-4400-8F5D-67EAB3E3194A}"/>
              </c:ext>
            </c:extLst>
          </c:dPt>
          <c:dLbls>
            <c:dLbl>
              <c:idx val="2"/>
              <c:layout>
                <c:manualLayout>
                  <c:x val="-1.1043308289950668E-3"/>
                  <c:y val="-9.4208033910653383E-2"/>
                </c:manualLayout>
              </c:layout>
              <c:spPr>
                <a:noFill/>
                <a:ln>
                  <a:noFill/>
                </a:ln>
                <a:effectLst/>
              </c:spPr>
              <c:txPr>
                <a:bodyPr wrap="square" lIns="38100" tIns="19050" rIns="38100" bIns="19050" anchor="ctr">
                  <a:spAutoFit/>
                </a:bodyPr>
                <a:lstStyle/>
                <a:p>
                  <a:pPr>
                    <a:defRPr sz="2000" b="1">
                      <a:solidFill>
                        <a:schemeClr val="tx1"/>
                      </a:solidFill>
                    </a:defRPr>
                  </a:pPr>
                  <a:endParaRPr lang="en-US"/>
                </a:p>
              </c:txP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A8F6-4400-8F5D-67EAB3E3194A}"/>
                </c:ext>
              </c:extLst>
            </c:dLbl>
            <c:spPr>
              <a:noFill/>
              <a:ln>
                <a:noFill/>
              </a:ln>
              <a:effectLst/>
            </c:spPr>
            <c:txPr>
              <a:bodyPr wrap="square" lIns="38100" tIns="19050" rIns="38100" bIns="19050" anchor="ctr">
                <a:spAutoFit/>
              </a:bodyPr>
              <a:lstStyle/>
              <a:p>
                <a:pPr>
                  <a:defRPr sz="2000" b="1">
                    <a:solidFill>
                      <a:schemeClr val="bg1"/>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Sheet1!$A$2:$A$4</c:f>
              <c:strCache>
                <c:ptCount val="3"/>
                <c:pt idx="0">
                  <c:v>Agree</c:v>
                </c:pt>
                <c:pt idx="1">
                  <c:v>Disagree</c:v>
                </c:pt>
                <c:pt idx="2">
                  <c:v>(don't know)</c:v>
                </c:pt>
              </c:strCache>
            </c:strRef>
          </c:cat>
          <c:val>
            <c:numRef>
              <c:f>Sheet1!$B$2:$B$4</c:f>
              <c:numCache>
                <c:formatCode>General</c:formatCode>
                <c:ptCount val="3"/>
                <c:pt idx="0">
                  <c:v>74</c:v>
                </c:pt>
                <c:pt idx="1">
                  <c:v>5</c:v>
                </c:pt>
                <c:pt idx="2">
                  <c:v>9</c:v>
                </c:pt>
              </c:numCache>
            </c:numRef>
          </c:val>
          <c:extLst>
            <c:ext xmlns:c16="http://schemas.microsoft.com/office/drawing/2014/chart" uri="{C3380CC4-5D6E-409C-BE32-E72D297353CC}">
              <c16:uniqueId val="{0000000F-A8F6-4400-8F5D-67EAB3E3194A}"/>
            </c:ext>
          </c:extLst>
        </c:ser>
        <c:ser>
          <c:idx val="1"/>
          <c:order val="1"/>
          <c:tx>
            <c:strRef>
              <c:f>Sheet1!$C$1</c:f>
              <c:strCache>
                <c:ptCount val="1"/>
                <c:pt idx="0">
                  <c:v>Not Strong</c:v>
                </c:pt>
              </c:strCache>
            </c:strRef>
          </c:tx>
          <c:spPr>
            <a:solidFill>
              <a:schemeClr val="tx2">
                <a:lumMod val="60000"/>
                <a:lumOff val="40000"/>
              </a:schemeClr>
            </a:solidFill>
            <a:ln>
              <a:solidFill>
                <a:schemeClr val="bg1"/>
              </a:solidFill>
            </a:ln>
          </c:spPr>
          <c:invertIfNegative val="0"/>
          <c:dPt>
            <c:idx val="0"/>
            <c:invertIfNegative val="0"/>
            <c:bubble3D val="0"/>
            <c:spPr>
              <a:solidFill>
                <a:srgbClr val="0070C0">
                  <a:alpha val="50000"/>
                </a:srgbClr>
              </a:solidFill>
              <a:ln>
                <a:solidFill>
                  <a:schemeClr val="bg1"/>
                </a:solidFill>
              </a:ln>
            </c:spPr>
            <c:extLst>
              <c:ext xmlns:c16="http://schemas.microsoft.com/office/drawing/2014/chart" uri="{C3380CC4-5D6E-409C-BE32-E72D297353CC}">
                <c16:uniqueId val="{00000011-A8F6-4400-8F5D-67EAB3E3194A}"/>
              </c:ext>
            </c:extLst>
          </c:dPt>
          <c:dPt>
            <c:idx val="1"/>
            <c:invertIfNegative val="0"/>
            <c:bubble3D val="0"/>
            <c:spPr>
              <a:solidFill>
                <a:srgbClr val="E57A77"/>
              </a:solidFill>
              <a:ln>
                <a:solidFill>
                  <a:schemeClr val="bg1"/>
                </a:solidFill>
              </a:ln>
            </c:spPr>
            <c:extLst>
              <c:ext xmlns:c16="http://schemas.microsoft.com/office/drawing/2014/chart" uri="{C3380CC4-5D6E-409C-BE32-E72D297353CC}">
                <c16:uniqueId val="{00000013-A8F6-4400-8F5D-67EAB3E3194A}"/>
              </c:ext>
            </c:extLst>
          </c:dPt>
          <c:dPt>
            <c:idx val="5"/>
            <c:invertIfNegative val="0"/>
            <c:bubble3D val="0"/>
            <c:spPr>
              <a:solidFill>
                <a:srgbClr val="E57A77"/>
              </a:solidFill>
              <a:ln>
                <a:solidFill>
                  <a:schemeClr val="bg1"/>
                </a:solidFill>
              </a:ln>
            </c:spPr>
            <c:extLst>
              <c:ext xmlns:c16="http://schemas.microsoft.com/office/drawing/2014/chart" uri="{C3380CC4-5D6E-409C-BE32-E72D297353CC}">
                <c16:uniqueId val="{00000015-A8F6-4400-8F5D-67EAB3E3194A}"/>
              </c:ext>
            </c:extLst>
          </c:dPt>
          <c:cat>
            <c:strRef>
              <c:f>Sheet1!$A$2:$A$4</c:f>
              <c:strCache>
                <c:ptCount val="3"/>
                <c:pt idx="0">
                  <c:v>Agree</c:v>
                </c:pt>
                <c:pt idx="1">
                  <c:v>Disagree</c:v>
                </c:pt>
                <c:pt idx="2">
                  <c:v>(don't know)</c:v>
                </c:pt>
              </c:strCache>
            </c:strRef>
          </c:cat>
          <c:val>
            <c:numRef>
              <c:f>Sheet1!$C$2:$C$4</c:f>
              <c:numCache>
                <c:formatCode>General</c:formatCode>
                <c:ptCount val="3"/>
                <c:pt idx="0">
                  <c:v>9</c:v>
                </c:pt>
                <c:pt idx="1">
                  <c:v>2</c:v>
                </c:pt>
              </c:numCache>
            </c:numRef>
          </c:val>
          <c:extLst>
            <c:ext xmlns:c16="http://schemas.microsoft.com/office/drawing/2014/chart" uri="{C3380CC4-5D6E-409C-BE32-E72D297353CC}">
              <c16:uniqueId val="{00000016-A8F6-4400-8F5D-67EAB3E3194A}"/>
            </c:ext>
          </c:extLst>
        </c:ser>
        <c:ser>
          <c:idx val="2"/>
          <c:order val="2"/>
          <c:tx>
            <c:strRef>
              <c:f>Sheet1!$D$1</c:f>
              <c:strCache>
                <c:ptCount val="1"/>
                <c:pt idx="0">
                  <c:v>TOTAL AUTOSUM</c:v>
                </c:pt>
              </c:strCache>
            </c:strRef>
          </c:tx>
          <c:spPr>
            <a:noFill/>
            <a:ln>
              <a:solidFill>
                <a:schemeClr val="bg1"/>
              </a:solidFill>
            </a:ln>
          </c:spPr>
          <c:invertIfNegative val="0"/>
          <c:dPt>
            <c:idx val="0"/>
            <c:invertIfNegative val="0"/>
            <c:bubble3D val="0"/>
            <c:extLst>
              <c:ext xmlns:c16="http://schemas.microsoft.com/office/drawing/2014/chart" uri="{C3380CC4-5D6E-409C-BE32-E72D297353CC}">
                <c16:uniqueId val="{00000017-A8F6-4400-8F5D-67EAB3E3194A}"/>
              </c:ext>
            </c:extLst>
          </c:dPt>
          <c:dPt>
            <c:idx val="1"/>
            <c:invertIfNegative val="0"/>
            <c:bubble3D val="0"/>
            <c:extLst>
              <c:ext xmlns:c16="http://schemas.microsoft.com/office/drawing/2014/chart" uri="{C3380CC4-5D6E-409C-BE32-E72D297353CC}">
                <c16:uniqueId val="{00000018-A8F6-4400-8F5D-67EAB3E3194A}"/>
              </c:ext>
            </c:extLst>
          </c:dPt>
          <c:dPt>
            <c:idx val="4"/>
            <c:invertIfNegative val="0"/>
            <c:bubble3D val="0"/>
            <c:extLst>
              <c:ext xmlns:c16="http://schemas.microsoft.com/office/drawing/2014/chart" uri="{C3380CC4-5D6E-409C-BE32-E72D297353CC}">
                <c16:uniqueId val="{00000019-A8F6-4400-8F5D-67EAB3E3194A}"/>
              </c:ext>
            </c:extLst>
          </c:dPt>
          <c:dPt>
            <c:idx val="5"/>
            <c:invertIfNegative val="0"/>
            <c:bubble3D val="0"/>
            <c:extLst>
              <c:ext xmlns:c16="http://schemas.microsoft.com/office/drawing/2014/chart" uri="{C3380CC4-5D6E-409C-BE32-E72D297353CC}">
                <c16:uniqueId val="{0000001A-A8F6-4400-8F5D-67EAB3E3194A}"/>
              </c:ext>
            </c:extLst>
          </c:dPt>
          <c:dLbls>
            <c:spPr>
              <a:noFill/>
              <a:ln>
                <a:noFill/>
              </a:ln>
              <a:effectLst/>
            </c:spPr>
            <c:txPr>
              <a:bodyPr wrap="square" lIns="38100" tIns="19050" rIns="38100" bIns="19050" anchor="ctr">
                <a:spAutoFit/>
              </a:bodyPr>
              <a:lstStyle/>
              <a:p>
                <a:pPr>
                  <a:defRPr sz="2000" b="1">
                    <a:solidFill>
                      <a:schemeClr val="tx1"/>
                    </a:solidFill>
                  </a:defRPr>
                </a:pPr>
                <a:endParaRPr lang="en-US"/>
              </a:p>
            </c:txPr>
            <c:dLblPos val="inBase"/>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Sheet1!$A$2:$A$4</c:f>
              <c:strCache>
                <c:ptCount val="3"/>
                <c:pt idx="0">
                  <c:v>Agree</c:v>
                </c:pt>
                <c:pt idx="1">
                  <c:v>Disagree</c:v>
                </c:pt>
                <c:pt idx="2">
                  <c:v>(don't know)</c:v>
                </c:pt>
              </c:strCache>
            </c:strRef>
          </c:cat>
          <c:val>
            <c:numRef>
              <c:f>Sheet1!$D$2:$D$4</c:f>
              <c:numCache>
                <c:formatCode>General</c:formatCode>
                <c:ptCount val="3"/>
                <c:pt idx="0">
                  <c:v>83</c:v>
                </c:pt>
                <c:pt idx="1">
                  <c:v>7</c:v>
                </c:pt>
              </c:numCache>
            </c:numRef>
          </c:val>
          <c:extLst>
            <c:ext xmlns:c16="http://schemas.microsoft.com/office/drawing/2014/chart" uri="{C3380CC4-5D6E-409C-BE32-E72D297353CC}">
              <c16:uniqueId val="{0000001B-A8F6-4400-8F5D-67EAB3E3194A}"/>
            </c:ext>
          </c:extLst>
        </c:ser>
        <c:dLbls>
          <c:showLegendKey val="0"/>
          <c:showVal val="0"/>
          <c:showCatName val="0"/>
          <c:showSerName val="0"/>
          <c:showPercent val="0"/>
          <c:showBubbleSize val="0"/>
        </c:dLbls>
        <c:gapWidth val="34"/>
        <c:overlap val="100"/>
        <c:axId val="-645381632"/>
        <c:axId val="-645379424"/>
      </c:barChart>
      <c:catAx>
        <c:axId val="-645381632"/>
        <c:scaling>
          <c:orientation val="minMax"/>
        </c:scaling>
        <c:delete val="0"/>
        <c:axPos val="b"/>
        <c:numFmt formatCode="General" sourceLinked="0"/>
        <c:majorTickMark val="out"/>
        <c:minorTickMark val="none"/>
        <c:tickLblPos val="nextTo"/>
        <c:txPr>
          <a:bodyPr/>
          <a:lstStyle/>
          <a:p>
            <a:pPr>
              <a:defRPr sz="1800" b="1"/>
            </a:pPr>
            <a:endParaRPr lang="en-US"/>
          </a:p>
        </c:txPr>
        <c:crossAx val="-645379424"/>
        <c:crosses val="autoZero"/>
        <c:auto val="1"/>
        <c:lblAlgn val="ctr"/>
        <c:lblOffset val="100"/>
        <c:noMultiLvlLbl val="0"/>
      </c:catAx>
      <c:valAx>
        <c:axId val="-645379424"/>
        <c:scaling>
          <c:orientation val="minMax"/>
          <c:max val="100"/>
          <c:min val="0"/>
        </c:scaling>
        <c:delete val="1"/>
        <c:axPos val="l"/>
        <c:numFmt formatCode="General" sourceLinked="1"/>
        <c:majorTickMark val="out"/>
        <c:minorTickMark val="none"/>
        <c:tickLblPos val="nextTo"/>
        <c:crossAx val="-645381632"/>
        <c:crosses val="autoZero"/>
        <c:crossBetween val="between"/>
      </c:valAx>
    </c:plotArea>
    <c:plotVisOnly val="1"/>
    <c:dispBlanksAs val="gap"/>
    <c:showDLblsOverMax val="0"/>
  </c:chart>
  <c:txPr>
    <a:bodyPr/>
    <a:lstStyle/>
    <a:p>
      <a:pPr>
        <a:defRPr sz="1400"/>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1.7126333619752999E-2"/>
          <c:y val="0.14940424545484651"/>
          <c:w val="0.96574733276049396"/>
          <c:h val="0.68605066728482966"/>
        </c:manualLayout>
      </c:layout>
      <c:barChart>
        <c:barDir val="col"/>
        <c:grouping val="stacked"/>
        <c:varyColors val="0"/>
        <c:ser>
          <c:idx val="0"/>
          <c:order val="0"/>
          <c:tx>
            <c:strRef>
              <c:f>Sheet1!$B$1</c:f>
              <c:strCache>
                <c:ptCount val="1"/>
                <c:pt idx="0">
                  <c:v>Strong</c:v>
                </c:pt>
              </c:strCache>
            </c:strRef>
          </c:tx>
          <c:spPr>
            <a:solidFill>
              <a:srgbClr val="002060"/>
            </a:solidFill>
            <a:ln>
              <a:solidFill>
                <a:schemeClr val="bg1"/>
              </a:solidFill>
            </a:ln>
          </c:spPr>
          <c:invertIfNegative val="0"/>
          <c:dPt>
            <c:idx val="0"/>
            <c:invertIfNegative val="0"/>
            <c:bubble3D val="0"/>
            <c:spPr>
              <a:solidFill>
                <a:srgbClr val="0070C0"/>
              </a:solidFill>
              <a:ln>
                <a:solidFill>
                  <a:schemeClr val="bg1"/>
                </a:solidFill>
              </a:ln>
            </c:spPr>
            <c:extLst>
              <c:ext xmlns:c16="http://schemas.microsoft.com/office/drawing/2014/chart" uri="{C3380CC4-5D6E-409C-BE32-E72D297353CC}">
                <c16:uniqueId val="{00000001-BC45-4BF7-B9CA-199BA9CA6FC6}"/>
              </c:ext>
            </c:extLst>
          </c:dPt>
          <c:dPt>
            <c:idx val="1"/>
            <c:invertIfNegative val="0"/>
            <c:bubble3D val="0"/>
            <c:spPr>
              <a:solidFill>
                <a:srgbClr val="C00000"/>
              </a:solidFill>
              <a:ln>
                <a:solidFill>
                  <a:schemeClr val="bg1"/>
                </a:solidFill>
              </a:ln>
            </c:spPr>
            <c:extLst>
              <c:ext xmlns:c16="http://schemas.microsoft.com/office/drawing/2014/chart" uri="{C3380CC4-5D6E-409C-BE32-E72D297353CC}">
                <c16:uniqueId val="{00000003-BC45-4BF7-B9CA-199BA9CA6FC6}"/>
              </c:ext>
            </c:extLst>
          </c:dPt>
          <c:dPt>
            <c:idx val="2"/>
            <c:invertIfNegative val="0"/>
            <c:bubble3D val="0"/>
            <c:spPr>
              <a:solidFill>
                <a:schemeClr val="bg1">
                  <a:lumMod val="75000"/>
                </a:schemeClr>
              </a:solidFill>
              <a:ln>
                <a:solidFill>
                  <a:schemeClr val="bg1"/>
                </a:solidFill>
              </a:ln>
            </c:spPr>
            <c:extLst>
              <c:ext xmlns:c16="http://schemas.microsoft.com/office/drawing/2014/chart" uri="{C3380CC4-5D6E-409C-BE32-E72D297353CC}">
                <c16:uniqueId val="{00000005-BC45-4BF7-B9CA-199BA9CA6FC6}"/>
              </c:ext>
            </c:extLst>
          </c:dPt>
          <c:dPt>
            <c:idx val="4"/>
            <c:invertIfNegative val="0"/>
            <c:bubble3D val="0"/>
            <c:extLst>
              <c:ext xmlns:c16="http://schemas.microsoft.com/office/drawing/2014/chart" uri="{C3380CC4-5D6E-409C-BE32-E72D297353CC}">
                <c16:uniqueId val="{00000006-BC45-4BF7-B9CA-199BA9CA6FC6}"/>
              </c:ext>
            </c:extLst>
          </c:dPt>
          <c:dPt>
            <c:idx val="5"/>
            <c:invertIfNegative val="0"/>
            <c:bubble3D val="0"/>
            <c:spPr>
              <a:solidFill>
                <a:srgbClr val="C00000"/>
              </a:solidFill>
              <a:ln>
                <a:solidFill>
                  <a:schemeClr val="bg1"/>
                </a:solidFill>
              </a:ln>
            </c:spPr>
            <c:extLst>
              <c:ext xmlns:c16="http://schemas.microsoft.com/office/drawing/2014/chart" uri="{C3380CC4-5D6E-409C-BE32-E72D297353CC}">
                <c16:uniqueId val="{00000008-BC45-4BF7-B9CA-199BA9CA6FC6}"/>
              </c:ext>
            </c:extLst>
          </c:dPt>
          <c:dPt>
            <c:idx val="6"/>
            <c:invertIfNegative val="0"/>
            <c:bubble3D val="0"/>
            <c:spPr>
              <a:solidFill>
                <a:schemeClr val="bg1">
                  <a:lumMod val="75000"/>
                </a:schemeClr>
              </a:solidFill>
              <a:ln>
                <a:solidFill>
                  <a:schemeClr val="bg1"/>
                </a:solidFill>
              </a:ln>
            </c:spPr>
            <c:extLst>
              <c:ext xmlns:c16="http://schemas.microsoft.com/office/drawing/2014/chart" uri="{C3380CC4-5D6E-409C-BE32-E72D297353CC}">
                <c16:uniqueId val="{0000000A-BC45-4BF7-B9CA-199BA9CA6FC6}"/>
              </c:ext>
            </c:extLst>
          </c:dPt>
          <c:dPt>
            <c:idx val="9"/>
            <c:invertIfNegative val="0"/>
            <c:bubble3D val="0"/>
            <c:spPr>
              <a:solidFill>
                <a:srgbClr val="C00000"/>
              </a:solidFill>
              <a:ln>
                <a:solidFill>
                  <a:schemeClr val="bg1"/>
                </a:solidFill>
              </a:ln>
            </c:spPr>
            <c:extLst>
              <c:ext xmlns:c16="http://schemas.microsoft.com/office/drawing/2014/chart" uri="{C3380CC4-5D6E-409C-BE32-E72D297353CC}">
                <c16:uniqueId val="{0000000C-BC45-4BF7-B9CA-199BA9CA6FC6}"/>
              </c:ext>
            </c:extLst>
          </c:dPt>
          <c:dPt>
            <c:idx val="10"/>
            <c:invertIfNegative val="0"/>
            <c:bubble3D val="0"/>
            <c:spPr>
              <a:solidFill>
                <a:schemeClr val="bg1">
                  <a:lumMod val="75000"/>
                </a:schemeClr>
              </a:solidFill>
              <a:ln>
                <a:solidFill>
                  <a:schemeClr val="bg1"/>
                </a:solidFill>
              </a:ln>
            </c:spPr>
            <c:extLst>
              <c:ext xmlns:c16="http://schemas.microsoft.com/office/drawing/2014/chart" uri="{C3380CC4-5D6E-409C-BE32-E72D297353CC}">
                <c16:uniqueId val="{0000000E-BC45-4BF7-B9CA-199BA9CA6FC6}"/>
              </c:ext>
            </c:extLst>
          </c:dPt>
          <c:dLbls>
            <c:dLbl>
              <c:idx val="2"/>
              <c:layout>
                <c:manualLayout>
                  <c:x val="-1.1043308289950668E-3"/>
                  <c:y val="-9.4208033910653383E-2"/>
                </c:manualLayout>
              </c:layout>
              <c:spPr>
                <a:noFill/>
                <a:ln>
                  <a:noFill/>
                </a:ln>
                <a:effectLst/>
              </c:spPr>
              <c:txPr>
                <a:bodyPr wrap="square" lIns="38100" tIns="19050" rIns="38100" bIns="19050" anchor="ctr">
                  <a:spAutoFit/>
                </a:bodyPr>
                <a:lstStyle/>
                <a:p>
                  <a:pPr>
                    <a:defRPr sz="2000" b="1">
                      <a:solidFill>
                        <a:schemeClr val="tx1"/>
                      </a:solidFill>
                    </a:defRPr>
                  </a:pPr>
                  <a:endParaRPr lang="en-US"/>
                </a:p>
              </c:txP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BC45-4BF7-B9CA-199BA9CA6FC6}"/>
                </c:ext>
              </c:extLst>
            </c:dLbl>
            <c:spPr>
              <a:noFill/>
              <a:ln>
                <a:noFill/>
              </a:ln>
              <a:effectLst/>
            </c:spPr>
            <c:txPr>
              <a:bodyPr wrap="square" lIns="38100" tIns="19050" rIns="38100" bIns="19050" anchor="ctr">
                <a:spAutoFit/>
              </a:bodyPr>
              <a:lstStyle/>
              <a:p>
                <a:pPr>
                  <a:defRPr sz="2000" b="1">
                    <a:solidFill>
                      <a:schemeClr val="bg1"/>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Sheet1!$A$2:$A$4</c:f>
              <c:strCache>
                <c:ptCount val="3"/>
                <c:pt idx="0">
                  <c:v>Agree</c:v>
                </c:pt>
                <c:pt idx="1">
                  <c:v>Disagree</c:v>
                </c:pt>
                <c:pt idx="2">
                  <c:v>(don't know)</c:v>
                </c:pt>
              </c:strCache>
            </c:strRef>
          </c:cat>
          <c:val>
            <c:numRef>
              <c:f>Sheet1!$B$2:$B$4</c:f>
              <c:numCache>
                <c:formatCode>General</c:formatCode>
                <c:ptCount val="3"/>
                <c:pt idx="0">
                  <c:v>63</c:v>
                </c:pt>
                <c:pt idx="1">
                  <c:v>11</c:v>
                </c:pt>
                <c:pt idx="2">
                  <c:v>11</c:v>
                </c:pt>
              </c:numCache>
            </c:numRef>
          </c:val>
          <c:extLst>
            <c:ext xmlns:c16="http://schemas.microsoft.com/office/drawing/2014/chart" uri="{C3380CC4-5D6E-409C-BE32-E72D297353CC}">
              <c16:uniqueId val="{0000000F-BC45-4BF7-B9CA-199BA9CA6FC6}"/>
            </c:ext>
          </c:extLst>
        </c:ser>
        <c:ser>
          <c:idx val="1"/>
          <c:order val="1"/>
          <c:tx>
            <c:strRef>
              <c:f>Sheet1!$C$1</c:f>
              <c:strCache>
                <c:ptCount val="1"/>
                <c:pt idx="0">
                  <c:v>Not Strong</c:v>
                </c:pt>
              </c:strCache>
            </c:strRef>
          </c:tx>
          <c:spPr>
            <a:solidFill>
              <a:schemeClr val="tx2">
                <a:lumMod val="60000"/>
                <a:lumOff val="40000"/>
              </a:schemeClr>
            </a:solidFill>
            <a:ln>
              <a:solidFill>
                <a:schemeClr val="bg1"/>
              </a:solidFill>
            </a:ln>
          </c:spPr>
          <c:invertIfNegative val="0"/>
          <c:dPt>
            <c:idx val="0"/>
            <c:invertIfNegative val="0"/>
            <c:bubble3D val="0"/>
            <c:spPr>
              <a:solidFill>
                <a:srgbClr val="0070C0">
                  <a:alpha val="50000"/>
                </a:srgbClr>
              </a:solidFill>
              <a:ln>
                <a:solidFill>
                  <a:schemeClr val="bg1"/>
                </a:solidFill>
              </a:ln>
            </c:spPr>
            <c:extLst>
              <c:ext xmlns:c16="http://schemas.microsoft.com/office/drawing/2014/chart" uri="{C3380CC4-5D6E-409C-BE32-E72D297353CC}">
                <c16:uniqueId val="{00000011-BC45-4BF7-B9CA-199BA9CA6FC6}"/>
              </c:ext>
            </c:extLst>
          </c:dPt>
          <c:dPt>
            <c:idx val="1"/>
            <c:invertIfNegative val="0"/>
            <c:bubble3D val="0"/>
            <c:spPr>
              <a:solidFill>
                <a:srgbClr val="E57A77"/>
              </a:solidFill>
              <a:ln>
                <a:solidFill>
                  <a:schemeClr val="bg1"/>
                </a:solidFill>
              </a:ln>
            </c:spPr>
            <c:extLst>
              <c:ext xmlns:c16="http://schemas.microsoft.com/office/drawing/2014/chart" uri="{C3380CC4-5D6E-409C-BE32-E72D297353CC}">
                <c16:uniqueId val="{00000013-BC45-4BF7-B9CA-199BA9CA6FC6}"/>
              </c:ext>
            </c:extLst>
          </c:dPt>
          <c:dPt>
            <c:idx val="5"/>
            <c:invertIfNegative val="0"/>
            <c:bubble3D val="0"/>
            <c:spPr>
              <a:solidFill>
                <a:srgbClr val="E57A77"/>
              </a:solidFill>
              <a:ln>
                <a:solidFill>
                  <a:schemeClr val="bg1"/>
                </a:solidFill>
              </a:ln>
            </c:spPr>
            <c:extLst>
              <c:ext xmlns:c16="http://schemas.microsoft.com/office/drawing/2014/chart" uri="{C3380CC4-5D6E-409C-BE32-E72D297353CC}">
                <c16:uniqueId val="{00000015-BC45-4BF7-B9CA-199BA9CA6FC6}"/>
              </c:ext>
            </c:extLst>
          </c:dPt>
          <c:cat>
            <c:strRef>
              <c:f>Sheet1!$A$2:$A$4</c:f>
              <c:strCache>
                <c:ptCount val="3"/>
                <c:pt idx="0">
                  <c:v>Agree</c:v>
                </c:pt>
                <c:pt idx="1">
                  <c:v>Disagree</c:v>
                </c:pt>
                <c:pt idx="2">
                  <c:v>(don't know)</c:v>
                </c:pt>
              </c:strCache>
            </c:strRef>
          </c:cat>
          <c:val>
            <c:numRef>
              <c:f>Sheet1!$C$2:$C$4</c:f>
              <c:numCache>
                <c:formatCode>General</c:formatCode>
                <c:ptCount val="3"/>
                <c:pt idx="0">
                  <c:v>11</c:v>
                </c:pt>
                <c:pt idx="1">
                  <c:v>5</c:v>
                </c:pt>
              </c:numCache>
            </c:numRef>
          </c:val>
          <c:extLst>
            <c:ext xmlns:c16="http://schemas.microsoft.com/office/drawing/2014/chart" uri="{C3380CC4-5D6E-409C-BE32-E72D297353CC}">
              <c16:uniqueId val="{00000016-BC45-4BF7-B9CA-199BA9CA6FC6}"/>
            </c:ext>
          </c:extLst>
        </c:ser>
        <c:ser>
          <c:idx val="2"/>
          <c:order val="2"/>
          <c:tx>
            <c:strRef>
              <c:f>Sheet1!$D$1</c:f>
              <c:strCache>
                <c:ptCount val="1"/>
                <c:pt idx="0">
                  <c:v>TOTAL AUTOSUM</c:v>
                </c:pt>
              </c:strCache>
            </c:strRef>
          </c:tx>
          <c:spPr>
            <a:noFill/>
            <a:ln>
              <a:solidFill>
                <a:schemeClr val="bg1"/>
              </a:solidFill>
            </a:ln>
          </c:spPr>
          <c:invertIfNegative val="0"/>
          <c:dPt>
            <c:idx val="0"/>
            <c:invertIfNegative val="0"/>
            <c:bubble3D val="0"/>
            <c:extLst>
              <c:ext xmlns:c16="http://schemas.microsoft.com/office/drawing/2014/chart" uri="{C3380CC4-5D6E-409C-BE32-E72D297353CC}">
                <c16:uniqueId val="{00000017-BC45-4BF7-B9CA-199BA9CA6FC6}"/>
              </c:ext>
            </c:extLst>
          </c:dPt>
          <c:dPt>
            <c:idx val="1"/>
            <c:invertIfNegative val="0"/>
            <c:bubble3D val="0"/>
            <c:extLst>
              <c:ext xmlns:c16="http://schemas.microsoft.com/office/drawing/2014/chart" uri="{C3380CC4-5D6E-409C-BE32-E72D297353CC}">
                <c16:uniqueId val="{00000018-BC45-4BF7-B9CA-199BA9CA6FC6}"/>
              </c:ext>
            </c:extLst>
          </c:dPt>
          <c:dPt>
            <c:idx val="4"/>
            <c:invertIfNegative val="0"/>
            <c:bubble3D val="0"/>
            <c:extLst>
              <c:ext xmlns:c16="http://schemas.microsoft.com/office/drawing/2014/chart" uri="{C3380CC4-5D6E-409C-BE32-E72D297353CC}">
                <c16:uniqueId val="{00000019-BC45-4BF7-B9CA-199BA9CA6FC6}"/>
              </c:ext>
            </c:extLst>
          </c:dPt>
          <c:dPt>
            <c:idx val="5"/>
            <c:invertIfNegative val="0"/>
            <c:bubble3D val="0"/>
            <c:extLst>
              <c:ext xmlns:c16="http://schemas.microsoft.com/office/drawing/2014/chart" uri="{C3380CC4-5D6E-409C-BE32-E72D297353CC}">
                <c16:uniqueId val="{0000001A-BC45-4BF7-B9CA-199BA9CA6FC6}"/>
              </c:ext>
            </c:extLst>
          </c:dPt>
          <c:dLbls>
            <c:spPr>
              <a:noFill/>
              <a:ln>
                <a:noFill/>
              </a:ln>
              <a:effectLst/>
            </c:spPr>
            <c:txPr>
              <a:bodyPr wrap="square" lIns="38100" tIns="19050" rIns="38100" bIns="19050" anchor="ctr">
                <a:spAutoFit/>
              </a:bodyPr>
              <a:lstStyle/>
              <a:p>
                <a:pPr>
                  <a:defRPr sz="2000" b="1">
                    <a:solidFill>
                      <a:schemeClr val="tx1"/>
                    </a:solidFill>
                  </a:defRPr>
                </a:pPr>
                <a:endParaRPr lang="en-US"/>
              </a:p>
            </c:txPr>
            <c:dLblPos val="inBase"/>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Sheet1!$A$2:$A$4</c:f>
              <c:strCache>
                <c:ptCount val="3"/>
                <c:pt idx="0">
                  <c:v>Agree</c:v>
                </c:pt>
                <c:pt idx="1">
                  <c:v>Disagree</c:v>
                </c:pt>
                <c:pt idx="2">
                  <c:v>(don't know)</c:v>
                </c:pt>
              </c:strCache>
            </c:strRef>
          </c:cat>
          <c:val>
            <c:numRef>
              <c:f>Sheet1!$D$2:$D$4</c:f>
              <c:numCache>
                <c:formatCode>General</c:formatCode>
                <c:ptCount val="3"/>
                <c:pt idx="0">
                  <c:v>74</c:v>
                </c:pt>
                <c:pt idx="1">
                  <c:v>15</c:v>
                </c:pt>
              </c:numCache>
            </c:numRef>
          </c:val>
          <c:extLst>
            <c:ext xmlns:c16="http://schemas.microsoft.com/office/drawing/2014/chart" uri="{C3380CC4-5D6E-409C-BE32-E72D297353CC}">
              <c16:uniqueId val="{0000001B-BC45-4BF7-B9CA-199BA9CA6FC6}"/>
            </c:ext>
          </c:extLst>
        </c:ser>
        <c:dLbls>
          <c:showLegendKey val="0"/>
          <c:showVal val="0"/>
          <c:showCatName val="0"/>
          <c:showSerName val="0"/>
          <c:showPercent val="0"/>
          <c:showBubbleSize val="0"/>
        </c:dLbls>
        <c:gapWidth val="34"/>
        <c:overlap val="100"/>
        <c:axId val="-645381632"/>
        <c:axId val="-645379424"/>
      </c:barChart>
      <c:catAx>
        <c:axId val="-645381632"/>
        <c:scaling>
          <c:orientation val="minMax"/>
        </c:scaling>
        <c:delete val="0"/>
        <c:axPos val="b"/>
        <c:numFmt formatCode="General" sourceLinked="0"/>
        <c:majorTickMark val="out"/>
        <c:minorTickMark val="none"/>
        <c:tickLblPos val="nextTo"/>
        <c:txPr>
          <a:bodyPr/>
          <a:lstStyle/>
          <a:p>
            <a:pPr>
              <a:defRPr sz="1800" b="1"/>
            </a:pPr>
            <a:endParaRPr lang="en-US"/>
          </a:p>
        </c:txPr>
        <c:crossAx val="-645379424"/>
        <c:crosses val="autoZero"/>
        <c:auto val="1"/>
        <c:lblAlgn val="ctr"/>
        <c:lblOffset val="100"/>
        <c:noMultiLvlLbl val="0"/>
      </c:catAx>
      <c:valAx>
        <c:axId val="-645379424"/>
        <c:scaling>
          <c:orientation val="minMax"/>
          <c:max val="100"/>
          <c:min val="0"/>
        </c:scaling>
        <c:delete val="1"/>
        <c:axPos val="l"/>
        <c:numFmt formatCode="General" sourceLinked="1"/>
        <c:majorTickMark val="out"/>
        <c:minorTickMark val="none"/>
        <c:tickLblPos val="nextTo"/>
        <c:crossAx val="-645381632"/>
        <c:crosses val="autoZero"/>
        <c:crossBetween val="between"/>
      </c:valAx>
    </c:plotArea>
    <c:plotVisOnly val="1"/>
    <c:dispBlanksAs val="gap"/>
    <c:showDLblsOverMax val="0"/>
  </c:chart>
  <c:txPr>
    <a:bodyPr/>
    <a:lstStyle/>
    <a:p>
      <a:pPr>
        <a:defRPr sz="1400"/>
      </a:pPr>
      <a:endParaRPr lang="en-US"/>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60155032917935025"/>
          <c:y val="0.11238458789258975"/>
          <c:w val="0.46134888466302171"/>
          <c:h val="0.85125554375663692"/>
        </c:manualLayout>
      </c:layout>
      <c:barChart>
        <c:barDir val="bar"/>
        <c:grouping val="stacked"/>
        <c:varyColors val="0"/>
        <c:ser>
          <c:idx val="0"/>
          <c:order val="0"/>
          <c:tx>
            <c:strRef>
              <c:f>Sheet1!$B$1</c:f>
              <c:strCache>
                <c:ptCount val="1"/>
                <c:pt idx="0">
                  <c:v>Very Fav</c:v>
                </c:pt>
              </c:strCache>
            </c:strRef>
          </c:tx>
          <c:spPr>
            <a:solidFill>
              <a:srgbClr val="0070C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600" b="1"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Medicare should provide all Medicare recipients access to Alzheimer's medications the same way they do for FDA-approved medications for all other diseases*</c:v>
                </c:pt>
                <c:pt idx="1">
                  <c:v>Medicare has covered every other drug approved by the FDA for every other disease, it should not be different for drugs to treat Alzheimer's*</c:v>
                </c:pt>
                <c:pt idx="2">
                  <c:v>Medicare should cover all FDA-approved drugs and therapies for Alzheimer's disease and allow patients and their doctors to make decisions based on risks, benefits, and individual health needs</c:v>
                </c:pt>
                <c:pt idx="3">
                  <c:v>The Veteran's Administration has made the decision to cover these new drugs and therapies that can slow the progression of Alzheimer's disease and Medicare should cover these drugs as well</c:v>
                </c:pt>
                <c:pt idx="4">
                  <c:v>Medicare should be required to cover drugs that are FDA-approved*</c:v>
                </c:pt>
              </c:strCache>
            </c:strRef>
          </c:cat>
          <c:val>
            <c:numRef>
              <c:f>Sheet1!$B$2:$B$6</c:f>
              <c:numCache>
                <c:formatCode>General</c:formatCode>
                <c:ptCount val="5"/>
                <c:pt idx="0">
                  <c:v>84</c:v>
                </c:pt>
                <c:pt idx="1">
                  <c:v>82</c:v>
                </c:pt>
                <c:pt idx="2">
                  <c:v>80</c:v>
                </c:pt>
                <c:pt idx="3">
                  <c:v>80</c:v>
                </c:pt>
                <c:pt idx="4">
                  <c:v>80</c:v>
                </c:pt>
              </c:numCache>
            </c:numRef>
          </c:val>
          <c:extLst>
            <c:ext xmlns:c16="http://schemas.microsoft.com/office/drawing/2014/chart" uri="{C3380CC4-5D6E-409C-BE32-E72D297353CC}">
              <c16:uniqueId val="{00000000-01F4-457A-B8C5-33DF3C26EF4B}"/>
            </c:ext>
          </c:extLst>
        </c:ser>
        <c:ser>
          <c:idx val="1"/>
          <c:order val="1"/>
          <c:tx>
            <c:strRef>
              <c:f>Sheet1!$C$1</c:f>
              <c:strCache>
                <c:ptCount val="1"/>
                <c:pt idx="0">
                  <c:v>Somewhat Fav</c:v>
                </c:pt>
              </c:strCache>
            </c:strRef>
          </c:tx>
          <c:spPr>
            <a:solidFill>
              <a:srgbClr val="7FB7DF"/>
            </a:solidFill>
            <a:ln>
              <a:noFill/>
            </a:ln>
            <a:effectLst/>
          </c:spPr>
          <c:invertIfNegative val="0"/>
          <c:cat>
            <c:strRef>
              <c:f>Sheet1!$A$2:$A$6</c:f>
              <c:strCache>
                <c:ptCount val="5"/>
                <c:pt idx="0">
                  <c:v>Medicare should provide all Medicare recipients access to Alzheimer's medications the same way they do for FDA-approved medications for all other diseases*</c:v>
                </c:pt>
                <c:pt idx="1">
                  <c:v>Medicare has covered every other drug approved by the FDA for every other disease, it should not be different for drugs to treat Alzheimer's*</c:v>
                </c:pt>
                <c:pt idx="2">
                  <c:v>Medicare should cover all FDA-approved drugs and therapies for Alzheimer's disease and allow patients and their doctors to make decisions based on risks, benefits, and individual health needs</c:v>
                </c:pt>
                <c:pt idx="3">
                  <c:v>The Veteran's Administration has made the decision to cover these new drugs and therapies that can slow the progression of Alzheimer's disease and Medicare should cover these drugs as well</c:v>
                </c:pt>
                <c:pt idx="4">
                  <c:v>Medicare should be required to cover drugs that are FDA-approved*</c:v>
                </c:pt>
              </c:strCache>
            </c:strRef>
          </c:cat>
          <c:val>
            <c:numRef>
              <c:f>Sheet1!$C$2:$C$6</c:f>
              <c:numCache>
                <c:formatCode>General</c:formatCode>
                <c:ptCount val="5"/>
                <c:pt idx="0">
                  <c:v>9</c:v>
                </c:pt>
                <c:pt idx="1">
                  <c:v>9</c:v>
                </c:pt>
                <c:pt idx="2">
                  <c:v>11</c:v>
                </c:pt>
                <c:pt idx="3">
                  <c:v>10</c:v>
                </c:pt>
                <c:pt idx="4">
                  <c:v>9</c:v>
                </c:pt>
              </c:numCache>
            </c:numRef>
          </c:val>
          <c:extLst>
            <c:ext xmlns:c16="http://schemas.microsoft.com/office/drawing/2014/chart" uri="{C3380CC4-5D6E-409C-BE32-E72D297353CC}">
              <c16:uniqueId val="{00000001-01F4-457A-B8C5-33DF3C26EF4B}"/>
            </c:ext>
          </c:extLst>
        </c:ser>
        <c:ser>
          <c:idx val="2"/>
          <c:order val="2"/>
          <c:tx>
            <c:strRef>
              <c:f>Sheet1!$D$1</c:f>
              <c:strCache>
                <c:ptCount val="1"/>
                <c:pt idx="0">
                  <c:v>Total Fav</c:v>
                </c:pt>
              </c:strCache>
            </c:strRef>
          </c:tx>
          <c:spPr>
            <a:no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600" b="1" i="0" u="none" strike="noStrike" kern="1200" baseline="0">
                    <a:solidFill>
                      <a:schemeClr val="tx1"/>
                    </a:solidFill>
                    <a:latin typeface="+mn-lt"/>
                    <a:ea typeface="+mn-ea"/>
                    <a:cs typeface="+mn-cs"/>
                  </a:defRPr>
                </a:pPr>
                <a:endParaRPr lang="en-US"/>
              </a:p>
            </c:txPr>
            <c:dLblPos val="inBase"/>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Medicare should provide all Medicare recipients access to Alzheimer's medications the same way they do for FDA-approved medications for all other diseases*</c:v>
                </c:pt>
                <c:pt idx="1">
                  <c:v>Medicare has covered every other drug approved by the FDA for every other disease, it should not be different for drugs to treat Alzheimer's*</c:v>
                </c:pt>
                <c:pt idx="2">
                  <c:v>Medicare should cover all FDA-approved drugs and therapies for Alzheimer's disease and allow patients and their doctors to make decisions based on risks, benefits, and individual health needs</c:v>
                </c:pt>
                <c:pt idx="3">
                  <c:v>The Veteran's Administration has made the decision to cover these new drugs and therapies that can slow the progression of Alzheimer's disease and Medicare should cover these drugs as well</c:v>
                </c:pt>
                <c:pt idx="4">
                  <c:v>Medicare should be required to cover drugs that are FDA-approved*</c:v>
                </c:pt>
              </c:strCache>
            </c:strRef>
          </c:cat>
          <c:val>
            <c:numRef>
              <c:f>Sheet1!$D$2:$D$6</c:f>
              <c:numCache>
                <c:formatCode>General</c:formatCode>
                <c:ptCount val="5"/>
                <c:pt idx="0">
                  <c:v>93</c:v>
                </c:pt>
                <c:pt idx="1">
                  <c:v>91</c:v>
                </c:pt>
                <c:pt idx="2">
                  <c:v>91</c:v>
                </c:pt>
                <c:pt idx="3">
                  <c:v>90</c:v>
                </c:pt>
                <c:pt idx="4">
                  <c:v>89</c:v>
                </c:pt>
              </c:numCache>
            </c:numRef>
          </c:val>
          <c:extLst>
            <c:ext xmlns:c16="http://schemas.microsoft.com/office/drawing/2014/chart" uri="{C3380CC4-5D6E-409C-BE32-E72D297353CC}">
              <c16:uniqueId val="{00000000-DD94-408D-A11A-F97CC7EFFDDF}"/>
            </c:ext>
          </c:extLst>
        </c:ser>
        <c:dLbls>
          <c:showLegendKey val="0"/>
          <c:showVal val="0"/>
          <c:showCatName val="0"/>
          <c:showSerName val="0"/>
          <c:showPercent val="0"/>
          <c:showBubbleSize val="0"/>
        </c:dLbls>
        <c:gapWidth val="100"/>
        <c:overlap val="100"/>
        <c:axId val="784393704"/>
        <c:axId val="784392064"/>
      </c:barChart>
      <c:catAx>
        <c:axId val="784393704"/>
        <c:scaling>
          <c:orientation val="maxMin"/>
        </c:scaling>
        <c:delete val="0"/>
        <c:axPos val="l"/>
        <c:numFmt formatCode="General" sourceLinked="1"/>
        <c:majorTickMark val="none"/>
        <c:minorTickMark val="none"/>
        <c:tickLblPos val="low"/>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300" b="1" i="0" u="none" strike="noStrike" kern="1200" baseline="0">
                <a:solidFill>
                  <a:schemeClr val="tx1"/>
                </a:solidFill>
                <a:latin typeface="+mn-lt"/>
                <a:ea typeface="+mn-ea"/>
                <a:cs typeface="+mn-cs"/>
              </a:defRPr>
            </a:pPr>
            <a:endParaRPr lang="en-US"/>
          </a:p>
        </c:txPr>
        <c:crossAx val="784392064"/>
        <c:crosses val="autoZero"/>
        <c:auto val="1"/>
        <c:lblAlgn val="ctr"/>
        <c:lblOffset val="100"/>
        <c:noMultiLvlLbl val="0"/>
      </c:catAx>
      <c:valAx>
        <c:axId val="784392064"/>
        <c:scaling>
          <c:orientation val="minMax"/>
          <c:max val="100"/>
          <c:min val="0"/>
        </c:scaling>
        <c:delete val="0"/>
        <c:axPos val="t"/>
        <c:numFmt formatCode="General" sourceLinked="1"/>
        <c:majorTickMark val="out"/>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784393704"/>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dPt>
            <c:idx val="0"/>
            <c:bubble3D val="0"/>
            <c:spPr>
              <a:solidFill>
                <a:srgbClr val="002060"/>
              </a:solidFill>
              <a:ln w="19050">
                <a:solidFill>
                  <a:schemeClr val="lt1"/>
                </a:solidFill>
              </a:ln>
              <a:effectLst/>
            </c:spPr>
            <c:extLst>
              <c:ext xmlns:c16="http://schemas.microsoft.com/office/drawing/2014/chart" uri="{C3380CC4-5D6E-409C-BE32-E72D297353CC}">
                <c16:uniqueId val="{00000001-E58E-42CF-9573-84492CC73ADD}"/>
              </c:ext>
            </c:extLst>
          </c:dPt>
          <c:dPt>
            <c:idx val="1"/>
            <c:bubble3D val="0"/>
            <c:spPr>
              <a:solidFill>
                <a:srgbClr val="0070C0"/>
              </a:solidFill>
              <a:ln w="19050">
                <a:solidFill>
                  <a:schemeClr val="lt1"/>
                </a:solidFill>
              </a:ln>
              <a:effectLst/>
            </c:spPr>
            <c:extLst>
              <c:ext xmlns:c16="http://schemas.microsoft.com/office/drawing/2014/chart" uri="{C3380CC4-5D6E-409C-BE32-E72D297353CC}">
                <c16:uniqueId val="{00000003-E58E-42CF-9573-84492CC73ADD}"/>
              </c:ext>
            </c:extLst>
          </c:dPt>
          <c:dPt>
            <c:idx val="2"/>
            <c:bubble3D val="0"/>
            <c:spPr>
              <a:solidFill>
                <a:srgbClr val="7FB7DF"/>
              </a:solidFill>
              <a:ln w="19050">
                <a:solidFill>
                  <a:schemeClr val="lt1"/>
                </a:solidFill>
              </a:ln>
              <a:effectLst/>
            </c:spPr>
            <c:extLst>
              <c:ext xmlns:c16="http://schemas.microsoft.com/office/drawing/2014/chart" uri="{C3380CC4-5D6E-409C-BE32-E72D297353CC}">
                <c16:uniqueId val="{00000005-E58E-42CF-9573-84492CC73ADD}"/>
              </c:ext>
            </c:extLst>
          </c:dPt>
          <c:dPt>
            <c:idx val="3"/>
            <c:bubble3D val="0"/>
            <c:spPr>
              <a:solidFill>
                <a:srgbClr val="C00000"/>
              </a:solidFill>
              <a:ln w="19050">
                <a:solidFill>
                  <a:schemeClr val="lt1"/>
                </a:solidFill>
              </a:ln>
              <a:effectLst/>
            </c:spPr>
            <c:extLst>
              <c:ext xmlns:c16="http://schemas.microsoft.com/office/drawing/2014/chart" uri="{C3380CC4-5D6E-409C-BE32-E72D297353CC}">
                <c16:uniqueId val="{00000007-E58E-42CF-9573-84492CC73ADD}"/>
              </c:ext>
            </c:extLst>
          </c:dPt>
          <c:dLbls>
            <c:spPr>
              <a:noFill/>
              <a:ln>
                <a:noFill/>
              </a:ln>
              <a:effectLst/>
            </c:spPr>
            <c:txPr>
              <a:bodyPr rot="0" spcFirstLastPara="1" vertOverflow="ellipsis" vert="horz" wrap="square" lIns="38100" tIns="19050" rIns="38100" bIns="19050" anchor="ctr" anchorCtr="1">
                <a:spAutoFit/>
              </a:bodyPr>
              <a:lstStyle/>
              <a:p>
                <a:pPr>
                  <a:defRPr sz="1800" b="1"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Sheet1!$A$2:$A$5</c:f>
              <c:strCache>
                <c:ptCount val="4"/>
                <c:pt idx="0">
                  <c:v>1st Qtr</c:v>
                </c:pt>
                <c:pt idx="1">
                  <c:v>2nd Qtr</c:v>
                </c:pt>
                <c:pt idx="2">
                  <c:v>3rd Qtr</c:v>
                </c:pt>
                <c:pt idx="3">
                  <c:v>4th Qtr</c:v>
                </c:pt>
              </c:strCache>
            </c:strRef>
          </c:cat>
          <c:val>
            <c:numRef>
              <c:f>Sheet1!$B$2:$B$5</c:f>
              <c:numCache>
                <c:formatCode>General</c:formatCode>
                <c:ptCount val="4"/>
                <c:pt idx="0">
                  <c:v>1</c:v>
                </c:pt>
                <c:pt idx="1">
                  <c:v>40</c:v>
                </c:pt>
                <c:pt idx="2">
                  <c:v>16</c:v>
                </c:pt>
                <c:pt idx="3">
                  <c:v>45</c:v>
                </c:pt>
              </c:numCache>
            </c:numRef>
          </c:val>
          <c:extLst>
            <c:ext xmlns:c16="http://schemas.microsoft.com/office/drawing/2014/chart" uri="{C3380CC4-5D6E-409C-BE32-E72D297353CC}">
              <c16:uniqueId val="{00000006-E58E-42CF-9573-84492CC73ADD}"/>
            </c:ext>
          </c:extLst>
        </c:ser>
        <c:dLbls>
          <c:showLegendKey val="0"/>
          <c:showVal val="0"/>
          <c:showCatName val="0"/>
          <c:showSerName val="0"/>
          <c:showPercent val="0"/>
          <c:showBubbleSize val="0"/>
          <c:showLeaderLines val="1"/>
        </c:dLbls>
        <c:firstSliceAng val="0"/>
        <c:holeSize val="49"/>
      </c:doughnutChart>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dPt>
            <c:idx val="0"/>
            <c:bubble3D val="0"/>
            <c:spPr>
              <a:solidFill>
                <a:srgbClr val="002060"/>
              </a:solidFill>
              <a:ln w="19050">
                <a:solidFill>
                  <a:schemeClr val="lt1"/>
                </a:solidFill>
              </a:ln>
              <a:effectLst/>
            </c:spPr>
            <c:extLst>
              <c:ext xmlns:c16="http://schemas.microsoft.com/office/drawing/2014/chart" uri="{C3380CC4-5D6E-409C-BE32-E72D297353CC}">
                <c16:uniqueId val="{00000001-BF64-4CED-A14D-4EBC07F6226D}"/>
              </c:ext>
            </c:extLst>
          </c:dPt>
          <c:dPt>
            <c:idx val="1"/>
            <c:bubble3D val="0"/>
            <c:spPr>
              <a:solidFill>
                <a:srgbClr val="0070C0"/>
              </a:solidFill>
              <a:ln w="19050">
                <a:solidFill>
                  <a:schemeClr val="lt1"/>
                </a:solidFill>
              </a:ln>
              <a:effectLst/>
            </c:spPr>
            <c:extLst>
              <c:ext xmlns:c16="http://schemas.microsoft.com/office/drawing/2014/chart" uri="{C3380CC4-5D6E-409C-BE32-E72D297353CC}">
                <c16:uniqueId val="{00000003-BF64-4CED-A14D-4EBC07F6226D}"/>
              </c:ext>
            </c:extLst>
          </c:dPt>
          <c:dPt>
            <c:idx val="2"/>
            <c:bubble3D val="0"/>
            <c:spPr>
              <a:solidFill>
                <a:srgbClr val="7FB7DF"/>
              </a:solidFill>
              <a:ln w="19050">
                <a:solidFill>
                  <a:schemeClr val="lt1"/>
                </a:solidFill>
              </a:ln>
              <a:effectLst/>
            </c:spPr>
            <c:extLst>
              <c:ext xmlns:c16="http://schemas.microsoft.com/office/drawing/2014/chart" uri="{C3380CC4-5D6E-409C-BE32-E72D297353CC}">
                <c16:uniqueId val="{00000005-BF64-4CED-A14D-4EBC07F6226D}"/>
              </c:ext>
            </c:extLst>
          </c:dPt>
          <c:dPt>
            <c:idx val="3"/>
            <c:bubble3D val="0"/>
            <c:spPr>
              <a:solidFill>
                <a:srgbClr val="C00000"/>
              </a:solidFill>
              <a:ln w="19050">
                <a:solidFill>
                  <a:schemeClr val="lt1"/>
                </a:solidFill>
              </a:ln>
              <a:effectLst/>
            </c:spPr>
            <c:extLst>
              <c:ext xmlns:c16="http://schemas.microsoft.com/office/drawing/2014/chart" uri="{C3380CC4-5D6E-409C-BE32-E72D297353CC}">
                <c16:uniqueId val="{00000007-BF64-4CED-A14D-4EBC07F6226D}"/>
              </c:ext>
            </c:extLst>
          </c:dPt>
          <c:dLbls>
            <c:spPr>
              <a:noFill/>
              <a:ln>
                <a:noFill/>
              </a:ln>
              <a:effectLst/>
            </c:spPr>
            <c:txPr>
              <a:bodyPr rot="0" spcFirstLastPara="1" vertOverflow="ellipsis" vert="horz" wrap="square" lIns="38100" tIns="19050" rIns="38100" bIns="19050" anchor="ctr" anchorCtr="1">
                <a:spAutoFit/>
              </a:bodyPr>
              <a:lstStyle/>
              <a:p>
                <a:pPr>
                  <a:defRPr sz="1800" b="1"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Sheet1!$A$2:$A$5</c:f>
              <c:strCache>
                <c:ptCount val="4"/>
                <c:pt idx="0">
                  <c:v>1st Qtr</c:v>
                </c:pt>
                <c:pt idx="1">
                  <c:v>2nd Qtr</c:v>
                </c:pt>
                <c:pt idx="2">
                  <c:v>3rd Qtr</c:v>
                </c:pt>
                <c:pt idx="3">
                  <c:v>4th Qtr</c:v>
                </c:pt>
              </c:strCache>
            </c:strRef>
          </c:cat>
          <c:val>
            <c:numRef>
              <c:f>Sheet1!$B$2:$B$5</c:f>
              <c:numCache>
                <c:formatCode>General</c:formatCode>
                <c:ptCount val="4"/>
                <c:pt idx="0">
                  <c:v>2</c:v>
                </c:pt>
                <c:pt idx="1">
                  <c:v>20</c:v>
                </c:pt>
                <c:pt idx="2">
                  <c:v>6</c:v>
                </c:pt>
                <c:pt idx="3">
                  <c:v>72</c:v>
                </c:pt>
              </c:numCache>
            </c:numRef>
          </c:val>
          <c:extLst>
            <c:ext xmlns:c16="http://schemas.microsoft.com/office/drawing/2014/chart" uri="{C3380CC4-5D6E-409C-BE32-E72D297353CC}">
              <c16:uniqueId val="{00000008-BF64-4CED-A14D-4EBC07F6226D}"/>
            </c:ext>
          </c:extLst>
        </c:ser>
        <c:dLbls>
          <c:showLegendKey val="0"/>
          <c:showVal val="0"/>
          <c:showCatName val="0"/>
          <c:showSerName val="0"/>
          <c:showPercent val="0"/>
          <c:showBubbleSize val="0"/>
          <c:showLeaderLines val="1"/>
        </c:dLbls>
        <c:firstSliceAng val="0"/>
        <c:holeSize val="49"/>
      </c:doughnutChart>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1.7126333619752999E-2"/>
          <c:y val="4.8466968938385556E-2"/>
          <c:w val="0.96574733276049396"/>
          <c:h val="0.78698774917022618"/>
        </c:manualLayout>
      </c:layout>
      <c:barChart>
        <c:barDir val="col"/>
        <c:grouping val="stacked"/>
        <c:varyColors val="0"/>
        <c:ser>
          <c:idx val="0"/>
          <c:order val="0"/>
          <c:tx>
            <c:strRef>
              <c:f>Sheet1!$B$1</c:f>
              <c:strCache>
                <c:ptCount val="1"/>
                <c:pt idx="0">
                  <c:v>Strong</c:v>
                </c:pt>
              </c:strCache>
            </c:strRef>
          </c:tx>
          <c:spPr>
            <a:solidFill>
              <a:srgbClr val="002060"/>
            </a:solidFill>
            <a:ln>
              <a:solidFill>
                <a:schemeClr val="bg1"/>
              </a:solidFill>
            </a:ln>
          </c:spPr>
          <c:invertIfNegative val="0"/>
          <c:dPt>
            <c:idx val="0"/>
            <c:invertIfNegative val="0"/>
            <c:bubble3D val="0"/>
            <c:spPr>
              <a:solidFill>
                <a:srgbClr val="0070C0"/>
              </a:solidFill>
              <a:ln>
                <a:solidFill>
                  <a:schemeClr val="bg1"/>
                </a:solidFill>
              </a:ln>
            </c:spPr>
            <c:extLst>
              <c:ext xmlns:c16="http://schemas.microsoft.com/office/drawing/2014/chart" uri="{C3380CC4-5D6E-409C-BE32-E72D297353CC}">
                <c16:uniqueId val="{00000001-26B5-4CD9-A482-39F3D31B7856}"/>
              </c:ext>
            </c:extLst>
          </c:dPt>
          <c:dPt>
            <c:idx val="1"/>
            <c:invertIfNegative val="0"/>
            <c:bubble3D val="0"/>
            <c:spPr>
              <a:solidFill>
                <a:srgbClr val="C00000"/>
              </a:solidFill>
              <a:ln>
                <a:solidFill>
                  <a:schemeClr val="bg1"/>
                </a:solidFill>
              </a:ln>
            </c:spPr>
            <c:extLst>
              <c:ext xmlns:c16="http://schemas.microsoft.com/office/drawing/2014/chart" uri="{C3380CC4-5D6E-409C-BE32-E72D297353CC}">
                <c16:uniqueId val="{00000003-26B5-4CD9-A482-39F3D31B7856}"/>
              </c:ext>
            </c:extLst>
          </c:dPt>
          <c:dPt>
            <c:idx val="2"/>
            <c:invertIfNegative val="0"/>
            <c:bubble3D val="0"/>
            <c:spPr>
              <a:solidFill>
                <a:schemeClr val="bg1">
                  <a:lumMod val="75000"/>
                </a:schemeClr>
              </a:solidFill>
              <a:ln>
                <a:solidFill>
                  <a:schemeClr val="bg1"/>
                </a:solidFill>
              </a:ln>
            </c:spPr>
            <c:extLst>
              <c:ext xmlns:c16="http://schemas.microsoft.com/office/drawing/2014/chart" uri="{C3380CC4-5D6E-409C-BE32-E72D297353CC}">
                <c16:uniqueId val="{00000005-26B5-4CD9-A482-39F3D31B7856}"/>
              </c:ext>
            </c:extLst>
          </c:dPt>
          <c:dPt>
            <c:idx val="4"/>
            <c:invertIfNegative val="0"/>
            <c:bubble3D val="0"/>
            <c:extLst>
              <c:ext xmlns:c16="http://schemas.microsoft.com/office/drawing/2014/chart" uri="{C3380CC4-5D6E-409C-BE32-E72D297353CC}">
                <c16:uniqueId val="{00000006-26B5-4CD9-A482-39F3D31B7856}"/>
              </c:ext>
            </c:extLst>
          </c:dPt>
          <c:dPt>
            <c:idx val="5"/>
            <c:invertIfNegative val="0"/>
            <c:bubble3D val="0"/>
            <c:spPr>
              <a:solidFill>
                <a:srgbClr val="C00000"/>
              </a:solidFill>
              <a:ln>
                <a:solidFill>
                  <a:schemeClr val="bg1"/>
                </a:solidFill>
              </a:ln>
            </c:spPr>
            <c:extLst>
              <c:ext xmlns:c16="http://schemas.microsoft.com/office/drawing/2014/chart" uri="{C3380CC4-5D6E-409C-BE32-E72D297353CC}">
                <c16:uniqueId val="{00000008-26B5-4CD9-A482-39F3D31B7856}"/>
              </c:ext>
            </c:extLst>
          </c:dPt>
          <c:dPt>
            <c:idx val="6"/>
            <c:invertIfNegative val="0"/>
            <c:bubble3D val="0"/>
            <c:spPr>
              <a:solidFill>
                <a:schemeClr val="bg1">
                  <a:lumMod val="75000"/>
                </a:schemeClr>
              </a:solidFill>
              <a:ln>
                <a:solidFill>
                  <a:schemeClr val="bg1"/>
                </a:solidFill>
              </a:ln>
            </c:spPr>
            <c:extLst>
              <c:ext xmlns:c16="http://schemas.microsoft.com/office/drawing/2014/chart" uri="{C3380CC4-5D6E-409C-BE32-E72D297353CC}">
                <c16:uniqueId val="{0000000A-26B5-4CD9-A482-39F3D31B7856}"/>
              </c:ext>
            </c:extLst>
          </c:dPt>
          <c:dPt>
            <c:idx val="9"/>
            <c:invertIfNegative val="0"/>
            <c:bubble3D val="0"/>
            <c:spPr>
              <a:solidFill>
                <a:srgbClr val="C00000"/>
              </a:solidFill>
              <a:ln>
                <a:solidFill>
                  <a:schemeClr val="bg1"/>
                </a:solidFill>
              </a:ln>
            </c:spPr>
            <c:extLst>
              <c:ext xmlns:c16="http://schemas.microsoft.com/office/drawing/2014/chart" uri="{C3380CC4-5D6E-409C-BE32-E72D297353CC}">
                <c16:uniqueId val="{0000000C-26B5-4CD9-A482-39F3D31B7856}"/>
              </c:ext>
            </c:extLst>
          </c:dPt>
          <c:dPt>
            <c:idx val="10"/>
            <c:invertIfNegative val="0"/>
            <c:bubble3D val="0"/>
            <c:spPr>
              <a:solidFill>
                <a:schemeClr val="bg1">
                  <a:lumMod val="75000"/>
                </a:schemeClr>
              </a:solidFill>
              <a:ln>
                <a:solidFill>
                  <a:schemeClr val="bg1"/>
                </a:solidFill>
              </a:ln>
            </c:spPr>
            <c:extLst>
              <c:ext xmlns:c16="http://schemas.microsoft.com/office/drawing/2014/chart" uri="{C3380CC4-5D6E-409C-BE32-E72D297353CC}">
                <c16:uniqueId val="{0000000E-26B5-4CD9-A482-39F3D31B7856}"/>
              </c:ext>
            </c:extLst>
          </c:dPt>
          <c:dLbls>
            <c:dLbl>
              <c:idx val="2"/>
              <c:delete val="1"/>
              <c:extLst>
                <c:ext xmlns:c15="http://schemas.microsoft.com/office/drawing/2012/chart" uri="{CE6537A1-D6FC-4f65-9D91-7224C49458BB}"/>
                <c:ext xmlns:c16="http://schemas.microsoft.com/office/drawing/2014/chart" uri="{C3380CC4-5D6E-409C-BE32-E72D297353CC}">
                  <c16:uniqueId val="{00000005-26B5-4CD9-A482-39F3D31B7856}"/>
                </c:ext>
              </c:extLst>
            </c:dLbl>
            <c:spPr>
              <a:noFill/>
              <a:ln>
                <a:noFill/>
              </a:ln>
              <a:effectLst/>
            </c:spPr>
            <c:txPr>
              <a:bodyPr wrap="square" lIns="38100" tIns="19050" rIns="38100" bIns="19050" anchor="ctr">
                <a:spAutoFit/>
              </a:bodyPr>
              <a:lstStyle/>
              <a:p>
                <a:pPr>
                  <a:defRPr sz="2000" b="1">
                    <a:solidFill>
                      <a:schemeClr val="bg1"/>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Sheet1!$A$2:$A$4</c:f>
              <c:strCache>
                <c:ptCount val="3"/>
                <c:pt idx="0">
                  <c:v>Concerned</c:v>
                </c:pt>
                <c:pt idx="1">
                  <c:v>Not concerned</c:v>
                </c:pt>
                <c:pt idx="2">
                  <c:v>(don't know)</c:v>
                </c:pt>
              </c:strCache>
            </c:strRef>
          </c:cat>
          <c:val>
            <c:numRef>
              <c:f>Sheet1!$B$2:$B$4</c:f>
              <c:numCache>
                <c:formatCode>General</c:formatCode>
                <c:ptCount val="3"/>
                <c:pt idx="0">
                  <c:v>33</c:v>
                </c:pt>
                <c:pt idx="1">
                  <c:v>15</c:v>
                </c:pt>
                <c:pt idx="2">
                  <c:v>1</c:v>
                </c:pt>
              </c:numCache>
            </c:numRef>
          </c:val>
          <c:extLst>
            <c:ext xmlns:c16="http://schemas.microsoft.com/office/drawing/2014/chart" uri="{C3380CC4-5D6E-409C-BE32-E72D297353CC}">
              <c16:uniqueId val="{0000000F-26B5-4CD9-A482-39F3D31B7856}"/>
            </c:ext>
          </c:extLst>
        </c:ser>
        <c:ser>
          <c:idx val="1"/>
          <c:order val="1"/>
          <c:tx>
            <c:strRef>
              <c:f>Sheet1!$C$1</c:f>
              <c:strCache>
                <c:ptCount val="1"/>
                <c:pt idx="0">
                  <c:v>Not Strong</c:v>
                </c:pt>
              </c:strCache>
            </c:strRef>
          </c:tx>
          <c:spPr>
            <a:solidFill>
              <a:schemeClr val="tx2">
                <a:lumMod val="60000"/>
                <a:lumOff val="40000"/>
              </a:schemeClr>
            </a:solidFill>
            <a:ln>
              <a:solidFill>
                <a:schemeClr val="bg1"/>
              </a:solidFill>
            </a:ln>
          </c:spPr>
          <c:invertIfNegative val="0"/>
          <c:dPt>
            <c:idx val="0"/>
            <c:invertIfNegative val="0"/>
            <c:bubble3D val="0"/>
            <c:spPr>
              <a:solidFill>
                <a:srgbClr val="0070C0">
                  <a:alpha val="50000"/>
                </a:srgbClr>
              </a:solidFill>
              <a:ln>
                <a:solidFill>
                  <a:schemeClr val="bg1"/>
                </a:solidFill>
              </a:ln>
            </c:spPr>
            <c:extLst>
              <c:ext xmlns:c16="http://schemas.microsoft.com/office/drawing/2014/chart" uri="{C3380CC4-5D6E-409C-BE32-E72D297353CC}">
                <c16:uniqueId val="{00000011-26B5-4CD9-A482-39F3D31B7856}"/>
              </c:ext>
            </c:extLst>
          </c:dPt>
          <c:dPt>
            <c:idx val="1"/>
            <c:invertIfNegative val="0"/>
            <c:bubble3D val="0"/>
            <c:spPr>
              <a:solidFill>
                <a:srgbClr val="E57A77"/>
              </a:solidFill>
              <a:ln>
                <a:solidFill>
                  <a:schemeClr val="bg1"/>
                </a:solidFill>
              </a:ln>
            </c:spPr>
            <c:extLst>
              <c:ext xmlns:c16="http://schemas.microsoft.com/office/drawing/2014/chart" uri="{C3380CC4-5D6E-409C-BE32-E72D297353CC}">
                <c16:uniqueId val="{00000013-26B5-4CD9-A482-39F3D31B7856}"/>
              </c:ext>
            </c:extLst>
          </c:dPt>
          <c:dPt>
            <c:idx val="5"/>
            <c:invertIfNegative val="0"/>
            <c:bubble3D val="0"/>
            <c:spPr>
              <a:solidFill>
                <a:srgbClr val="E57A77"/>
              </a:solidFill>
              <a:ln>
                <a:solidFill>
                  <a:schemeClr val="bg1"/>
                </a:solidFill>
              </a:ln>
            </c:spPr>
            <c:extLst>
              <c:ext xmlns:c16="http://schemas.microsoft.com/office/drawing/2014/chart" uri="{C3380CC4-5D6E-409C-BE32-E72D297353CC}">
                <c16:uniqueId val="{00000015-26B5-4CD9-A482-39F3D31B7856}"/>
              </c:ext>
            </c:extLst>
          </c:dPt>
          <c:cat>
            <c:strRef>
              <c:f>Sheet1!$A$2:$A$4</c:f>
              <c:strCache>
                <c:ptCount val="3"/>
                <c:pt idx="0">
                  <c:v>Concerned</c:v>
                </c:pt>
                <c:pt idx="1">
                  <c:v>Not concerned</c:v>
                </c:pt>
                <c:pt idx="2">
                  <c:v>(don't know)</c:v>
                </c:pt>
              </c:strCache>
            </c:strRef>
          </c:cat>
          <c:val>
            <c:numRef>
              <c:f>Sheet1!$C$2:$C$4</c:f>
              <c:numCache>
                <c:formatCode>General</c:formatCode>
                <c:ptCount val="3"/>
                <c:pt idx="0">
                  <c:v>30</c:v>
                </c:pt>
                <c:pt idx="1">
                  <c:v>21</c:v>
                </c:pt>
              </c:numCache>
            </c:numRef>
          </c:val>
          <c:extLst>
            <c:ext xmlns:c16="http://schemas.microsoft.com/office/drawing/2014/chart" uri="{C3380CC4-5D6E-409C-BE32-E72D297353CC}">
              <c16:uniqueId val="{00000016-26B5-4CD9-A482-39F3D31B7856}"/>
            </c:ext>
          </c:extLst>
        </c:ser>
        <c:ser>
          <c:idx val="2"/>
          <c:order val="2"/>
          <c:tx>
            <c:strRef>
              <c:f>Sheet1!$D$1</c:f>
              <c:strCache>
                <c:ptCount val="1"/>
                <c:pt idx="0">
                  <c:v>TOTAL AUTOSUM</c:v>
                </c:pt>
              </c:strCache>
            </c:strRef>
          </c:tx>
          <c:spPr>
            <a:noFill/>
            <a:ln>
              <a:solidFill>
                <a:schemeClr val="bg1"/>
              </a:solidFill>
            </a:ln>
          </c:spPr>
          <c:invertIfNegative val="0"/>
          <c:dPt>
            <c:idx val="0"/>
            <c:invertIfNegative val="0"/>
            <c:bubble3D val="0"/>
            <c:extLst>
              <c:ext xmlns:c16="http://schemas.microsoft.com/office/drawing/2014/chart" uri="{C3380CC4-5D6E-409C-BE32-E72D297353CC}">
                <c16:uniqueId val="{00000017-26B5-4CD9-A482-39F3D31B7856}"/>
              </c:ext>
            </c:extLst>
          </c:dPt>
          <c:dPt>
            <c:idx val="1"/>
            <c:invertIfNegative val="0"/>
            <c:bubble3D val="0"/>
            <c:extLst>
              <c:ext xmlns:c16="http://schemas.microsoft.com/office/drawing/2014/chart" uri="{C3380CC4-5D6E-409C-BE32-E72D297353CC}">
                <c16:uniqueId val="{00000018-26B5-4CD9-A482-39F3D31B7856}"/>
              </c:ext>
            </c:extLst>
          </c:dPt>
          <c:dPt>
            <c:idx val="4"/>
            <c:invertIfNegative val="0"/>
            <c:bubble3D val="0"/>
            <c:extLst>
              <c:ext xmlns:c16="http://schemas.microsoft.com/office/drawing/2014/chart" uri="{C3380CC4-5D6E-409C-BE32-E72D297353CC}">
                <c16:uniqueId val="{00000019-26B5-4CD9-A482-39F3D31B7856}"/>
              </c:ext>
            </c:extLst>
          </c:dPt>
          <c:dPt>
            <c:idx val="5"/>
            <c:invertIfNegative val="0"/>
            <c:bubble3D val="0"/>
            <c:extLst>
              <c:ext xmlns:c16="http://schemas.microsoft.com/office/drawing/2014/chart" uri="{C3380CC4-5D6E-409C-BE32-E72D297353CC}">
                <c16:uniqueId val="{0000001A-26B5-4CD9-A482-39F3D31B7856}"/>
              </c:ext>
            </c:extLst>
          </c:dPt>
          <c:dLbls>
            <c:spPr>
              <a:noFill/>
              <a:ln>
                <a:noFill/>
              </a:ln>
              <a:effectLst/>
            </c:spPr>
            <c:txPr>
              <a:bodyPr wrap="square" lIns="38100" tIns="19050" rIns="38100" bIns="19050" anchor="ctr">
                <a:spAutoFit/>
              </a:bodyPr>
              <a:lstStyle/>
              <a:p>
                <a:pPr>
                  <a:defRPr sz="2000" b="1">
                    <a:solidFill>
                      <a:schemeClr val="tx1"/>
                    </a:solidFill>
                  </a:defRPr>
                </a:pPr>
                <a:endParaRPr lang="en-US"/>
              </a:p>
            </c:txPr>
            <c:dLblPos val="inBase"/>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Sheet1!$A$2:$A$4</c:f>
              <c:strCache>
                <c:ptCount val="3"/>
                <c:pt idx="0">
                  <c:v>Concerned</c:v>
                </c:pt>
                <c:pt idx="1">
                  <c:v>Not concerned</c:v>
                </c:pt>
                <c:pt idx="2">
                  <c:v>(don't know)</c:v>
                </c:pt>
              </c:strCache>
            </c:strRef>
          </c:cat>
          <c:val>
            <c:numRef>
              <c:f>Sheet1!$D$2:$D$4</c:f>
              <c:numCache>
                <c:formatCode>General</c:formatCode>
                <c:ptCount val="3"/>
                <c:pt idx="0">
                  <c:v>63</c:v>
                </c:pt>
                <c:pt idx="1">
                  <c:v>36</c:v>
                </c:pt>
                <c:pt idx="2">
                  <c:v>1</c:v>
                </c:pt>
              </c:numCache>
            </c:numRef>
          </c:val>
          <c:extLst>
            <c:ext xmlns:c16="http://schemas.microsoft.com/office/drawing/2014/chart" uri="{C3380CC4-5D6E-409C-BE32-E72D297353CC}">
              <c16:uniqueId val="{0000001B-26B5-4CD9-A482-39F3D31B7856}"/>
            </c:ext>
          </c:extLst>
        </c:ser>
        <c:dLbls>
          <c:showLegendKey val="0"/>
          <c:showVal val="0"/>
          <c:showCatName val="0"/>
          <c:showSerName val="0"/>
          <c:showPercent val="0"/>
          <c:showBubbleSize val="0"/>
        </c:dLbls>
        <c:gapWidth val="34"/>
        <c:overlap val="100"/>
        <c:axId val="-645381632"/>
        <c:axId val="-645379424"/>
      </c:barChart>
      <c:catAx>
        <c:axId val="-645381632"/>
        <c:scaling>
          <c:orientation val="minMax"/>
        </c:scaling>
        <c:delete val="0"/>
        <c:axPos val="b"/>
        <c:numFmt formatCode="General" sourceLinked="0"/>
        <c:majorTickMark val="out"/>
        <c:minorTickMark val="none"/>
        <c:tickLblPos val="nextTo"/>
        <c:txPr>
          <a:bodyPr/>
          <a:lstStyle/>
          <a:p>
            <a:pPr>
              <a:defRPr sz="1800" b="1"/>
            </a:pPr>
            <a:endParaRPr lang="en-US"/>
          </a:p>
        </c:txPr>
        <c:crossAx val="-645379424"/>
        <c:crosses val="autoZero"/>
        <c:auto val="1"/>
        <c:lblAlgn val="ctr"/>
        <c:lblOffset val="100"/>
        <c:noMultiLvlLbl val="0"/>
      </c:catAx>
      <c:valAx>
        <c:axId val="-645379424"/>
        <c:scaling>
          <c:orientation val="minMax"/>
          <c:max val="100"/>
          <c:min val="0"/>
        </c:scaling>
        <c:delete val="1"/>
        <c:axPos val="l"/>
        <c:numFmt formatCode="General" sourceLinked="1"/>
        <c:majorTickMark val="out"/>
        <c:minorTickMark val="none"/>
        <c:tickLblPos val="nextTo"/>
        <c:crossAx val="-645381632"/>
        <c:crosses val="autoZero"/>
        <c:crossBetween val="between"/>
      </c:valAx>
    </c:plotArea>
    <c:plotVisOnly val="1"/>
    <c:dispBlanksAs val="gap"/>
    <c:showDLblsOverMax val="0"/>
  </c:chart>
  <c:txPr>
    <a:bodyPr/>
    <a:lstStyle/>
    <a:p>
      <a:pPr>
        <a:defRPr sz="1400"/>
      </a:pPr>
      <a:endParaRPr lang="en-US"/>
    </a:p>
  </c:txPr>
  <c:externalData r:id="rId1">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6.2436894446079083E-2"/>
          <c:y val="2.9346711762617252E-2"/>
          <c:w val="0.96574733276049396"/>
          <c:h val="0.84785660374705274"/>
        </c:manualLayout>
      </c:layout>
      <c:barChart>
        <c:barDir val="col"/>
        <c:grouping val="stacked"/>
        <c:varyColors val="0"/>
        <c:ser>
          <c:idx val="0"/>
          <c:order val="0"/>
          <c:tx>
            <c:strRef>
              <c:f>Sheet1!$B$1</c:f>
              <c:strCache>
                <c:ptCount val="1"/>
                <c:pt idx="0">
                  <c:v>Strong</c:v>
                </c:pt>
              </c:strCache>
            </c:strRef>
          </c:tx>
          <c:spPr>
            <a:solidFill>
              <a:srgbClr val="002060"/>
            </a:solidFill>
            <a:ln>
              <a:solidFill>
                <a:schemeClr val="bg1"/>
              </a:solidFill>
            </a:ln>
          </c:spPr>
          <c:invertIfNegative val="0"/>
          <c:dPt>
            <c:idx val="0"/>
            <c:invertIfNegative val="0"/>
            <c:bubble3D val="0"/>
            <c:spPr>
              <a:solidFill>
                <a:srgbClr val="0070C0"/>
              </a:solidFill>
              <a:ln>
                <a:solidFill>
                  <a:schemeClr val="bg1"/>
                </a:solidFill>
              </a:ln>
            </c:spPr>
            <c:extLst>
              <c:ext xmlns:c16="http://schemas.microsoft.com/office/drawing/2014/chart" uri="{C3380CC4-5D6E-409C-BE32-E72D297353CC}">
                <c16:uniqueId val="{00000000-EAA9-4550-BD1B-C22595A8A743}"/>
              </c:ext>
            </c:extLst>
          </c:dPt>
          <c:dPt>
            <c:idx val="1"/>
            <c:invertIfNegative val="0"/>
            <c:bubble3D val="0"/>
            <c:spPr>
              <a:solidFill>
                <a:srgbClr val="C00000"/>
              </a:solidFill>
              <a:ln>
                <a:solidFill>
                  <a:schemeClr val="bg1"/>
                </a:solidFill>
              </a:ln>
            </c:spPr>
            <c:extLst>
              <c:ext xmlns:c16="http://schemas.microsoft.com/office/drawing/2014/chart" uri="{C3380CC4-5D6E-409C-BE32-E72D297353CC}">
                <c16:uniqueId val="{00000002-EAA9-4550-BD1B-C22595A8A743}"/>
              </c:ext>
            </c:extLst>
          </c:dPt>
          <c:dPt>
            <c:idx val="2"/>
            <c:invertIfNegative val="0"/>
            <c:bubble3D val="0"/>
            <c:spPr>
              <a:solidFill>
                <a:schemeClr val="bg1">
                  <a:lumMod val="75000"/>
                </a:schemeClr>
              </a:solidFill>
              <a:ln>
                <a:solidFill>
                  <a:schemeClr val="bg1"/>
                </a:solidFill>
              </a:ln>
            </c:spPr>
            <c:extLst>
              <c:ext xmlns:c16="http://schemas.microsoft.com/office/drawing/2014/chart" uri="{C3380CC4-5D6E-409C-BE32-E72D297353CC}">
                <c16:uniqueId val="{00000004-EAA9-4550-BD1B-C22595A8A743}"/>
              </c:ext>
            </c:extLst>
          </c:dPt>
          <c:dPt>
            <c:idx val="4"/>
            <c:invertIfNegative val="0"/>
            <c:bubble3D val="0"/>
            <c:extLst>
              <c:ext xmlns:c16="http://schemas.microsoft.com/office/drawing/2014/chart" uri="{C3380CC4-5D6E-409C-BE32-E72D297353CC}">
                <c16:uniqueId val="{00000005-EAA9-4550-BD1B-C22595A8A743}"/>
              </c:ext>
            </c:extLst>
          </c:dPt>
          <c:dPt>
            <c:idx val="5"/>
            <c:invertIfNegative val="0"/>
            <c:bubble3D val="0"/>
            <c:spPr>
              <a:solidFill>
                <a:srgbClr val="C00000"/>
              </a:solidFill>
              <a:ln>
                <a:solidFill>
                  <a:schemeClr val="bg1"/>
                </a:solidFill>
              </a:ln>
            </c:spPr>
            <c:extLst>
              <c:ext xmlns:c16="http://schemas.microsoft.com/office/drawing/2014/chart" uri="{C3380CC4-5D6E-409C-BE32-E72D297353CC}">
                <c16:uniqueId val="{00000007-EAA9-4550-BD1B-C22595A8A743}"/>
              </c:ext>
            </c:extLst>
          </c:dPt>
          <c:dPt>
            <c:idx val="6"/>
            <c:invertIfNegative val="0"/>
            <c:bubble3D val="0"/>
            <c:spPr>
              <a:solidFill>
                <a:schemeClr val="bg1">
                  <a:lumMod val="75000"/>
                </a:schemeClr>
              </a:solidFill>
              <a:ln>
                <a:solidFill>
                  <a:schemeClr val="bg1"/>
                </a:solidFill>
              </a:ln>
            </c:spPr>
            <c:extLst>
              <c:ext xmlns:c16="http://schemas.microsoft.com/office/drawing/2014/chart" uri="{C3380CC4-5D6E-409C-BE32-E72D297353CC}">
                <c16:uniqueId val="{00000009-EAA9-4550-BD1B-C22595A8A743}"/>
              </c:ext>
            </c:extLst>
          </c:dPt>
          <c:dPt>
            <c:idx val="9"/>
            <c:invertIfNegative val="0"/>
            <c:bubble3D val="0"/>
            <c:spPr>
              <a:solidFill>
                <a:srgbClr val="C00000"/>
              </a:solidFill>
              <a:ln>
                <a:solidFill>
                  <a:schemeClr val="bg1"/>
                </a:solidFill>
              </a:ln>
            </c:spPr>
            <c:extLst>
              <c:ext xmlns:c16="http://schemas.microsoft.com/office/drawing/2014/chart" uri="{C3380CC4-5D6E-409C-BE32-E72D297353CC}">
                <c16:uniqueId val="{0000000B-EAA9-4550-BD1B-C22595A8A743}"/>
              </c:ext>
            </c:extLst>
          </c:dPt>
          <c:dPt>
            <c:idx val="10"/>
            <c:invertIfNegative val="0"/>
            <c:bubble3D val="0"/>
            <c:spPr>
              <a:solidFill>
                <a:schemeClr val="bg1">
                  <a:lumMod val="75000"/>
                </a:schemeClr>
              </a:solidFill>
              <a:ln>
                <a:solidFill>
                  <a:schemeClr val="bg1"/>
                </a:solidFill>
              </a:ln>
            </c:spPr>
            <c:extLst>
              <c:ext xmlns:c16="http://schemas.microsoft.com/office/drawing/2014/chart" uri="{C3380CC4-5D6E-409C-BE32-E72D297353CC}">
                <c16:uniqueId val="{0000000D-EAA9-4550-BD1B-C22595A8A743}"/>
              </c:ext>
            </c:extLst>
          </c:dPt>
          <c:dLbls>
            <c:dLbl>
              <c:idx val="1"/>
              <c:layout>
                <c:manualLayout>
                  <c:x val="-1.7453448423480119E-3"/>
                  <c:y val="9.9278963725655481E-3"/>
                </c:manualLayout>
              </c:layout>
              <c:spPr>
                <a:noFill/>
                <a:ln>
                  <a:noFill/>
                </a:ln>
                <a:effectLst/>
              </c:spPr>
              <c:txPr>
                <a:bodyPr wrap="square" lIns="38100" tIns="19050" rIns="38100" bIns="19050" anchor="ctr">
                  <a:spAutoFit/>
                </a:bodyPr>
                <a:lstStyle/>
                <a:p>
                  <a:pPr>
                    <a:defRPr sz="2000" b="1">
                      <a:solidFill>
                        <a:schemeClr val="tx1"/>
                      </a:solidFill>
                    </a:defRPr>
                  </a:pPr>
                  <a:endParaRPr lang="en-US"/>
                </a:p>
              </c:txP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EAA9-4550-BD1B-C22595A8A743}"/>
                </c:ext>
              </c:extLst>
            </c:dLbl>
            <c:dLbl>
              <c:idx val="2"/>
              <c:delete val="1"/>
              <c:extLst>
                <c:ext xmlns:c15="http://schemas.microsoft.com/office/drawing/2012/chart" uri="{CE6537A1-D6FC-4f65-9D91-7224C49458BB}"/>
                <c:ext xmlns:c16="http://schemas.microsoft.com/office/drawing/2014/chart" uri="{C3380CC4-5D6E-409C-BE32-E72D297353CC}">
                  <c16:uniqueId val="{00000004-EAA9-4550-BD1B-C22595A8A743}"/>
                </c:ext>
              </c:extLst>
            </c:dLbl>
            <c:spPr>
              <a:noFill/>
              <a:ln>
                <a:noFill/>
              </a:ln>
              <a:effectLst/>
            </c:spPr>
            <c:txPr>
              <a:bodyPr wrap="square" lIns="38100" tIns="19050" rIns="38100" bIns="19050" anchor="ctr">
                <a:spAutoFit/>
              </a:bodyPr>
              <a:lstStyle/>
              <a:p>
                <a:pPr>
                  <a:defRPr sz="2000" b="1">
                    <a:solidFill>
                      <a:schemeClr val="bg1"/>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Sheet1!$A$2:$A$4</c:f>
              <c:strCache>
                <c:ptCount val="3"/>
                <c:pt idx="0">
                  <c:v>Important </c:v>
                </c:pt>
                <c:pt idx="1">
                  <c:v>Not important</c:v>
                </c:pt>
                <c:pt idx="2">
                  <c:v>(don't know)</c:v>
                </c:pt>
              </c:strCache>
            </c:strRef>
          </c:cat>
          <c:val>
            <c:numRef>
              <c:f>Sheet1!$B$2:$B$4</c:f>
              <c:numCache>
                <c:formatCode>General</c:formatCode>
                <c:ptCount val="3"/>
                <c:pt idx="0">
                  <c:v>56</c:v>
                </c:pt>
                <c:pt idx="1">
                  <c:v>2</c:v>
                </c:pt>
                <c:pt idx="2">
                  <c:v>2</c:v>
                </c:pt>
              </c:numCache>
            </c:numRef>
          </c:val>
          <c:extLst>
            <c:ext xmlns:c16="http://schemas.microsoft.com/office/drawing/2014/chart" uri="{C3380CC4-5D6E-409C-BE32-E72D297353CC}">
              <c16:uniqueId val="{0000000E-EAA9-4550-BD1B-C22595A8A743}"/>
            </c:ext>
          </c:extLst>
        </c:ser>
        <c:ser>
          <c:idx val="1"/>
          <c:order val="1"/>
          <c:tx>
            <c:strRef>
              <c:f>Sheet1!$C$1</c:f>
              <c:strCache>
                <c:ptCount val="1"/>
                <c:pt idx="0">
                  <c:v>Not Strong</c:v>
                </c:pt>
              </c:strCache>
            </c:strRef>
          </c:tx>
          <c:spPr>
            <a:solidFill>
              <a:schemeClr val="tx2">
                <a:lumMod val="60000"/>
                <a:lumOff val="40000"/>
              </a:schemeClr>
            </a:solidFill>
            <a:ln>
              <a:solidFill>
                <a:schemeClr val="bg1"/>
              </a:solidFill>
            </a:ln>
          </c:spPr>
          <c:invertIfNegative val="0"/>
          <c:dPt>
            <c:idx val="0"/>
            <c:invertIfNegative val="0"/>
            <c:bubble3D val="0"/>
            <c:spPr>
              <a:solidFill>
                <a:srgbClr val="0070C0">
                  <a:alpha val="50196"/>
                </a:srgbClr>
              </a:solidFill>
              <a:ln>
                <a:solidFill>
                  <a:schemeClr val="bg1"/>
                </a:solidFill>
              </a:ln>
            </c:spPr>
            <c:extLst>
              <c:ext xmlns:c16="http://schemas.microsoft.com/office/drawing/2014/chart" uri="{C3380CC4-5D6E-409C-BE32-E72D297353CC}">
                <c16:uniqueId val="{00000013-EAA9-4550-BD1B-C22595A8A743}"/>
              </c:ext>
            </c:extLst>
          </c:dPt>
          <c:dPt>
            <c:idx val="1"/>
            <c:invertIfNegative val="0"/>
            <c:bubble3D val="0"/>
            <c:spPr>
              <a:solidFill>
                <a:srgbClr val="E57A77"/>
              </a:solidFill>
              <a:ln>
                <a:solidFill>
                  <a:schemeClr val="bg1"/>
                </a:solidFill>
              </a:ln>
            </c:spPr>
            <c:extLst>
              <c:ext xmlns:c16="http://schemas.microsoft.com/office/drawing/2014/chart" uri="{C3380CC4-5D6E-409C-BE32-E72D297353CC}">
                <c16:uniqueId val="{00000010-EAA9-4550-BD1B-C22595A8A743}"/>
              </c:ext>
            </c:extLst>
          </c:dPt>
          <c:dPt>
            <c:idx val="5"/>
            <c:invertIfNegative val="0"/>
            <c:bubble3D val="0"/>
            <c:spPr>
              <a:solidFill>
                <a:srgbClr val="E57A77"/>
              </a:solidFill>
              <a:ln>
                <a:solidFill>
                  <a:schemeClr val="bg1"/>
                </a:solidFill>
              </a:ln>
            </c:spPr>
            <c:extLst>
              <c:ext xmlns:c16="http://schemas.microsoft.com/office/drawing/2014/chart" uri="{C3380CC4-5D6E-409C-BE32-E72D297353CC}">
                <c16:uniqueId val="{00000012-EAA9-4550-BD1B-C22595A8A743}"/>
              </c:ext>
            </c:extLst>
          </c:dPt>
          <c:dLbls>
            <c:dLbl>
              <c:idx val="0"/>
              <c:delete val="1"/>
              <c:extLst>
                <c:ext xmlns:c15="http://schemas.microsoft.com/office/drawing/2012/chart" uri="{CE6537A1-D6FC-4f65-9D91-7224C49458BB}"/>
                <c:ext xmlns:c16="http://schemas.microsoft.com/office/drawing/2014/chart" uri="{C3380CC4-5D6E-409C-BE32-E72D297353CC}">
                  <c16:uniqueId val="{00000013-EAA9-4550-BD1B-C22595A8A743}"/>
                </c:ext>
              </c:extLst>
            </c:dLbl>
            <c:dLbl>
              <c:idx val="1"/>
              <c:layout>
                <c:manualLayout>
                  <c:x val="-4.260290560125915E-6"/>
                  <c:y val="-5.3787831213254027E-3"/>
                </c:manualLayout>
              </c:layout>
              <c:spPr>
                <a:noFill/>
                <a:ln>
                  <a:noFill/>
                </a:ln>
                <a:effectLst/>
              </c:spPr>
              <c:txPr>
                <a:bodyPr wrap="square" lIns="38100" tIns="19050" rIns="38100" bIns="19050" anchor="ctr">
                  <a:noAutofit/>
                </a:bodyPr>
                <a:lstStyle/>
                <a:p>
                  <a:pPr>
                    <a:defRPr sz="2000" b="1">
                      <a:solidFill>
                        <a:schemeClr val="tx1"/>
                      </a:solidFill>
                    </a:defRPr>
                  </a:pPr>
                  <a:endParaRPr lang="en-US"/>
                </a:p>
              </c:txPr>
              <c:dLblPos val="ctr"/>
              <c:showLegendKey val="0"/>
              <c:showVal val="1"/>
              <c:showCatName val="0"/>
              <c:showSerName val="0"/>
              <c:showPercent val="0"/>
              <c:showBubbleSize val="0"/>
              <c:extLst>
                <c:ext xmlns:c15="http://schemas.microsoft.com/office/drawing/2012/chart" uri="{CE6537A1-D6FC-4f65-9D91-7224C49458BB}">
                  <c15:layout>
                    <c:manualLayout>
                      <c:w val="6.6358148334796724E-2"/>
                      <c:h val="0.13416001528010088"/>
                    </c:manualLayout>
                  </c15:layout>
                </c:ext>
                <c:ext xmlns:c16="http://schemas.microsoft.com/office/drawing/2014/chart" uri="{C3380CC4-5D6E-409C-BE32-E72D297353CC}">
                  <c16:uniqueId val="{00000010-EAA9-4550-BD1B-C22595A8A743}"/>
                </c:ext>
              </c:extLst>
            </c:dLbl>
            <c:spPr>
              <a:noFill/>
              <a:ln>
                <a:noFill/>
              </a:ln>
              <a:effectLst/>
            </c:spPr>
            <c:txPr>
              <a:bodyPr wrap="square" lIns="38100" tIns="19050" rIns="38100" bIns="19050" anchor="ctr">
                <a:spAutoFit/>
              </a:bodyPr>
              <a:lstStyle/>
              <a:p>
                <a:pPr>
                  <a:defRPr sz="2000" b="1">
                    <a:solidFill>
                      <a:schemeClr val="bg1"/>
                    </a:solidFill>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Sheet1!$A$2:$A$4</c:f>
              <c:strCache>
                <c:ptCount val="3"/>
                <c:pt idx="0">
                  <c:v>Important </c:v>
                </c:pt>
                <c:pt idx="1">
                  <c:v>Not important</c:v>
                </c:pt>
                <c:pt idx="2">
                  <c:v>(don't know)</c:v>
                </c:pt>
              </c:strCache>
            </c:strRef>
          </c:cat>
          <c:val>
            <c:numRef>
              <c:f>Sheet1!$C$2:$C$4</c:f>
              <c:numCache>
                <c:formatCode>General</c:formatCode>
                <c:ptCount val="3"/>
                <c:pt idx="0">
                  <c:v>30</c:v>
                </c:pt>
                <c:pt idx="1">
                  <c:v>3</c:v>
                </c:pt>
              </c:numCache>
            </c:numRef>
          </c:val>
          <c:extLst>
            <c:ext xmlns:c16="http://schemas.microsoft.com/office/drawing/2014/chart" uri="{C3380CC4-5D6E-409C-BE32-E72D297353CC}">
              <c16:uniqueId val="{00000014-EAA9-4550-BD1B-C22595A8A743}"/>
            </c:ext>
          </c:extLst>
        </c:ser>
        <c:ser>
          <c:idx val="2"/>
          <c:order val="2"/>
          <c:tx>
            <c:strRef>
              <c:f>Sheet1!$D$1</c:f>
              <c:strCache>
                <c:ptCount val="1"/>
                <c:pt idx="0">
                  <c:v>Lean</c:v>
                </c:pt>
              </c:strCache>
            </c:strRef>
          </c:tx>
          <c:spPr>
            <a:solidFill>
              <a:schemeClr val="tx2">
                <a:lumMod val="20000"/>
                <a:lumOff val="80000"/>
              </a:schemeClr>
            </a:solidFill>
            <a:ln>
              <a:solidFill>
                <a:schemeClr val="bg1"/>
              </a:solidFill>
            </a:ln>
          </c:spPr>
          <c:invertIfNegative val="0"/>
          <c:dPt>
            <c:idx val="0"/>
            <c:invertIfNegative val="0"/>
            <c:bubble3D val="0"/>
            <c:spPr>
              <a:noFill/>
              <a:ln>
                <a:solidFill>
                  <a:schemeClr val="bg1"/>
                </a:solidFill>
              </a:ln>
            </c:spPr>
            <c:extLst>
              <c:ext xmlns:c16="http://schemas.microsoft.com/office/drawing/2014/chart" uri="{C3380CC4-5D6E-409C-BE32-E72D297353CC}">
                <c16:uniqueId val="{00000015-EAA9-4550-BD1B-C22595A8A743}"/>
              </c:ext>
            </c:extLst>
          </c:dPt>
          <c:dPt>
            <c:idx val="1"/>
            <c:invertIfNegative val="0"/>
            <c:bubble3D val="0"/>
            <c:spPr>
              <a:solidFill>
                <a:srgbClr val="F7DADB"/>
              </a:solidFill>
              <a:ln>
                <a:solidFill>
                  <a:schemeClr val="bg1"/>
                </a:solidFill>
              </a:ln>
            </c:spPr>
            <c:extLst>
              <c:ext xmlns:c16="http://schemas.microsoft.com/office/drawing/2014/chart" uri="{C3380CC4-5D6E-409C-BE32-E72D297353CC}">
                <c16:uniqueId val="{00000017-EAA9-4550-BD1B-C22595A8A743}"/>
              </c:ext>
            </c:extLst>
          </c:dPt>
          <c:dPt>
            <c:idx val="4"/>
            <c:invertIfNegative val="0"/>
            <c:bubble3D val="0"/>
            <c:extLst>
              <c:ext xmlns:c16="http://schemas.microsoft.com/office/drawing/2014/chart" uri="{C3380CC4-5D6E-409C-BE32-E72D297353CC}">
                <c16:uniqueId val="{00000018-EAA9-4550-BD1B-C22595A8A743}"/>
              </c:ext>
            </c:extLst>
          </c:dPt>
          <c:dPt>
            <c:idx val="5"/>
            <c:invertIfNegative val="0"/>
            <c:bubble3D val="0"/>
            <c:spPr>
              <a:solidFill>
                <a:srgbClr val="F7DADB"/>
              </a:solidFill>
              <a:ln>
                <a:solidFill>
                  <a:schemeClr val="bg1"/>
                </a:solidFill>
              </a:ln>
            </c:spPr>
            <c:extLst>
              <c:ext xmlns:c16="http://schemas.microsoft.com/office/drawing/2014/chart" uri="{C3380CC4-5D6E-409C-BE32-E72D297353CC}">
                <c16:uniqueId val="{0000001A-EAA9-4550-BD1B-C22595A8A743}"/>
              </c:ext>
            </c:extLst>
          </c:dPt>
          <c:dLbls>
            <c:dLbl>
              <c:idx val="0"/>
              <c:layout>
                <c:manualLayout>
                  <c:x val="3.4906896846958958E-3"/>
                  <c:y val="9.2685212903672445E-2"/>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5-EAA9-4550-BD1B-C22595A8A743}"/>
                </c:ext>
              </c:extLst>
            </c:dLbl>
            <c:spPr>
              <a:noFill/>
              <a:ln>
                <a:noFill/>
              </a:ln>
              <a:effectLst/>
            </c:spPr>
            <c:txPr>
              <a:bodyPr wrap="square" lIns="38100" tIns="19050" rIns="38100" bIns="19050" anchor="ctr">
                <a:spAutoFit/>
              </a:bodyPr>
              <a:lstStyle/>
              <a:p>
                <a:pPr>
                  <a:defRPr sz="2000" b="1"/>
                </a:pPr>
                <a:endParaRPr lang="en-US"/>
              </a:p>
            </c:txPr>
            <c:showLegendKey val="0"/>
            <c:showVal val="0"/>
            <c:showCatName val="0"/>
            <c:showSerName val="0"/>
            <c:showPercent val="0"/>
            <c:showBubbleSize val="0"/>
            <c:extLst>
              <c:ext xmlns:c15="http://schemas.microsoft.com/office/drawing/2012/chart" uri="{CE6537A1-D6FC-4f65-9D91-7224C49458BB}">
                <c15:showLeaderLines val="1"/>
              </c:ext>
            </c:extLst>
          </c:dLbls>
          <c:cat>
            <c:strRef>
              <c:f>Sheet1!$A$2:$A$4</c:f>
              <c:strCache>
                <c:ptCount val="3"/>
                <c:pt idx="0">
                  <c:v>Important </c:v>
                </c:pt>
                <c:pt idx="1">
                  <c:v>Not important</c:v>
                </c:pt>
                <c:pt idx="2">
                  <c:v>(don't know)</c:v>
                </c:pt>
              </c:strCache>
            </c:strRef>
          </c:cat>
          <c:val>
            <c:numRef>
              <c:f>Sheet1!$D$2:$D$4</c:f>
              <c:numCache>
                <c:formatCode>General</c:formatCode>
                <c:ptCount val="3"/>
                <c:pt idx="1">
                  <c:v>7</c:v>
                </c:pt>
              </c:numCache>
            </c:numRef>
          </c:val>
          <c:extLst>
            <c:ext xmlns:c16="http://schemas.microsoft.com/office/drawing/2014/chart" uri="{C3380CC4-5D6E-409C-BE32-E72D297353CC}">
              <c16:uniqueId val="{0000001B-EAA9-4550-BD1B-C22595A8A743}"/>
            </c:ext>
          </c:extLst>
        </c:ser>
        <c:ser>
          <c:idx val="3"/>
          <c:order val="3"/>
          <c:tx>
            <c:strRef>
              <c:f>Sheet1!$E$1</c:f>
              <c:strCache>
                <c:ptCount val="1"/>
                <c:pt idx="0">
                  <c:v>TOTAL AUTOSUM</c:v>
                </c:pt>
              </c:strCache>
            </c:strRef>
          </c:tx>
          <c:spPr>
            <a:noFill/>
          </c:spPr>
          <c:invertIfNegative val="0"/>
          <c:dLbls>
            <c:dLbl>
              <c:idx val="1"/>
              <c:layout>
                <c:manualLayout>
                  <c:x val="5.2360345270438431E-3"/>
                  <c:y val="-4.4130150812823718E-2"/>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C-CADC-4C61-A22B-27B0BEA5D6A5}"/>
                </c:ext>
              </c:extLst>
            </c:dLbl>
            <c:dLbl>
              <c:idx val="4"/>
              <c:layout>
                <c:manualLayout>
                  <c:x val="3.1138788399550899E-3"/>
                  <c:y val="0.13762819881889801"/>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C-EAA9-4550-BD1B-C22595A8A743}"/>
                </c:ext>
              </c:extLst>
            </c:dLbl>
            <c:spPr>
              <a:noFill/>
              <a:ln>
                <a:noFill/>
              </a:ln>
              <a:effectLst/>
            </c:spPr>
            <c:txPr>
              <a:bodyPr wrap="square" lIns="38100" tIns="19050" rIns="38100" bIns="19050" anchor="ctr">
                <a:spAutoFit/>
              </a:bodyPr>
              <a:lstStyle/>
              <a:p>
                <a:pPr>
                  <a:defRPr sz="2000" b="1"/>
                </a:pPr>
                <a:endParaRPr lang="en-US"/>
              </a:p>
            </c:txPr>
            <c:dLblPos val="inBase"/>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Sheet1!$A$2:$A$4</c:f>
              <c:strCache>
                <c:ptCount val="3"/>
                <c:pt idx="0">
                  <c:v>Important </c:v>
                </c:pt>
                <c:pt idx="1">
                  <c:v>Not important</c:v>
                </c:pt>
                <c:pt idx="2">
                  <c:v>(don't know)</c:v>
                </c:pt>
              </c:strCache>
            </c:strRef>
          </c:cat>
          <c:val>
            <c:numRef>
              <c:f>Sheet1!$E$2:$E$4</c:f>
              <c:numCache>
                <c:formatCode>General</c:formatCode>
                <c:ptCount val="3"/>
                <c:pt idx="0">
                  <c:v>86</c:v>
                </c:pt>
                <c:pt idx="1">
                  <c:v>12</c:v>
                </c:pt>
                <c:pt idx="2">
                  <c:v>2</c:v>
                </c:pt>
              </c:numCache>
            </c:numRef>
          </c:val>
          <c:extLst>
            <c:ext xmlns:c16="http://schemas.microsoft.com/office/drawing/2014/chart" uri="{C3380CC4-5D6E-409C-BE32-E72D297353CC}">
              <c16:uniqueId val="{0000001D-EAA9-4550-BD1B-C22595A8A743}"/>
            </c:ext>
          </c:extLst>
        </c:ser>
        <c:dLbls>
          <c:showLegendKey val="0"/>
          <c:showVal val="0"/>
          <c:showCatName val="0"/>
          <c:showSerName val="0"/>
          <c:showPercent val="0"/>
          <c:showBubbleSize val="0"/>
        </c:dLbls>
        <c:gapWidth val="34"/>
        <c:overlap val="100"/>
        <c:axId val="-645381632"/>
        <c:axId val="-645379424"/>
      </c:barChart>
      <c:catAx>
        <c:axId val="-645381632"/>
        <c:scaling>
          <c:orientation val="minMax"/>
        </c:scaling>
        <c:delete val="0"/>
        <c:axPos val="b"/>
        <c:numFmt formatCode="General" sourceLinked="0"/>
        <c:majorTickMark val="out"/>
        <c:minorTickMark val="none"/>
        <c:tickLblPos val="nextTo"/>
        <c:txPr>
          <a:bodyPr/>
          <a:lstStyle/>
          <a:p>
            <a:pPr>
              <a:defRPr sz="1800" b="1"/>
            </a:pPr>
            <a:endParaRPr lang="en-US"/>
          </a:p>
        </c:txPr>
        <c:crossAx val="-645379424"/>
        <c:crosses val="autoZero"/>
        <c:auto val="1"/>
        <c:lblAlgn val="ctr"/>
        <c:lblOffset val="100"/>
        <c:noMultiLvlLbl val="0"/>
      </c:catAx>
      <c:valAx>
        <c:axId val="-645379424"/>
        <c:scaling>
          <c:orientation val="minMax"/>
          <c:max val="100"/>
          <c:min val="0"/>
        </c:scaling>
        <c:delete val="1"/>
        <c:axPos val="l"/>
        <c:numFmt formatCode="General" sourceLinked="1"/>
        <c:majorTickMark val="out"/>
        <c:minorTickMark val="none"/>
        <c:tickLblPos val="nextTo"/>
        <c:crossAx val="-645381632"/>
        <c:crosses val="autoZero"/>
        <c:crossBetween val="between"/>
      </c:valAx>
    </c:plotArea>
    <c:plotVisOnly val="1"/>
    <c:dispBlanksAs val="gap"/>
    <c:showDLblsOverMax val="0"/>
  </c:chart>
  <c:txPr>
    <a:bodyPr/>
    <a:lstStyle/>
    <a:p>
      <a:pPr>
        <a:defRPr sz="1400"/>
      </a:pPr>
      <a:endParaRPr lang="en-US"/>
    </a:p>
  </c:txPr>
  <c:externalData r:id="rId1">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1.7126397803215777E-2"/>
          <c:y val="0.14214936792956984"/>
          <c:w val="0.96574733276049396"/>
          <c:h val="0.68605066728482966"/>
        </c:manualLayout>
      </c:layout>
      <c:barChart>
        <c:barDir val="col"/>
        <c:grouping val="stacked"/>
        <c:varyColors val="0"/>
        <c:ser>
          <c:idx val="0"/>
          <c:order val="0"/>
          <c:tx>
            <c:strRef>
              <c:f>Sheet1!$B$1</c:f>
              <c:strCache>
                <c:ptCount val="1"/>
                <c:pt idx="0">
                  <c:v>Strong</c:v>
                </c:pt>
              </c:strCache>
            </c:strRef>
          </c:tx>
          <c:spPr>
            <a:solidFill>
              <a:srgbClr val="002060"/>
            </a:solidFill>
            <a:ln>
              <a:solidFill>
                <a:schemeClr val="bg1"/>
              </a:solidFill>
            </a:ln>
          </c:spPr>
          <c:invertIfNegative val="0"/>
          <c:dPt>
            <c:idx val="0"/>
            <c:invertIfNegative val="0"/>
            <c:bubble3D val="0"/>
            <c:spPr>
              <a:solidFill>
                <a:srgbClr val="0070C0"/>
              </a:solidFill>
              <a:ln>
                <a:solidFill>
                  <a:schemeClr val="bg1"/>
                </a:solidFill>
              </a:ln>
            </c:spPr>
            <c:extLst>
              <c:ext xmlns:c16="http://schemas.microsoft.com/office/drawing/2014/chart" uri="{C3380CC4-5D6E-409C-BE32-E72D297353CC}">
                <c16:uniqueId val="{00000001-A8F6-4400-8F5D-67EAB3E3194A}"/>
              </c:ext>
            </c:extLst>
          </c:dPt>
          <c:dPt>
            <c:idx val="1"/>
            <c:invertIfNegative val="0"/>
            <c:bubble3D val="0"/>
            <c:spPr>
              <a:solidFill>
                <a:srgbClr val="C00000"/>
              </a:solidFill>
              <a:ln>
                <a:solidFill>
                  <a:schemeClr val="bg1"/>
                </a:solidFill>
              </a:ln>
            </c:spPr>
            <c:extLst>
              <c:ext xmlns:c16="http://schemas.microsoft.com/office/drawing/2014/chart" uri="{C3380CC4-5D6E-409C-BE32-E72D297353CC}">
                <c16:uniqueId val="{00000003-A8F6-4400-8F5D-67EAB3E3194A}"/>
              </c:ext>
            </c:extLst>
          </c:dPt>
          <c:dPt>
            <c:idx val="2"/>
            <c:invertIfNegative val="0"/>
            <c:bubble3D val="0"/>
            <c:spPr>
              <a:solidFill>
                <a:srgbClr val="7030A0"/>
              </a:solidFill>
              <a:ln>
                <a:solidFill>
                  <a:schemeClr val="bg1"/>
                </a:solidFill>
              </a:ln>
            </c:spPr>
            <c:extLst>
              <c:ext xmlns:c16="http://schemas.microsoft.com/office/drawing/2014/chart" uri="{C3380CC4-5D6E-409C-BE32-E72D297353CC}">
                <c16:uniqueId val="{00000005-A8F6-4400-8F5D-67EAB3E3194A}"/>
              </c:ext>
            </c:extLst>
          </c:dPt>
          <c:dPt>
            <c:idx val="3"/>
            <c:invertIfNegative val="0"/>
            <c:bubble3D val="0"/>
            <c:spPr>
              <a:solidFill>
                <a:schemeClr val="bg1">
                  <a:lumMod val="65000"/>
                </a:schemeClr>
              </a:solidFill>
              <a:ln>
                <a:solidFill>
                  <a:schemeClr val="bg1"/>
                </a:solidFill>
              </a:ln>
            </c:spPr>
            <c:extLst>
              <c:ext xmlns:c16="http://schemas.microsoft.com/office/drawing/2014/chart" uri="{C3380CC4-5D6E-409C-BE32-E72D297353CC}">
                <c16:uniqueId val="{00000000-6D08-4E12-A4E9-E5D0E9AF7E01}"/>
              </c:ext>
            </c:extLst>
          </c:dPt>
          <c:dPt>
            <c:idx val="4"/>
            <c:invertIfNegative val="0"/>
            <c:bubble3D val="0"/>
            <c:extLst>
              <c:ext xmlns:c16="http://schemas.microsoft.com/office/drawing/2014/chart" uri="{C3380CC4-5D6E-409C-BE32-E72D297353CC}">
                <c16:uniqueId val="{00000006-A8F6-4400-8F5D-67EAB3E3194A}"/>
              </c:ext>
            </c:extLst>
          </c:dPt>
          <c:dPt>
            <c:idx val="5"/>
            <c:invertIfNegative val="0"/>
            <c:bubble3D val="0"/>
            <c:spPr>
              <a:solidFill>
                <a:srgbClr val="C00000"/>
              </a:solidFill>
              <a:ln>
                <a:solidFill>
                  <a:schemeClr val="bg1"/>
                </a:solidFill>
              </a:ln>
            </c:spPr>
            <c:extLst>
              <c:ext xmlns:c16="http://schemas.microsoft.com/office/drawing/2014/chart" uri="{C3380CC4-5D6E-409C-BE32-E72D297353CC}">
                <c16:uniqueId val="{00000008-A8F6-4400-8F5D-67EAB3E3194A}"/>
              </c:ext>
            </c:extLst>
          </c:dPt>
          <c:dPt>
            <c:idx val="6"/>
            <c:invertIfNegative val="0"/>
            <c:bubble3D val="0"/>
            <c:spPr>
              <a:solidFill>
                <a:schemeClr val="bg1">
                  <a:lumMod val="75000"/>
                </a:schemeClr>
              </a:solidFill>
              <a:ln>
                <a:solidFill>
                  <a:schemeClr val="bg1"/>
                </a:solidFill>
              </a:ln>
            </c:spPr>
            <c:extLst>
              <c:ext xmlns:c16="http://schemas.microsoft.com/office/drawing/2014/chart" uri="{C3380CC4-5D6E-409C-BE32-E72D297353CC}">
                <c16:uniqueId val="{0000000A-A8F6-4400-8F5D-67EAB3E3194A}"/>
              </c:ext>
            </c:extLst>
          </c:dPt>
          <c:dPt>
            <c:idx val="9"/>
            <c:invertIfNegative val="0"/>
            <c:bubble3D val="0"/>
            <c:spPr>
              <a:solidFill>
                <a:srgbClr val="C00000"/>
              </a:solidFill>
              <a:ln>
                <a:solidFill>
                  <a:schemeClr val="bg1"/>
                </a:solidFill>
              </a:ln>
            </c:spPr>
            <c:extLst>
              <c:ext xmlns:c16="http://schemas.microsoft.com/office/drawing/2014/chart" uri="{C3380CC4-5D6E-409C-BE32-E72D297353CC}">
                <c16:uniqueId val="{0000000C-A8F6-4400-8F5D-67EAB3E3194A}"/>
              </c:ext>
            </c:extLst>
          </c:dPt>
          <c:dPt>
            <c:idx val="10"/>
            <c:invertIfNegative val="0"/>
            <c:bubble3D val="0"/>
            <c:spPr>
              <a:solidFill>
                <a:schemeClr val="bg1">
                  <a:lumMod val="75000"/>
                </a:schemeClr>
              </a:solidFill>
              <a:ln>
                <a:solidFill>
                  <a:schemeClr val="bg1"/>
                </a:solidFill>
              </a:ln>
            </c:spPr>
            <c:extLst>
              <c:ext xmlns:c16="http://schemas.microsoft.com/office/drawing/2014/chart" uri="{C3380CC4-5D6E-409C-BE32-E72D297353CC}">
                <c16:uniqueId val="{0000000E-A8F6-4400-8F5D-67EAB3E3194A}"/>
              </c:ext>
            </c:extLst>
          </c:dPt>
          <c:dLbls>
            <c:dLbl>
              <c:idx val="1"/>
              <c:spPr>
                <a:noFill/>
                <a:ln>
                  <a:noFill/>
                </a:ln>
                <a:effectLst/>
              </c:spPr>
              <c:txPr>
                <a:bodyPr wrap="square" lIns="38100" tIns="19050" rIns="38100" bIns="19050" anchor="ctr">
                  <a:spAutoFit/>
                </a:bodyPr>
                <a:lstStyle/>
                <a:p>
                  <a:pPr>
                    <a:defRPr sz="2000" b="1">
                      <a:solidFill>
                        <a:schemeClr val="tx1"/>
                      </a:solidFill>
                    </a:defRPr>
                  </a:pPr>
                  <a:endParaRPr lang="en-US"/>
                </a:p>
              </c:txPr>
              <c:showLegendKey val="0"/>
              <c:showVal val="1"/>
              <c:showCatName val="0"/>
              <c:showSerName val="0"/>
              <c:showPercent val="0"/>
              <c:showBubbleSize val="0"/>
              <c:extLst>
                <c:ext xmlns:c16="http://schemas.microsoft.com/office/drawing/2014/chart" uri="{C3380CC4-5D6E-409C-BE32-E72D297353CC}">
                  <c16:uniqueId val="{00000003-A8F6-4400-8F5D-67EAB3E3194A}"/>
                </c:ext>
              </c:extLst>
            </c:dLbl>
            <c:dLbl>
              <c:idx val="2"/>
              <c:delete val="1"/>
              <c:extLst>
                <c:ext xmlns:c15="http://schemas.microsoft.com/office/drawing/2012/chart" uri="{CE6537A1-D6FC-4f65-9D91-7224C49458BB}"/>
                <c:ext xmlns:c16="http://schemas.microsoft.com/office/drawing/2014/chart" uri="{C3380CC4-5D6E-409C-BE32-E72D297353CC}">
                  <c16:uniqueId val="{00000005-A8F6-4400-8F5D-67EAB3E3194A}"/>
                </c:ext>
              </c:extLst>
            </c:dLbl>
            <c:dLbl>
              <c:idx val="3"/>
              <c:delete val="1"/>
              <c:extLst>
                <c:ext xmlns:c15="http://schemas.microsoft.com/office/drawing/2012/chart" uri="{CE6537A1-D6FC-4f65-9D91-7224C49458BB}"/>
                <c:ext xmlns:c16="http://schemas.microsoft.com/office/drawing/2014/chart" uri="{C3380CC4-5D6E-409C-BE32-E72D297353CC}">
                  <c16:uniqueId val="{00000000-6D08-4E12-A4E9-E5D0E9AF7E01}"/>
                </c:ext>
              </c:extLst>
            </c:dLbl>
            <c:spPr>
              <a:noFill/>
              <a:ln>
                <a:noFill/>
              </a:ln>
              <a:effectLst/>
            </c:spPr>
            <c:txPr>
              <a:bodyPr wrap="square" lIns="38100" tIns="19050" rIns="38100" bIns="19050" anchor="ctr">
                <a:spAutoFit/>
              </a:bodyPr>
              <a:lstStyle/>
              <a:p>
                <a:pPr>
                  <a:defRPr sz="2000" b="1">
                    <a:solidFill>
                      <a:schemeClr val="bg1"/>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Sheet1!$A$2:$A$5</c:f>
              <c:strCache>
                <c:ptCount val="4"/>
                <c:pt idx="0">
                  <c:v>More likely</c:v>
                </c:pt>
                <c:pt idx="1">
                  <c:v>Less likely</c:v>
                </c:pt>
                <c:pt idx="2">
                  <c:v>No difference</c:v>
                </c:pt>
                <c:pt idx="3">
                  <c:v>(don't know)</c:v>
                </c:pt>
              </c:strCache>
            </c:strRef>
          </c:cat>
          <c:val>
            <c:numRef>
              <c:f>Sheet1!$B$2:$B$5</c:f>
              <c:numCache>
                <c:formatCode>General</c:formatCode>
                <c:ptCount val="4"/>
                <c:pt idx="0">
                  <c:v>32</c:v>
                </c:pt>
                <c:pt idx="1">
                  <c:v>2</c:v>
                </c:pt>
                <c:pt idx="2">
                  <c:v>33</c:v>
                </c:pt>
                <c:pt idx="3">
                  <c:v>11</c:v>
                </c:pt>
              </c:numCache>
            </c:numRef>
          </c:val>
          <c:extLst>
            <c:ext xmlns:c16="http://schemas.microsoft.com/office/drawing/2014/chart" uri="{C3380CC4-5D6E-409C-BE32-E72D297353CC}">
              <c16:uniqueId val="{0000000F-A8F6-4400-8F5D-67EAB3E3194A}"/>
            </c:ext>
          </c:extLst>
        </c:ser>
        <c:ser>
          <c:idx val="1"/>
          <c:order val="1"/>
          <c:tx>
            <c:strRef>
              <c:f>Sheet1!$C$1</c:f>
              <c:strCache>
                <c:ptCount val="1"/>
                <c:pt idx="0">
                  <c:v>Not Strong</c:v>
                </c:pt>
              </c:strCache>
            </c:strRef>
          </c:tx>
          <c:spPr>
            <a:solidFill>
              <a:schemeClr val="tx2">
                <a:lumMod val="60000"/>
                <a:lumOff val="40000"/>
              </a:schemeClr>
            </a:solidFill>
            <a:ln>
              <a:solidFill>
                <a:schemeClr val="bg1"/>
              </a:solidFill>
            </a:ln>
          </c:spPr>
          <c:invertIfNegative val="0"/>
          <c:dPt>
            <c:idx val="0"/>
            <c:invertIfNegative val="0"/>
            <c:bubble3D val="0"/>
            <c:spPr>
              <a:solidFill>
                <a:srgbClr val="0070C0">
                  <a:alpha val="50000"/>
                </a:srgbClr>
              </a:solidFill>
              <a:ln>
                <a:solidFill>
                  <a:schemeClr val="bg1"/>
                </a:solidFill>
              </a:ln>
            </c:spPr>
            <c:extLst>
              <c:ext xmlns:c16="http://schemas.microsoft.com/office/drawing/2014/chart" uri="{C3380CC4-5D6E-409C-BE32-E72D297353CC}">
                <c16:uniqueId val="{00000011-A8F6-4400-8F5D-67EAB3E3194A}"/>
              </c:ext>
            </c:extLst>
          </c:dPt>
          <c:dPt>
            <c:idx val="1"/>
            <c:invertIfNegative val="0"/>
            <c:bubble3D val="0"/>
            <c:spPr>
              <a:solidFill>
                <a:srgbClr val="E57A77"/>
              </a:solidFill>
              <a:ln>
                <a:solidFill>
                  <a:schemeClr val="bg1"/>
                </a:solidFill>
              </a:ln>
            </c:spPr>
            <c:extLst>
              <c:ext xmlns:c16="http://schemas.microsoft.com/office/drawing/2014/chart" uri="{C3380CC4-5D6E-409C-BE32-E72D297353CC}">
                <c16:uniqueId val="{00000013-A8F6-4400-8F5D-67EAB3E3194A}"/>
              </c:ext>
            </c:extLst>
          </c:dPt>
          <c:dPt>
            <c:idx val="5"/>
            <c:invertIfNegative val="0"/>
            <c:bubble3D val="0"/>
            <c:spPr>
              <a:solidFill>
                <a:srgbClr val="E57A77"/>
              </a:solidFill>
              <a:ln>
                <a:solidFill>
                  <a:schemeClr val="bg1"/>
                </a:solidFill>
              </a:ln>
            </c:spPr>
            <c:extLst>
              <c:ext xmlns:c16="http://schemas.microsoft.com/office/drawing/2014/chart" uri="{C3380CC4-5D6E-409C-BE32-E72D297353CC}">
                <c16:uniqueId val="{00000015-A8F6-4400-8F5D-67EAB3E3194A}"/>
              </c:ext>
            </c:extLst>
          </c:dPt>
          <c:cat>
            <c:strRef>
              <c:f>Sheet1!$A$2:$A$5</c:f>
              <c:strCache>
                <c:ptCount val="4"/>
                <c:pt idx="0">
                  <c:v>More likely</c:v>
                </c:pt>
                <c:pt idx="1">
                  <c:v>Less likely</c:v>
                </c:pt>
                <c:pt idx="2">
                  <c:v>No difference</c:v>
                </c:pt>
                <c:pt idx="3">
                  <c:v>(don't know)</c:v>
                </c:pt>
              </c:strCache>
            </c:strRef>
          </c:cat>
          <c:val>
            <c:numRef>
              <c:f>Sheet1!$C$2:$C$5</c:f>
              <c:numCache>
                <c:formatCode>General</c:formatCode>
                <c:ptCount val="4"/>
                <c:pt idx="0">
                  <c:v>20</c:v>
                </c:pt>
                <c:pt idx="1">
                  <c:v>1</c:v>
                </c:pt>
              </c:numCache>
            </c:numRef>
          </c:val>
          <c:extLst>
            <c:ext xmlns:c16="http://schemas.microsoft.com/office/drawing/2014/chart" uri="{C3380CC4-5D6E-409C-BE32-E72D297353CC}">
              <c16:uniqueId val="{00000016-A8F6-4400-8F5D-67EAB3E3194A}"/>
            </c:ext>
          </c:extLst>
        </c:ser>
        <c:ser>
          <c:idx val="2"/>
          <c:order val="2"/>
          <c:tx>
            <c:strRef>
              <c:f>Sheet1!$D$1</c:f>
              <c:strCache>
                <c:ptCount val="1"/>
                <c:pt idx="0">
                  <c:v>TOTAL AUTOSUM</c:v>
                </c:pt>
              </c:strCache>
            </c:strRef>
          </c:tx>
          <c:spPr>
            <a:noFill/>
            <a:ln>
              <a:solidFill>
                <a:schemeClr val="bg1"/>
              </a:solidFill>
            </a:ln>
          </c:spPr>
          <c:invertIfNegative val="0"/>
          <c:dPt>
            <c:idx val="0"/>
            <c:invertIfNegative val="0"/>
            <c:bubble3D val="0"/>
            <c:extLst>
              <c:ext xmlns:c16="http://schemas.microsoft.com/office/drawing/2014/chart" uri="{C3380CC4-5D6E-409C-BE32-E72D297353CC}">
                <c16:uniqueId val="{00000017-A8F6-4400-8F5D-67EAB3E3194A}"/>
              </c:ext>
            </c:extLst>
          </c:dPt>
          <c:dPt>
            <c:idx val="1"/>
            <c:invertIfNegative val="0"/>
            <c:bubble3D val="0"/>
            <c:extLst>
              <c:ext xmlns:c16="http://schemas.microsoft.com/office/drawing/2014/chart" uri="{C3380CC4-5D6E-409C-BE32-E72D297353CC}">
                <c16:uniqueId val="{00000018-A8F6-4400-8F5D-67EAB3E3194A}"/>
              </c:ext>
            </c:extLst>
          </c:dPt>
          <c:dPt>
            <c:idx val="4"/>
            <c:invertIfNegative val="0"/>
            <c:bubble3D val="0"/>
            <c:extLst>
              <c:ext xmlns:c16="http://schemas.microsoft.com/office/drawing/2014/chart" uri="{C3380CC4-5D6E-409C-BE32-E72D297353CC}">
                <c16:uniqueId val="{00000019-A8F6-4400-8F5D-67EAB3E3194A}"/>
              </c:ext>
            </c:extLst>
          </c:dPt>
          <c:dPt>
            <c:idx val="5"/>
            <c:invertIfNegative val="0"/>
            <c:bubble3D val="0"/>
            <c:extLst>
              <c:ext xmlns:c16="http://schemas.microsoft.com/office/drawing/2014/chart" uri="{C3380CC4-5D6E-409C-BE32-E72D297353CC}">
                <c16:uniqueId val="{0000001A-A8F6-4400-8F5D-67EAB3E3194A}"/>
              </c:ext>
            </c:extLst>
          </c:dPt>
          <c:dLbls>
            <c:spPr>
              <a:noFill/>
              <a:ln>
                <a:noFill/>
              </a:ln>
              <a:effectLst/>
            </c:spPr>
            <c:txPr>
              <a:bodyPr wrap="square" lIns="38100" tIns="19050" rIns="38100" bIns="19050" anchor="ctr">
                <a:spAutoFit/>
              </a:bodyPr>
              <a:lstStyle/>
              <a:p>
                <a:pPr>
                  <a:defRPr sz="2000" b="1">
                    <a:solidFill>
                      <a:schemeClr val="tx1"/>
                    </a:solidFill>
                  </a:defRPr>
                </a:pPr>
                <a:endParaRPr lang="en-US"/>
              </a:p>
            </c:txPr>
            <c:dLblPos val="inBase"/>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Sheet1!$A$2:$A$5</c:f>
              <c:strCache>
                <c:ptCount val="4"/>
                <c:pt idx="0">
                  <c:v>More likely</c:v>
                </c:pt>
                <c:pt idx="1">
                  <c:v>Less likely</c:v>
                </c:pt>
                <c:pt idx="2">
                  <c:v>No difference</c:v>
                </c:pt>
                <c:pt idx="3">
                  <c:v>(don't know)</c:v>
                </c:pt>
              </c:strCache>
            </c:strRef>
          </c:cat>
          <c:val>
            <c:numRef>
              <c:f>Sheet1!$D$2:$D$5</c:f>
              <c:numCache>
                <c:formatCode>General</c:formatCode>
                <c:ptCount val="4"/>
                <c:pt idx="0">
                  <c:v>52</c:v>
                </c:pt>
                <c:pt idx="1">
                  <c:v>3</c:v>
                </c:pt>
                <c:pt idx="2">
                  <c:v>33</c:v>
                </c:pt>
                <c:pt idx="3">
                  <c:v>11</c:v>
                </c:pt>
              </c:numCache>
            </c:numRef>
          </c:val>
          <c:extLst>
            <c:ext xmlns:c16="http://schemas.microsoft.com/office/drawing/2014/chart" uri="{C3380CC4-5D6E-409C-BE32-E72D297353CC}">
              <c16:uniqueId val="{0000001B-A8F6-4400-8F5D-67EAB3E3194A}"/>
            </c:ext>
          </c:extLst>
        </c:ser>
        <c:dLbls>
          <c:showLegendKey val="0"/>
          <c:showVal val="0"/>
          <c:showCatName val="0"/>
          <c:showSerName val="0"/>
          <c:showPercent val="0"/>
          <c:showBubbleSize val="0"/>
        </c:dLbls>
        <c:gapWidth val="34"/>
        <c:overlap val="100"/>
        <c:axId val="-645381632"/>
        <c:axId val="-645379424"/>
      </c:barChart>
      <c:catAx>
        <c:axId val="-645381632"/>
        <c:scaling>
          <c:orientation val="minMax"/>
        </c:scaling>
        <c:delete val="0"/>
        <c:axPos val="b"/>
        <c:numFmt formatCode="General" sourceLinked="0"/>
        <c:majorTickMark val="out"/>
        <c:minorTickMark val="none"/>
        <c:tickLblPos val="nextTo"/>
        <c:txPr>
          <a:bodyPr/>
          <a:lstStyle/>
          <a:p>
            <a:pPr>
              <a:defRPr sz="1800" b="1"/>
            </a:pPr>
            <a:endParaRPr lang="en-US"/>
          </a:p>
        </c:txPr>
        <c:crossAx val="-645379424"/>
        <c:crosses val="autoZero"/>
        <c:auto val="1"/>
        <c:lblAlgn val="ctr"/>
        <c:lblOffset val="100"/>
        <c:noMultiLvlLbl val="0"/>
      </c:catAx>
      <c:valAx>
        <c:axId val="-645379424"/>
        <c:scaling>
          <c:orientation val="minMax"/>
          <c:max val="100"/>
          <c:min val="0"/>
        </c:scaling>
        <c:delete val="1"/>
        <c:axPos val="l"/>
        <c:numFmt formatCode="General" sourceLinked="1"/>
        <c:majorTickMark val="out"/>
        <c:minorTickMark val="none"/>
        <c:tickLblPos val="nextTo"/>
        <c:crossAx val="-645381632"/>
        <c:crosses val="autoZero"/>
        <c:crossBetween val="between"/>
      </c:valAx>
    </c:plotArea>
    <c:plotVisOnly val="1"/>
    <c:dispBlanksAs val="gap"/>
    <c:showDLblsOverMax val="0"/>
  </c:chart>
  <c:txPr>
    <a:bodyPr/>
    <a:lstStyle/>
    <a:p>
      <a:pPr>
        <a:defRPr sz="1400"/>
      </a:pPr>
      <a:endParaRPr lang="en-US"/>
    </a:p>
  </c:txPr>
  <c:externalData r:id="rId1">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877012D-9C84-4CF7-AA03-B9BAB9BA8C1D}" type="datetimeFigureOut">
              <a:rPr lang="en-US" smtClean="0"/>
              <a:t>5/22/2023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B47D9C9-C0A3-4F7B-93A9-66C8D12B0559}" type="slidenum">
              <a:rPr lang="en-US" smtClean="0"/>
              <a:t>‹#›</a:t>
            </a:fld>
            <a:endParaRPr lang="en-US"/>
          </a:p>
        </p:txBody>
      </p:sp>
    </p:spTree>
    <p:extLst>
      <p:ext uri="{BB962C8B-B14F-4D97-AF65-F5344CB8AC3E}">
        <p14:creationId xmlns:p14="http://schemas.microsoft.com/office/powerpoint/2010/main" val="371822515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Q14</a:t>
            </a:r>
          </a:p>
        </p:txBody>
      </p:sp>
      <p:sp>
        <p:nvSpPr>
          <p:cNvPr id="4" name="Slide Number Placeholder 3"/>
          <p:cNvSpPr>
            <a:spLocks noGrp="1"/>
          </p:cNvSpPr>
          <p:nvPr>
            <p:ph type="sldNum" sz="quarter" idx="5"/>
          </p:nvPr>
        </p:nvSpPr>
        <p:spPr/>
        <p:txBody>
          <a:bodyPr/>
          <a:lstStyle/>
          <a:p>
            <a:fld id="{BB47D9C9-C0A3-4F7B-93A9-66C8D12B0559}" type="slidenum">
              <a:rPr lang="en-US" smtClean="0"/>
              <a:t>4</a:t>
            </a:fld>
            <a:endParaRPr lang="en-US"/>
          </a:p>
        </p:txBody>
      </p:sp>
    </p:spTree>
    <p:extLst>
      <p:ext uri="{BB962C8B-B14F-4D97-AF65-F5344CB8AC3E}">
        <p14:creationId xmlns:p14="http://schemas.microsoft.com/office/powerpoint/2010/main" val="134640944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Q15/16</a:t>
            </a:r>
          </a:p>
        </p:txBody>
      </p:sp>
      <p:sp>
        <p:nvSpPr>
          <p:cNvPr id="4" name="Slide Number Placeholder 3"/>
          <p:cNvSpPr>
            <a:spLocks noGrp="1"/>
          </p:cNvSpPr>
          <p:nvPr>
            <p:ph type="sldNum" sz="quarter" idx="5"/>
          </p:nvPr>
        </p:nvSpPr>
        <p:spPr/>
        <p:txBody>
          <a:bodyPr/>
          <a:lstStyle/>
          <a:p>
            <a:fld id="{BB47D9C9-C0A3-4F7B-93A9-66C8D12B0559}" type="slidenum">
              <a:rPr lang="en-US" smtClean="0"/>
              <a:t>6</a:t>
            </a:fld>
            <a:endParaRPr lang="en-US"/>
          </a:p>
        </p:txBody>
      </p:sp>
    </p:spTree>
    <p:extLst>
      <p:ext uri="{BB962C8B-B14F-4D97-AF65-F5344CB8AC3E}">
        <p14:creationId xmlns:p14="http://schemas.microsoft.com/office/powerpoint/2010/main" val="7208025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Q17</a:t>
            </a:r>
          </a:p>
        </p:txBody>
      </p:sp>
      <p:sp>
        <p:nvSpPr>
          <p:cNvPr id="4" name="Slide Number Placeholder 3"/>
          <p:cNvSpPr>
            <a:spLocks noGrp="1"/>
          </p:cNvSpPr>
          <p:nvPr>
            <p:ph type="sldNum" sz="quarter" idx="5"/>
          </p:nvPr>
        </p:nvSpPr>
        <p:spPr/>
        <p:txBody>
          <a:bodyPr/>
          <a:lstStyle/>
          <a:p>
            <a:fld id="{BB47D9C9-C0A3-4F7B-93A9-66C8D12B0559}" type="slidenum">
              <a:rPr lang="en-US" smtClean="0"/>
              <a:t>8</a:t>
            </a:fld>
            <a:endParaRPr lang="en-US"/>
          </a:p>
        </p:txBody>
      </p:sp>
    </p:spTree>
    <p:extLst>
      <p:ext uri="{BB962C8B-B14F-4D97-AF65-F5344CB8AC3E}">
        <p14:creationId xmlns:p14="http://schemas.microsoft.com/office/powerpoint/2010/main" val="386629741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Q8</a:t>
            </a:r>
          </a:p>
        </p:txBody>
      </p:sp>
      <p:sp>
        <p:nvSpPr>
          <p:cNvPr id="4" name="Slide Number Placeholder 3"/>
          <p:cNvSpPr>
            <a:spLocks noGrp="1"/>
          </p:cNvSpPr>
          <p:nvPr>
            <p:ph type="sldNum" sz="quarter" idx="5"/>
          </p:nvPr>
        </p:nvSpPr>
        <p:spPr/>
        <p:txBody>
          <a:bodyPr/>
          <a:lstStyle/>
          <a:p>
            <a:fld id="{BB47D9C9-C0A3-4F7B-93A9-66C8D12B0559}" type="slidenum">
              <a:rPr lang="en-US" smtClean="0"/>
              <a:t>12</a:t>
            </a:fld>
            <a:endParaRPr lang="en-US"/>
          </a:p>
        </p:txBody>
      </p:sp>
    </p:spTree>
    <p:extLst>
      <p:ext uri="{BB962C8B-B14F-4D97-AF65-F5344CB8AC3E}">
        <p14:creationId xmlns:p14="http://schemas.microsoft.com/office/powerpoint/2010/main" val="108566290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Q12/13</a:t>
            </a:r>
          </a:p>
        </p:txBody>
      </p:sp>
      <p:sp>
        <p:nvSpPr>
          <p:cNvPr id="4" name="Slide Number Placeholder 3"/>
          <p:cNvSpPr>
            <a:spLocks noGrp="1"/>
          </p:cNvSpPr>
          <p:nvPr>
            <p:ph type="sldNum" sz="quarter" idx="5"/>
          </p:nvPr>
        </p:nvSpPr>
        <p:spPr/>
        <p:txBody>
          <a:bodyPr/>
          <a:lstStyle/>
          <a:p>
            <a:fld id="{BB47D9C9-C0A3-4F7B-93A9-66C8D12B0559}" type="slidenum">
              <a:rPr lang="en-US" smtClean="0"/>
              <a:t>14</a:t>
            </a:fld>
            <a:endParaRPr lang="en-US"/>
          </a:p>
        </p:txBody>
      </p:sp>
    </p:spTree>
    <p:extLst>
      <p:ext uri="{BB962C8B-B14F-4D97-AF65-F5344CB8AC3E}">
        <p14:creationId xmlns:p14="http://schemas.microsoft.com/office/powerpoint/2010/main" val="302441213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Q20/21</a:t>
            </a:r>
          </a:p>
        </p:txBody>
      </p:sp>
      <p:sp>
        <p:nvSpPr>
          <p:cNvPr id="4" name="Slide Number Placeholder 3"/>
          <p:cNvSpPr>
            <a:spLocks noGrp="1"/>
          </p:cNvSpPr>
          <p:nvPr>
            <p:ph type="sldNum" sz="quarter" idx="5"/>
          </p:nvPr>
        </p:nvSpPr>
        <p:spPr/>
        <p:txBody>
          <a:bodyPr/>
          <a:lstStyle/>
          <a:p>
            <a:fld id="{BB47D9C9-C0A3-4F7B-93A9-66C8D12B0559}" type="slidenum">
              <a:rPr lang="en-US" smtClean="0"/>
              <a:t>16</a:t>
            </a:fld>
            <a:endParaRPr lang="en-US"/>
          </a:p>
        </p:txBody>
      </p:sp>
    </p:spTree>
    <p:extLst>
      <p:ext uri="{BB962C8B-B14F-4D97-AF65-F5344CB8AC3E}">
        <p14:creationId xmlns:p14="http://schemas.microsoft.com/office/powerpoint/2010/main" val="26346021"/>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hyperlink" Target="http://www.lakeresearch.com/" TargetMode="Externa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AABC30-7805-40EC-8027-00B7D4A30FC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B3CA325D-7479-46DB-8983-530DF0DA138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pic>
        <p:nvPicPr>
          <p:cNvPr id="7" name="Picture 7" descr="big-puzzle3">
            <a:extLst>
              <a:ext uri="{FF2B5EF4-FFF2-40B4-BE49-F238E27FC236}">
                <a16:creationId xmlns:a16="http://schemas.microsoft.com/office/drawing/2014/main" id="{150DAAED-C8CE-4332-B1E1-746FD3D2E57C}"/>
              </a:ext>
            </a:extLst>
          </p:cNvPr>
          <p:cNvPicPr>
            <a:picLocks noChangeAspect="1" noChangeArrowheads="1"/>
          </p:cNvPicPr>
          <p:nvPr userDrawn="1"/>
        </p:nvPicPr>
        <p:blipFill rotWithShape="1">
          <a:blip r:embed="rId2" cstate="email">
            <a:extLst>
              <a:ext uri="{28A0092B-C50C-407E-A947-70E740481C1C}">
                <a14:useLocalDpi xmlns:a14="http://schemas.microsoft.com/office/drawing/2010/main"/>
              </a:ext>
            </a:extLst>
          </a:blip>
          <a:srcRect l="-1" r="3175" b="26528"/>
          <a:stretch/>
        </p:blipFill>
        <p:spPr bwMode="auto">
          <a:xfrm>
            <a:off x="1" y="1"/>
            <a:ext cx="12192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7">
            <a:extLst>
              <a:ext uri="{FF2B5EF4-FFF2-40B4-BE49-F238E27FC236}">
                <a16:creationId xmlns:a16="http://schemas.microsoft.com/office/drawing/2014/main" id="{065F9C71-5D47-4335-B24B-7B69E8706A17}"/>
              </a:ext>
            </a:extLst>
          </p:cNvPr>
          <p:cNvPicPr>
            <a:picLocks noChangeAspect="1"/>
          </p:cNvPicPr>
          <p:nvPr userDrawn="1"/>
        </p:nvPicPr>
        <p:blipFill>
          <a:blip r:embed="rId3" cstate="screen">
            <a:extLst>
              <a:ext uri="{28A0092B-C50C-407E-A947-70E740481C1C}">
                <a14:useLocalDpi xmlns:a14="http://schemas.microsoft.com/office/drawing/2010/main"/>
              </a:ext>
            </a:extLst>
          </a:blip>
          <a:srcRect/>
          <a:stretch>
            <a:fillRect/>
          </a:stretch>
        </p:blipFill>
        <p:spPr bwMode="auto">
          <a:xfrm>
            <a:off x="437832" y="5833726"/>
            <a:ext cx="2114868" cy="901402"/>
          </a:xfrm>
          <a:prstGeom prst="rect">
            <a:avLst/>
          </a:prstGeom>
          <a:noFill/>
          <a:ln>
            <a:noFill/>
          </a:ln>
        </p:spPr>
      </p:pic>
      <p:sp>
        <p:nvSpPr>
          <p:cNvPr id="9" name="Rectangle 2">
            <a:extLst>
              <a:ext uri="{FF2B5EF4-FFF2-40B4-BE49-F238E27FC236}">
                <a16:creationId xmlns:a16="http://schemas.microsoft.com/office/drawing/2014/main" id="{3D1E5D82-42DA-4973-8089-1DB8E57836B9}"/>
              </a:ext>
            </a:extLst>
          </p:cNvPr>
          <p:cNvSpPr txBox="1">
            <a:spLocks noChangeArrowheads="1"/>
          </p:cNvSpPr>
          <p:nvPr userDrawn="1"/>
        </p:nvSpPr>
        <p:spPr>
          <a:xfrm>
            <a:off x="2637012" y="5833726"/>
            <a:ext cx="4002087" cy="1015663"/>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spcBef>
                <a:spcPct val="0"/>
              </a:spcBef>
              <a:buNone/>
            </a:pPr>
            <a:r>
              <a:rPr lang="en-US" altLang="en-US" sz="2000" b="1"/>
              <a:t>Lake Research Partners</a:t>
            </a:r>
          </a:p>
          <a:p>
            <a:pPr marL="0" indent="0">
              <a:spcBef>
                <a:spcPct val="0"/>
              </a:spcBef>
              <a:buNone/>
            </a:pPr>
            <a:r>
              <a:rPr lang="en-US" altLang="en-US" sz="1200"/>
              <a:t>Washington, DC | Berkeley, CA | New York, NY</a:t>
            </a:r>
          </a:p>
          <a:p>
            <a:pPr marL="0" indent="0">
              <a:spcBef>
                <a:spcPct val="0"/>
              </a:spcBef>
              <a:buNone/>
            </a:pPr>
            <a:r>
              <a:rPr lang="en-US" altLang="en-US" sz="1200">
                <a:hlinkClick r:id="rId4"/>
              </a:rPr>
              <a:t>LakeResearch.com</a:t>
            </a:r>
            <a:br>
              <a:rPr lang="en-US" altLang="en-US" sz="1200"/>
            </a:br>
            <a:r>
              <a:rPr lang="en-US" altLang="en-US" sz="1200"/>
              <a:t>202.776.9066</a:t>
            </a:r>
          </a:p>
        </p:txBody>
      </p:sp>
    </p:spTree>
    <p:extLst>
      <p:ext uri="{BB962C8B-B14F-4D97-AF65-F5344CB8AC3E}">
        <p14:creationId xmlns:p14="http://schemas.microsoft.com/office/powerpoint/2010/main" val="2578032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2A7DF5-BDC5-4151-B50B-6D403DCEB03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B3E42A74-1300-4EEF-A598-F27A0B98F48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305590BF-3FD0-4EB7-93BB-863F0F8331E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Tree>
    <p:extLst>
      <p:ext uri="{BB962C8B-B14F-4D97-AF65-F5344CB8AC3E}">
        <p14:creationId xmlns:p14="http://schemas.microsoft.com/office/powerpoint/2010/main" val="25425209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9CE001-C1C7-42A2-8975-D157AE396DBA}"/>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CF53A0C1-8A6E-4615-B12E-C467888220F5}"/>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2756243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9AF0F21-A839-4B31-AB1E-83A12371CE19}"/>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64EA39CF-9680-41CA-AFF9-1BCA9DB6429D}"/>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48272664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9" name="Title 1">
            <a:extLst>
              <a:ext uri="{FF2B5EF4-FFF2-40B4-BE49-F238E27FC236}">
                <a16:creationId xmlns:a16="http://schemas.microsoft.com/office/drawing/2014/main" id="{130C858F-3DE2-4FA7-9EED-8E15C1AB5A4C}"/>
              </a:ext>
            </a:extLst>
          </p:cNvPr>
          <p:cNvSpPr>
            <a:spLocks noGrp="1"/>
          </p:cNvSpPr>
          <p:nvPr>
            <p:ph type="ctrTitle"/>
          </p:nvPr>
        </p:nvSpPr>
        <p:spPr>
          <a:xfrm>
            <a:off x="335280" y="267359"/>
            <a:ext cx="11521440" cy="1312724"/>
          </a:xfrm>
        </p:spPr>
        <p:txBody>
          <a:bodyPr anchor="ctr">
            <a:normAutofit/>
          </a:bodyPr>
          <a:lstStyle/>
          <a:p>
            <a:pPr algn="l"/>
            <a:r>
              <a:rPr lang="en-US" sz="2800" b="1">
                <a:solidFill>
                  <a:srgbClr val="0070C0"/>
                </a:solidFill>
                <a:latin typeface="+mn-lt"/>
              </a:rPr>
              <a:t>Title</a:t>
            </a:r>
          </a:p>
        </p:txBody>
      </p:sp>
    </p:spTree>
    <p:extLst>
      <p:ext uri="{BB962C8B-B14F-4D97-AF65-F5344CB8AC3E}">
        <p14:creationId xmlns:p14="http://schemas.microsoft.com/office/powerpoint/2010/main" val="22521757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1_Title Slide - Room for 2nd logo">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AABC30-7805-40EC-8027-00B7D4A30FC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B3CA325D-7479-46DB-8983-530DF0DA138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pic>
        <p:nvPicPr>
          <p:cNvPr id="7" name="Picture 7" descr="big-puzzle3">
            <a:extLst>
              <a:ext uri="{FF2B5EF4-FFF2-40B4-BE49-F238E27FC236}">
                <a16:creationId xmlns:a16="http://schemas.microsoft.com/office/drawing/2014/main" id="{150DAAED-C8CE-4332-B1E1-746FD3D2E57C}"/>
              </a:ext>
            </a:extLst>
          </p:cNvPr>
          <p:cNvPicPr>
            <a:picLocks noChangeAspect="1" noChangeArrowheads="1"/>
          </p:cNvPicPr>
          <p:nvPr userDrawn="1"/>
        </p:nvPicPr>
        <p:blipFill rotWithShape="1">
          <a:blip r:embed="rId2" cstate="email">
            <a:extLst>
              <a:ext uri="{28A0092B-C50C-407E-A947-70E740481C1C}">
                <a14:useLocalDpi xmlns:a14="http://schemas.microsoft.com/office/drawing/2010/main"/>
              </a:ext>
            </a:extLst>
          </a:blip>
          <a:srcRect l="-1" r="3175" b="26528"/>
          <a:stretch/>
        </p:blipFill>
        <p:spPr bwMode="auto">
          <a:xfrm>
            <a:off x="1" y="1"/>
            <a:ext cx="12192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7">
            <a:extLst>
              <a:ext uri="{FF2B5EF4-FFF2-40B4-BE49-F238E27FC236}">
                <a16:creationId xmlns:a16="http://schemas.microsoft.com/office/drawing/2014/main" id="{065F9C71-5D47-4335-B24B-7B69E8706A17}"/>
              </a:ext>
            </a:extLst>
          </p:cNvPr>
          <p:cNvPicPr>
            <a:picLocks noChangeAspect="1"/>
          </p:cNvPicPr>
          <p:nvPr userDrawn="1"/>
        </p:nvPicPr>
        <p:blipFill>
          <a:blip r:embed="rId3" cstate="screen">
            <a:extLst>
              <a:ext uri="{28A0092B-C50C-407E-A947-70E740481C1C}">
                <a14:useLocalDpi xmlns:a14="http://schemas.microsoft.com/office/drawing/2010/main"/>
              </a:ext>
            </a:extLst>
          </a:blip>
          <a:srcRect/>
          <a:stretch>
            <a:fillRect/>
          </a:stretch>
        </p:blipFill>
        <p:spPr bwMode="auto">
          <a:xfrm>
            <a:off x="437832" y="5833726"/>
            <a:ext cx="2114868" cy="901402"/>
          </a:xfrm>
          <a:prstGeom prst="rect">
            <a:avLst/>
          </a:prstGeom>
          <a:noFill/>
          <a:ln>
            <a:noFill/>
          </a:ln>
        </p:spPr>
      </p:pic>
    </p:spTree>
    <p:extLst>
      <p:ext uri="{BB962C8B-B14F-4D97-AF65-F5344CB8AC3E}">
        <p14:creationId xmlns:p14="http://schemas.microsoft.com/office/powerpoint/2010/main" val="33431506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ECC716-F1C0-483E-BDC9-831EDD95E49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5BB18F5-8382-48C3-9DD8-830440399D90}"/>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0849535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7" name="Picture 7" descr="big-puzzle3">
            <a:extLst>
              <a:ext uri="{FF2B5EF4-FFF2-40B4-BE49-F238E27FC236}">
                <a16:creationId xmlns:a16="http://schemas.microsoft.com/office/drawing/2014/main" id="{F852BC21-6E50-4DB6-9BB5-9DC8DC42FDB6}"/>
              </a:ext>
            </a:extLst>
          </p:cNvPr>
          <p:cNvPicPr>
            <a:picLocks noChangeAspect="1" noChangeArrowheads="1"/>
          </p:cNvPicPr>
          <p:nvPr userDrawn="1"/>
        </p:nvPicPr>
        <p:blipFill rotWithShape="1">
          <a:blip r:embed="rId2" cstate="email">
            <a:extLst>
              <a:ext uri="{28A0092B-C50C-407E-A947-70E740481C1C}">
                <a14:useLocalDpi xmlns:a14="http://schemas.microsoft.com/office/drawing/2010/main"/>
              </a:ext>
            </a:extLst>
          </a:blip>
          <a:srcRect l="-1" r="3175" b="26528"/>
          <a:stretch/>
        </p:blipFill>
        <p:spPr bwMode="auto">
          <a:xfrm>
            <a:off x="1" y="1"/>
            <a:ext cx="12192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7">
            <a:extLst>
              <a:ext uri="{FF2B5EF4-FFF2-40B4-BE49-F238E27FC236}">
                <a16:creationId xmlns:a16="http://schemas.microsoft.com/office/drawing/2014/main" id="{7635BEB7-75A4-43F6-9988-D3AD69334D66}"/>
              </a:ext>
            </a:extLst>
          </p:cNvPr>
          <p:cNvPicPr>
            <a:picLocks noChangeAspect="1"/>
          </p:cNvPicPr>
          <p:nvPr userDrawn="1"/>
        </p:nvPicPr>
        <p:blipFill>
          <a:blip r:embed="rId3" cstate="screen">
            <a:extLst>
              <a:ext uri="{28A0092B-C50C-407E-A947-70E740481C1C}">
                <a14:useLocalDpi xmlns:a14="http://schemas.microsoft.com/office/drawing/2010/main"/>
              </a:ext>
            </a:extLst>
          </a:blip>
          <a:srcRect/>
          <a:stretch>
            <a:fillRect/>
          </a:stretch>
        </p:blipFill>
        <p:spPr bwMode="auto">
          <a:xfrm>
            <a:off x="437832" y="5833726"/>
            <a:ext cx="2114868" cy="901402"/>
          </a:xfrm>
          <a:prstGeom prst="rect">
            <a:avLst/>
          </a:prstGeom>
          <a:noFill/>
          <a:ln>
            <a:noFill/>
          </a:ln>
        </p:spPr>
      </p:pic>
      <p:sp>
        <p:nvSpPr>
          <p:cNvPr id="2" name="Title 1">
            <a:extLst>
              <a:ext uri="{FF2B5EF4-FFF2-40B4-BE49-F238E27FC236}">
                <a16:creationId xmlns:a16="http://schemas.microsoft.com/office/drawing/2014/main" id="{C7B8E602-D528-447D-99B3-9F94FE29C3A9}"/>
              </a:ext>
            </a:extLst>
          </p:cNvPr>
          <p:cNvSpPr>
            <a:spLocks noGrp="1"/>
          </p:cNvSpPr>
          <p:nvPr>
            <p:ph type="title"/>
          </p:nvPr>
        </p:nvSpPr>
        <p:spPr>
          <a:xfrm>
            <a:off x="831850" y="1709738"/>
            <a:ext cx="10515600" cy="2852737"/>
          </a:xfrm>
        </p:spPr>
        <p:txBody>
          <a:bodyPr anchor="b">
            <a:normAutofit/>
          </a:bodyPr>
          <a:lstStyle>
            <a:lvl1pPr>
              <a:defRPr sz="4800" b="1">
                <a:solidFill>
                  <a:srgbClr val="0070C0"/>
                </a:solidFill>
                <a:latin typeface="+mn-lt"/>
              </a:defRPr>
            </a:lvl1pPr>
          </a:lstStyle>
          <a:p>
            <a:r>
              <a:rPr lang="en-US"/>
              <a:t>Click to edit Master title style</a:t>
            </a:r>
          </a:p>
        </p:txBody>
      </p:sp>
      <p:sp>
        <p:nvSpPr>
          <p:cNvPr id="3" name="Text Placeholder 2">
            <a:extLst>
              <a:ext uri="{FF2B5EF4-FFF2-40B4-BE49-F238E27FC236}">
                <a16:creationId xmlns:a16="http://schemas.microsoft.com/office/drawing/2014/main" id="{466E6AD4-FFBA-4CC1-84EB-F0C40CD47807}"/>
              </a:ext>
            </a:extLst>
          </p:cNvPr>
          <p:cNvSpPr>
            <a:spLocks noGrp="1"/>
          </p:cNvSpPr>
          <p:nvPr>
            <p:ph type="body" idx="1"/>
          </p:nvPr>
        </p:nvSpPr>
        <p:spPr>
          <a:xfrm>
            <a:off x="831850" y="4589463"/>
            <a:ext cx="10515600" cy="1500187"/>
          </a:xfrm>
        </p:spPr>
        <p:txBody>
          <a:bodyPr/>
          <a:lstStyle>
            <a:lvl1pPr marL="0" indent="0">
              <a:buNone/>
              <a:defRPr sz="2400" b="1">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Tree>
    <p:extLst>
      <p:ext uri="{BB962C8B-B14F-4D97-AF65-F5344CB8AC3E}">
        <p14:creationId xmlns:p14="http://schemas.microsoft.com/office/powerpoint/2010/main" val="16571133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FB1A96-CD70-4D40-B020-93627D46571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229F4A6-DF3D-4C38-8E31-DC92C360ED50}"/>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A801E9BC-491F-4E39-83FE-1C70A13D7FE4}"/>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4499221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7916A-5A74-4B8C-9B11-171D95381C8A}"/>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E22B5F10-043C-4975-9992-485A85AA5C3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9A1ABBC1-61D8-49E3-ACC0-A501930E5C8D}"/>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C35F0741-7B59-4A5F-8314-FFF8585D2C1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9CC24CF1-48E8-4DCC-B3BB-6C8922ACAAA1}"/>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282314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694EE0-97BE-4AC0-AF9C-69890987D7C8}"/>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29466971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7848698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399112-9FA5-44A4-A05C-3595734501A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FB5693F6-E79D-4E74-9582-26F1B64B8FF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5C117E46-BA2D-447B-A9D2-046A7D8777C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Tree>
    <p:extLst>
      <p:ext uri="{BB962C8B-B14F-4D97-AF65-F5344CB8AC3E}">
        <p14:creationId xmlns:p14="http://schemas.microsoft.com/office/powerpoint/2010/main" val="10995183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9908151-455B-4F13-A148-FEAC8DC4292E}"/>
              </a:ext>
            </a:extLst>
          </p:cNvPr>
          <p:cNvSpPr>
            <a:spLocks noGrp="1"/>
          </p:cNvSpPr>
          <p:nvPr>
            <p:ph type="title"/>
          </p:nvPr>
        </p:nvSpPr>
        <p:spPr>
          <a:xfrm>
            <a:off x="335280" y="318575"/>
            <a:ext cx="1152144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21B1F08F-E363-4918-A2E2-D2B90AF956EB}"/>
              </a:ext>
            </a:extLst>
          </p:cNvPr>
          <p:cNvSpPr>
            <a:spLocks noGrp="1"/>
          </p:cNvSpPr>
          <p:nvPr>
            <p:ph type="body" idx="1"/>
          </p:nvPr>
        </p:nvSpPr>
        <p:spPr>
          <a:xfrm>
            <a:off x="335280" y="1779075"/>
            <a:ext cx="1152144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a:extLst>
              <a:ext uri="{FF2B5EF4-FFF2-40B4-BE49-F238E27FC236}">
                <a16:creationId xmlns:a16="http://schemas.microsoft.com/office/drawing/2014/main" id="{A95954E5-0778-447A-8CF7-3EF0984AEA15}"/>
              </a:ext>
            </a:extLst>
          </p:cNvPr>
          <p:cNvSpPr txBox="1">
            <a:spLocks noChangeArrowheads="1"/>
          </p:cNvSpPr>
          <p:nvPr userDrawn="1"/>
        </p:nvSpPr>
        <p:spPr bwMode="auto">
          <a:xfrm>
            <a:off x="11457047" y="6170613"/>
            <a:ext cx="6858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defPPr>
              <a:defRPr lang="en-US"/>
            </a:defPPr>
            <a:lvl1pPr marL="0" algn="ctr" defTabSz="914400" rtl="0" eaLnBrk="1" latinLnBrk="0" hangingPunct="1">
              <a:defRPr sz="9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fld id="{6F971045-2E82-4F6F-9182-ECD21162A80D}" type="slidenum">
              <a:rPr lang="en-US" smtClean="0"/>
              <a:pPr>
                <a:defRPr/>
              </a:pPr>
              <a:t>‹#›</a:t>
            </a:fld>
            <a:endParaRPr lang="en-US"/>
          </a:p>
        </p:txBody>
      </p:sp>
      <p:pic>
        <p:nvPicPr>
          <p:cNvPr id="8" name="Picture 5">
            <a:extLst>
              <a:ext uri="{FF2B5EF4-FFF2-40B4-BE49-F238E27FC236}">
                <a16:creationId xmlns:a16="http://schemas.microsoft.com/office/drawing/2014/main" id="{FA860827-9B35-4ED0-94C9-80B7B7E6794E}"/>
              </a:ext>
            </a:extLst>
          </p:cNvPr>
          <p:cNvPicPr>
            <a:picLocks noChangeAspect="1"/>
          </p:cNvPicPr>
          <p:nvPr userDrawn="1"/>
        </p:nvPicPr>
        <p:blipFill>
          <a:blip r:embed="rId15" cstate="screen">
            <a:extLst>
              <a:ext uri="{28A0092B-C50C-407E-A947-70E740481C1C}">
                <a14:useLocalDpi xmlns:a14="http://schemas.microsoft.com/office/drawing/2010/main"/>
              </a:ext>
            </a:extLst>
          </a:blip>
          <a:srcRect/>
          <a:stretch>
            <a:fillRect/>
          </a:stretch>
        </p:blipFill>
        <p:spPr bwMode="auto">
          <a:xfrm>
            <a:off x="10580747" y="6281738"/>
            <a:ext cx="1352550" cy="576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281747065"/>
      </p:ext>
    </p:extLst>
  </p:cSld>
  <p:clrMap bg1="lt1" tx1="dk1" bg2="lt2" tx2="dk2" accent1="accent1" accent2="accent2" accent3="accent3" accent4="accent4" accent5="accent5" accent6="accent6" hlink="hlink" folHlink="folHlink"/>
  <p:sldLayoutIdLst>
    <p:sldLayoutId id="2147483649" r:id="rId1"/>
    <p:sldLayoutId id="2147483660"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1" r:id="rId13"/>
  </p:sldLayoutIdLst>
  <p:txStyles>
    <p:titleStyle>
      <a:lvl1pPr algn="l" defTabSz="914400" rtl="0" eaLnBrk="1" latinLnBrk="0" hangingPunct="1">
        <a:lnSpc>
          <a:spcPct val="90000"/>
        </a:lnSpc>
        <a:spcBef>
          <a:spcPct val="0"/>
        </a:spcBef>
        <a:buNone/>
        <a:defRPr sz="4400" b="1" kern="1200">
          <a:solidFill>
            <a:srgbClr val="0070C0"/>
          </a:solidFill>
          <a:latin typeface="+mn-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image" Target="../media/image2.png"/><Relationship Id="rId1" Type="http://schemas.openxmlformats.org/officeDocument/2006/relationships/slideLayout" Target="../slideLayouts/slideLayout3.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10.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chart" Target="../charts/chart5.xml"/><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3" Type="http://schemas.openxmlformats.org/officeDocument/2006/relationships/chart" Target="../charts/chart8.xml"/><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3" Type="http://schemas.openxmlformats.org/officeDocument/2006/relationships/chart" Target="../charts/chart9.xml"/><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5.png"/><Relationship Id="rId7" Type="http://schemas.openxmlformats.org/officeDocument/2006/relationships/hyperlink" Target="mailto:jarrett@pos.org" TargetMode="External"/><Relationship Id="rId2" Type="http://schemas.openxmlformats.org/officeDocument/2006/relationships/image" Target="../media/image2.png"/><Relationship Id="rId1" Type="http://schemas.openxmlformats.org/officeDocument/2006/relationships/slideLayout" Target="../slideLayouts/slideLayout8.xml"/><Relationship Id="rId6" Type="http://schemas.openxmlformats.org/officeDocument/2006/relationships/hyperlink" Target="mailto:neil@pos.org" TargetMode="External"/><Relationship Id="rId5" Type="http://schemas.openxmlformats.org/officeDocument/2006/relationships/hyperlink" Target="mailto:asnell@lakeresearch.com" TargetMode="External"/><Relationship Id="rId4" Type="http://schemas.openxmlformats.org/officeDocument/2006/relationships/hyperlink" Target="mailto:clake@lakeresearch.com"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2.xml"/><Relationship Id="rId1" Type="http://schemas.openxmlformats.org/officeDocument/2006/relationships/slideLayout" Target="../slideLayouts/slideLayout3.xml"/><Relationship Id="rId4" Type="http://schemas.openxmlformats.org/officeDocument/2006/relationships/chart" Target="../charts/char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2D408A-7397-1033-815B-11688887145D}"/>
              </a:ext>
            </a:extLst>
          </p:cNvPr>
          <p:cNvSpPr>
            <a:spLocks noGrp="1"/>
          </p:cNvSpPr>
          <p:nvPr>
            <p:ph type="title"/>
          </p:nvPr>
        </p:nvSpPr>
        <p:spPr/>
        <p:txBody>
          <a:bodyPr/>
          <a:lstStyle/>
          <a:p>
            <a:endParaRPr lang="en-US"/>
          </a:p>
        </p:txBody>
      </p:sp>
      <p:pic>
        <p:nvPicPr>
          <p:cNvPr id="4" name="Picture 7" descr="big-puzzle3">
            <a:extLst>
              <a:ext uri="{FF2B5EF4-FFF2-40B4-BE49-F238E27FC236}">
                <a16:creationId xmlns:a16="http://schemas.microsoft.com/office/drawing/2014/main" id="{3D19523E-8CF3-2D70-4CE7-B82CC7E34621}"/>
              </a:ext>
            </a:extLst>
          </p:cNvPr>
          <p:cNvPicPr>
            <a:picLocks noChangeAspect="1" noChangeArrowheads="1"/>
          </p:cNvPicPr>
          <p:nvPr/>
        </p:nvPicPr>
        <p:blipFill rotWithShape="1">
          <a:blip r:embed="rId2" cstate="email">
            <a:extLst>
              <a:ext uri="{28A0092B-C50C-407E-A947-70E740481C1C}">
                <a14:useLocalDpi xmlns:a14="http://schemas.microsoft.com/office/drawing/2010/main"/>
              </a:ext>
            </a:extLst>
          </a:blip>
          <a:srcRect l="-1" r="3175" b="26528"/>
          <a:stretch/>
        </p:blipFill>
        <p:spPr bwMode="auto">
          <a:xfrm>
            <a:off x="0" y="0"/>
            <a:ext cx="12192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4" descr="A picture containing font, graphics, graphic design, logo&#10;&#10;Description automatically generated">
            <a:extLst>
              <a:ext uri="{FF2B5EF4-FFF2-40B4-BE49-F238E27FC236}">
                <a16:creationId xmlns:a16="http://schemas.microsoft.com/office/drawing/2014/main" id="{AD105870-7676-5E77-86B2-E6C8C194275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34626" y="5692827"/>
            <a:ext cx="1750354" cy="1166904"/>
          </a:xfrm>
          <a:prstGeom prst="rect">
            <a:avLst/>
          </a:prstGeom>
        </p:spPr>
      </p:pic>
      <p:pic>
        <p:nvPicPr>
          <p:cNvPr id="6" name="Picture 5">
            <a:extLst>
              <a:ext uri="{FF2B5EF4-FFF2-40B4-BE49-F238E27FC236}">
                <a16:creationId xmlns:a16="http://schemas.microsoft.com/office/drawing/2014/main" id="{B4206F86-F61E-0A69-5773-06AD83CE66BF}"/>
              </a:ext>
            </a:extLst>
          </p:cNvPr>
          <p:cNvPicPr>
            <a:picLocks noChangeAspect="1"/>
          </p:cNvPicPr>
          <p:nvPr/>
        </p:nvPicPr>
        <p:blipFill>
          <a:blip r:embed="rId4" cstate="email">
            <a:extLst>
              <a:ext uri="{28A0092B-C50C-407E-A947-70E740481C1C}">
                <a14:useLocalDpi xmlns:a14="http://schemas.microsoft.com/office/drawing/2010/main"/>
              </a:ext>
            </a:extLst>
          </a:blip>
          <a:srcRect/>
          <a:stretch>
            <a:fillRect/>
          </a:stretch>
        </p:blipFill>
        <p:spPr bwMode="auto">
          <a:xfrm>
            <a:off x="1914525" y="1371613"/>
            <a:ext cx="3163056" cy="1348162"/>
          </a:xfrm>
          <a:prstGeom prst="rect">
            <a:avLst/>
          </a:prstGeom>
          <a:noFill/>
          <a:ln>
            <a:noFill/>
          </a:ln>
        </p:spPr>
      </p:pic>
      <p:pic>
        <p:nvPicPr>
          <p:cNvPr id="7" name="Picture 6" descr="A picture containing font, graphics, screenshot, symbol&#10;&#10;Description automatically generated">
            <a:extLst>
              <a:ext uri="{FF2B5EF4-FFF2-40B4-BE49-F238E27FC236}">
                <a16:creationId xmlns:a16="http://schemas.microsoft.com/office/drawing/2014/main" id="{8C984FA8-E3AF-AAAD-0CF5-D8E75380E83B}"/>
              </a:ext>
            </a:extLst>
          </p:cNvPr>
          <p:cNvPicPr>
            <a:picLocks noChangeAspect="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6096001" y="1620279"/>
            <a:ext cx="4010822" cy="865745"/>
          </a:xfrm>
          <a:prstGeom prst="rect">
            <a:avLst/>
          </a:prstGeom>
          <a:noFill/>
        </p:spPr>
      </p:pic>
      <p:pic>
        <p:nvPicPr>
          <p:cNvPr id="9" name="Content Placeholder 8">
            <a:extLst>
              <a:ext uri="{FF2B5EF4-FFF2-40B4-BE49-F238E27FC236}">
                <a16:creationId xmlns:a16="http://schemas.microsoft.com/office/drawing/2014/main" id="{F23665FD-3325-E94D-49BB-5D54AF5C014F}"/>
              </a:ext>
            </a:extLst>
          </p:cNvPr>
          <p:cNvPicPr>
            <a:picLocks noGrp="1" noChangeAspect="1"/>
          </p:cNvPicPr>
          <p:nvPr>
            <p:ph idx="1"/>
          </p:nvPr>
        </p:nvPicPr>
        <p:blipFill>
          <a:blip r:embed="rId6">
            <a:extLst>
              <a:ext uri="{28A0092B-C50C-407E-A947-70E740481C1C}">
                <a14:useLocalDpi xmlns:a14="http://schemas.microsoft.com/office/drawing/2010/main" val="0"/>
              </a:ext>
            </a:extLst>
          </a:blip>
          <a:stretch>
            <a:fillRect/>
          </a:stretch>
        </p:blipFill>
        <p:spPr>
          <a:xfrm>
            <a:off x="2450269" y="5883055"/>
            <a:ext cx="2627312" cy="802442"/>
          </a:xfrm>
        </p:spPr>
      </p:pic>
      <p:pic>
        <p:nvPicPr>
          <p:cNvPr id="11" name="Picture 10" descr="A picture containing text, graphics, graphic design&#10;&#10;Description automatically generated">
            <a:extLst>
              <a:ext uri="{FF2B5EF4-FFF2-40B4-BE49-F238E27FC236}">
                <a16:creationId xmlns:a16="http://schemas.microsoft.com/office/drawing/2014/main" id="{BAE84A90-5701-F0FF-A4AB-4DD4B0B904A0}"/>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5039759" y="5612862"/>
            <a:ext cx="3163056" cy="1342829"/>
          </a:xfrm>
          <a:prstGeom prst="rect">
            <a:avLst/>
          </a:prstGeom>
        </p:spPr>
      </p:pic>
      <p:pic>
        <p:nvPicPr>
          <p:cNvPr id="14" name="Picture 13">
            <a:extLst>
              <a:ext uri="{FF2B5EF4-FFF2-40B4-BE49-F238E27FC236}">
                <a16:creationId xmlns:a16="http://schemas.microsoft.com/office/drawing/2014/main" id="{B2D12BE6-2110-A70D-7CAF-5273F4CEA904}"/>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8202815" y="6095299"/>
            <a:ext cx="3654559" cy="377953"/>
          </a:xfrm>
          <a:prstGeom prst="rect">
            <a:avLst/>
          </a:prstGeom>
        </p:spPr>
      </p:pic>
      <p:sp>
        <p:nvSpPr>
          <p:cNvPr id="15" name="Title 1">
            <a:extLst>
              <a:ext uri="{FF2B5EF4-FFF2-40B4-BE49-F238E27FC236}">
                <a16:creationId xmlns:a16="http://schemas.microsoft.com/office/drawing/2014/main" id="{651307FE-E475-D4C5-40A6-45E668228DAE}"/>
              </a:ext>
            </a:extLst>
          </p:cNvPr>
          <p:cNvSpPr txBox="1">
            <a:spLocks/>
          </p:cNvSpPr>
          <p:nvPr/>
        </p:nvSpPr>
        <p:spPr>
          <a:xfrm>
            <a:off x="2737437" y="2945843"/>
            <a:ext cx="5730058" cy="1083364"/>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b="1" kern="1200">
                <a:solidFill>
                  <a:srgbClr val="0070C0"/>
                </a:solidFill>
                <a:latin typeface="+mn-lt"/>
                <a:ea typeface="+mj-ea"/>
                <a:cs typeface="+mj-cs"/>
              </a:defRPr>
            </a:lvl1pPr>
          </a:lstStyle>
          <a:p>
            <a:pPr algn="ctr"/>
            <a:r>
              <a:rPr lang="en-US" sz="2400" dirty="0">
                <a:latin typeface="Calibri" panose="020F0502020204030204" pitchFamily="34" charset="0"/>
                <a:ea typeface="Calibri" panose="020F0502020204030204" pitchFamily="34" charset="0"/>
              </a:rPr>
              <a:t>Survey Findings on Requiring Medicare to Cover the Costs of FDA-approved Drugs and Therapies for Alzheimer’s Disease</a:t>
            </a:r>
            <a:endParaRPr lang="en-US" sz="2000" dirty="0"/>
          </a:p>
        </p:txBody>
      </p:sp>
    </p:spTree>
    <p:extLst>
      <p:ext uri="{BB962C8B-B14F-4D97-AF65-F5344CB8AC3E}">
        <p14:creationId xmlns:p14="http://schemas.microsoft.com/office/powerpoint/2010/main" val="48110846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FB93AB-81E0-CC2E-8763-D5E73E1F2809}"/>
              </a:ext>
            </a:extLst>
          </p:cNvPr>
          <p:cNvSpPr>
            <a:spLocks noGrp="1"/>
          </p:cNvSpPr>
          <p:nvPr>
            <p:ph type="ctrTitle"/>
          </p:nvPr>
        </p:nvSpPr>
        <p:spPr/>
        <p:txBody>
          <a:bodyPr>
            <a:normAutofit/>
          </a:bodyPr>
          <a:lstStyle/>
          <a:p>
            <a:r>
              <a:rPr lang="en-US" sz="2000" kern="100" dirty="0">
                <a:effectLst/>
                <a:latin typeface="Calibri" panose="020F0502020204030204" pitchFamily="34" charset="0"/>
                <a:ea typeface="Calibri" panose="020F0502020204030204" pitchFamily="34" charset="0"/>
                <a:cs typeface="Times New Roman" panose="02020603050405020304" pitchFamily="18" charset="0"/>
              </a:rPr>
              <a:t>Half of voters say either themselves, a family member, or a friend has had Alzheimer’s disease. </a:t>
            </a:r>
            <a:r>
              <a:rPr lang="en-US" sz="2000" kern="100" dirty="0">
                <a:latin typeface="Calibri" panose="020F0502020204030204" pitchFamily="34" charset="0"/>
                <a:ea typeface="Calibri" panose="020F0502020204030204" pitchFamily="34" charset="0"/>
                <a:cs typeface="Times New Roman" panose="02020603050405020304" pitchFamily="18" charset="0"/>
              </a:rPr>
              <a:t>F</a:t>
            </a:r>
            <a:r>
              <a:rPr lang="en-US" sz="2000" kern="100" dirty="0">
                <a:effectLst/>
                <a:latin typeface="Calibri" panose="020F0502020204030204" pitchFamily="34" charset="0"/>
                <a:ea typeface="Calibri" panose="020F0502020204030204" pitchFamily="34" charset="0"/>
                <a:cs typeface="Times New Roman" panose="02020603050405020304" pitchFamily="18" charset="0"/>
              </a:rPr>
              <a:t>our in ten say a family member has had Alzheimer’s disease. A quarter of voters are currently a caregiver or have been a caregiver in the past to someone with Alzheimer’s disease. </a:t>
            </a:r>
            <a:endParaRPr lang="en-US" sz="4800" dirty="0"/>
          </a:p>
        </p:txBody>
      </p:sp>
      <p:graphicFrame>
        <p:nvGraphicFramePr>
          <p:cNvPr id="3" name="Chart 2">
            <a:extLst>
              <a:ext uri="{FF2B5EF4-FFF2-40B4-BE49-F238E27FC236}">
                <a16:creationId xmlns:a16="http://schemas.microsoft.com/office/drawing/2014/main" id="{A024120E-A9F8-2D79-250A-0C44E6E1F5AA}"/>
              </a:ext>
            </a:extLst>
          </p:cNvPr>
          <p:cNvGraphicFramePr/>
          <p:nvPr>
            <p:extLst>
              <p:ext uri="{D42A27DB-BD31-4B8C-83A1-F6EECF244321}">
                <p14:modId xmlns:p14="http://schemas.microsoft.com/office/powerpoint/2010/main" val="1622030602"/>
              </p:ext>
            </p:extLst>
          </p:nvPr>
        </p:nvGraphicFramePr>
        <p:xfrm>
          <a:off x="1025305" y="2779054"/>
          <a:ext cx="3323424" cy="3461859"/>
        </p:xfrm>
        <a:graphic>
          <a:graphicData uri="http://schemas.openxmlformats.org/drawingml/2006/chart">
            <c:chart xmlns:c="http://schemas.openxmlformats.org/drawingml/2006/chart" xmlns:r="http://schemas.openxmlformats.org/officeDocument/2006/relationships" r:id="rId2"/>
          </a:graphicData>
        </a:graphic>
      </p:graphicFrame>
      <p:sp>
        <p:nvSpPr>
          <p:cNvPr id="4" name="Rectangle 3">
            <a:extLst>
              <a:ext uri="{FF2B5EF4-FFF2-40B4-BE49-F238E27FC236}">
                <a16:creationId xmlns:a16="http://schemas.microsoft.com/office/drawing/2014/main" id="{74B20640-6EEF-D53B-6AB2-896AC89B00D1}"/>
              </a:ext>
            </a:extLst>
          </p:cNvPr>
          <p:cNvSpPr/>
          <p:nvPr/>
        </p:nvSpPr>
        <p:spPr>
          <a:xfrm>
            <a:off x="2155278" y="2295643"/>
            <a:ext cx="1232034" cy="704049"/>
          </a:xfrm>
          <a:prstGeom prst="rect">
            <a:avLst/>
          </a:prstGeom>
          <a:solidFill>
            <a:srgbClr val="002060"/>
          </a:solidFill>
        </p:spPr>
        <p:txBody>
          <a:bodyPr wrap="square" lIns="0" rIns="0" anchor="ctr">
            <a:noAutofit/>
          </a:bodyPr>
          <a:lstStyle>
            <a:defPPr>
              <a:defRPr lang="en-US"/>
            </a:defPPr>
            <a:lvl1pPr algn="l" rtl="0" eaLnBrk="0" fontAlgn="base" hangingPunct="0">
              <a:spcBef>
                <a:spcPct val="0"/>
              </a:spcBef>
              <a:spcAft>
                <a:spcPct val="0"/>
              </a:spcAft>
              <a:defRPr sz="1200" kern="1200">
                <a:solidFill>
                  <a:schemeClr val="tx1"/>
                </a:solidFill>
                <a:latin typeface="Calibri" panose="020F0502020204030204" pitchFamily="34" charset="0"/>
                <a:ea typeface="+mn-ea"/>
                <a:cs typeface="Times New Roman" panose="02020603050405020304" pitchFamily="18" charset="0"/>
              </a:defRPr>
            </a:lvl1pPr>
            <a:lvl2pPr marL="457200" algn="l" rtl="0" eaLnBrk="0" fontAlgn="base" hangingPunct="0">
              <a:spcBef>
                <a:spcPct val="0"/>
              </a:spcBef>
              <a:spcAft>
                <a:spcPct val="0"/>
              </a:spcAft>
              <a:defRPr sz="1200" kern="1200">
                <a:solidFill>
                  <a:schemeClr val="tx1"/>
                </a:solidFill>
                <a:latin typeface="Calibri" panose="020F0502020204030204" pitchFamily="34" charset="0"/>
                <a:ea typeface="+mn-ea"/>
                <a:cs typeface="Times New Roman" panose="02020603050405020304" pitchFamily="18" charset="0"/>
              </a:defRPr>
            </a:lvl2pPr>
            <a:lvl3pPr marL="914400" algn="l" rtl="0" eaLnBrk="0" fontAlgn="base" hangingPunct="0">
              <a:spcBef>
                <a:spcPct val="0"/>
              </a:spcBef>
              <a:spcAft>
                <a:spcPct val="0"/>
              </a:spcAft>
              <a:defRPr sz="1200" kern="1200">
                <a:solidFill>
                  <a:schemeClr val="tx1"/>
                </a:solidFill>
                <a:latin typeface="Calibri" panose="020F0502020204030204" pitchFamily="34" charset="0"/>
                <a:ea typeface="+mn-ea"/>
                <a:cs typeface="Times New Roman" panose="02020603050405020304" pitchFamily="18" charset="0"/>
              </a:defRPr>
            </a:lvl3pPr>
            <a:lvl4pPr marL="1371600" algn="l" rtl="0" eaLnBrk="0" fontAlgn="base" hangingPunct="0">
              <a:spcBef>
                <a:spcPct val="0"/>
              </a:spcBef>
              <a:spcAft>
                <a:spcPct val="0"/>
              </a:spcAft>
              <a:defRPr sz="1200" kern="1200">
                <a:solidFill>
                  <a:schemeClr val="tx1"/>
                </a:solidFill>
                <a:latin typeface="Calibri" panose="020F0502020204030204" pitchFamily="34" charset="0"/>
                <a:ea typeface="+mn-ea"/>
                <a:cs typeface="Times New Roman" panose="02020603050405020304" pitchFamily="18" charset="0"/>
              </a:defRPr>
            </a:lvl4pPr>
            <a:lvl5pPr marL="1828800" algn="l" rtl="0" eaLnBrk="0" fontAlgn="base" hangingPunct="0">
              <a:spcBef>
                <a:spcPct val="0"/>
              </a:spcBef>
              <a:spcAft>
                <a:spcPct val="0"/>
              </a:spcAft>
              <a:defRPr sz="1200" kern="1200">
                <a:solidFill>
                  <a:schemeClr val="tx1"/>
                </a:solidFill>
                <a:latin typeface="Calibri" panose="020F0502020204030204" pitchFamily="34" charset="0"/>
                <a:ea typeface="+mn-ea"/>
                <a:cs typeface="Times New Roman" panose="02020603050405020304" pitchFamily="18" charset="0"/>
              </a:defRPr>
            </a:lvl5pPr>
            <a:lvl6pPr marL="2286000" algn="l" defTabSz="914400" rtl="0" eaLnBrk="1" latinLnBrk="0" hangingPunct="1">
              <a:defRPr sz="1200" kern="1200">
                <a:solidFill>
                  <a:schemeClr val="tx1"/>
                </a:solidFill>
                <a:latin typeface="Calibri" panose="020F0502020204030204" pitchFamily="34" charset="0"/>
                <a:ea typeface="+mn-ea"/>
                <a:cs typeface="Times New Roman" panose="02020603050405020304" pitchFamily="18" charset="0"/>
              </a:defRPr>
            </a:lvl6pPr>
            <a:lvl7pPr marL="2743200" algn="l" defTabSz="914400" rtl="0" eaLnBrk="1" latinLnBrk="0" hangingPunct="1">
              <a:defRPr sz="1200" kern="1200">
                <a:solidFill>
                  <a:schemeClr val="tx1"/>
                </a:solidFill>
                <a:latin typeface="Calibri" panose="020F0502020204030204" pitchFamily="34" charset="0"/>
                <a:ea typeface="+mn-ea"/>
                <a:cs typeface="Times New Roman" panose="02020603050405020304" pitchFamily="18" charset="0"/>
              </a:defRPr>
            </a:lvl7pPr>
            <a:lvl8pPr marL="3200400" algn="l" defTabSz="914400" rtl="0" eaLnBrk="1" latinLnBrk="0" hangingPunct="1">
              <a:defRPr sz="1200" kern="1200">
                <a:solidFill>
                  <a:schemeClr val="tx1"/>
                </a:solidFill>
                <a:latin typeface="Calibri" panose="020F0502020204030204" pitchFamily="34" charset="0"/>
                <a:ea typeface="+mn-ea"/>
                <a:cs typeface="Times New Roman" panose="02020603050405020304" pitchFamily="18" charset="0"/>
              </a:defRPr>
            </a:lvl8pPr>
            <a:lvl9pPr marL="3657600" algn="l" defTabSz="914400" rtl="0" eaLnBrk="1" latinLnBrk="0" hangingPunct="1">
              <a:defRPr sz="1200" kern="1200">
                <a:solidFill>
                  <a:schemeClr val="tx1"/>
                </a:solidFill>
                <a:latin typeface="Calibri" panose="020F0502020204030204" pitchFamily="34" charset="0"/>
                <a:ea typeface="+mn-ea"/>
                <a:cs typeface="Times New Roman" panose="02020603050405020304" pitchFamily="18" charset="0"/>
              </a:defRPr>
            </a:lvl9pPr>
          </a:lstStyle>
          <a:p>
            <a:pPr algn="ctr"/>
            <a:r>
              <a:rPr lang="en-US" sz="1800" b="1" dirty="0">
                <a:solidFill>
                  <a:schemeClr val="bg1"/>
                </a:solidFill>
                <a:latin typeface="+mn-lt"/>
              </a:rPr>
              <a:t>Yes, self</a:t>
            </a:r>
          </a:p>
        </p:txBody>
      </p:sp>
      <p:sp>
        <p:nvSpPr>
          <p:cNvPr id="5" name="Rectangle 4">
            <a:extLst>
              <a:ext uri="{FF2B5EF4-FFF2-40B4-BE49-F238E27FC236}">
                <a16:creationId xmlns:a16="http://schemas.microsoft.com/office/drawing/2014/main" id="{C5B70BFB-CF5A-10C8-9444-C668032DA91C}"/>
              </a:ext>
            </a:extLst>
          </p:cNvPr>
          <p:cNvSpPr/>
          <p:nvPr/>
        </p:nvSpPr>
        <p:spPr>
          <a:xfrm>
            <a:off x="4276575" y="3429000"/>
            <a:ext cx="1232034" cy="704049"/>
          </a:xfrm>
          <a:prstGeom prst="rect">
            <a:avLst/>
          </a:prstGeom>
          <a:solidFill>
            <a:srgbClr val="0070C0"/>
          </a:solidFill>
        </p:spPr>
        <p:txBody>
          <a:bodyPr wrap="square" lIns="0" rIns="0" anchor="ctr">
            <a:noAutofit/>
          </a:bodyPr>
          <a:lstStyle>
            <a:defPPr>
              <a:defRPr lang="en-US"/>
            </a:defPPr>
            <a:lvl1pPr algn="l" rtl="0" eaLnBrk="0" fontAlgn="base" hangingPunct="0">
              <a:spcBef>
                <a:spcPct val="0"/>
              </a:spcBef>
              <a:spcAft>
                <a:spcPct val="0"/>
              </a:spcAft>
              <a:defRPr sz="1200" kern="1200">
                <a:solidFill>
                  <a:schemeClr val="tx1"/>
                </a:solidFill>
                <a:latin typeface="Calibri" panose="020F0502020204030204" pitchFamily="34" charset="0"/>
                <a:ea typeface="+mn-ea"/>
                <a:cs typeface="Times New Roman" panose="02020603050405020304" pitchFamily="18" charset="0"/>
              </a:defRPr>
            </a:lvl1pPr>
            <a:lvl2pPr marL="457200" algn="l" rtl="0" eaLnBrk="0" fontAlgn="base" hangingPunct="0">
              <a:spcBef>
                <a:spcPct val="0"/>
              </a:spcBef>
              <a:spcAft>
                <a:spcPct val="0"/>
              </a:spcAft>
              <a:defRPr sz="1200" kern="1200">
                <a:solidFill>
                  <a:schemeClr val="tx1"/>
                </a:solidFill>
                <a:latin typeface="Calibri" panose="020F0502020204030204" pitchFamily="34" charset="0"/>
                <a:ea typeface="+mn-ea"/>
                <a:cs typeface="Times New Roman" panose="02020603050405020304" pitchFamily="18" charset="0"/>
              </a:defRPr>
            </a:lvl2pPr>
            <a:lvl3pPr marL="914400" algn="l" rtl="0" eaLnBrk="0" fontAlgn="base" hangingPunct="0">
              <a:spcBef>
                <a:spcPct val="0"/>
              </a:spcBef>
              <a:spcAft>
                <a:spcPct val="0"/>
              </a:spcAft>
              <a:defRPr sz="1200" kern="1200">
                <a:solidFill>
                  <a:schemeClr val="tx1"/>
                </a:solidFill>
                <a:latin typeface="Calibri" panose="020F0502020204030204" pitchFamily="34" charset="0"/>
                <a:ea typeface="+mn-ea"/>
                <a:cs typeface="Times New Roman" panose="02020603050405020304" pitchFamily="18" charset="0"/>
              </a:defRPr>
            </a:lvl3pPr>
            <a:lvl4pPr marL="1371600" algn="l" rtl="0" eaLnBrk="0" fontAlgn="base" hangingPunct="0">
              <a:spcBef>
                <a:spcPct val="0"/>
              </a:spcBef>
              <a:spcAft>
                <a:spcPct val="0"/>
              </a:spcAft>
              <a:defRPr sz="1200" kern="1200">
                <a:solidFill>
                  <a:schemeClr val="tx1"/>
                </a:solidFill>
                <a:latin typeface="Calibri" panose="020F0502020204030204" pitchFamily="34" charset="0"/>
                <a:ea typeface="+mn-ea"/>
                <a:cs typeface="Times New Roman" panose="02020603050405020304" pitchFamily="18" charset="0"/>
              </a:defRPr>
            </a:lvl4pPr>
            <a:lvl5pPr marL="1828800" algn="l" rtl="0" eaLnBrk="0" fontAlgn="base" hangingPunct="0">
              <a:spcBef>
                <a:spcPct val="0"/>
              </a:spcBef>
              <a:spcAft>
                <a:spcPct val="0"/>
              </a:spcAft>
              <a:defRPr sz="1200" kern="1200">
                <a:solidFill>
                  <a:schemeClr val="tx1"/>
                </a:solidFill>
                <a:latin typeface="Calibri" panose="020F0502020204030204" pitchFamily="34" charset="0"/>
                <a:ea typeface="+mn-ea"/>
                <a:cs typeface="Times New Roman" panose="02020603050405020304" pitchFamily="18" charset="0"/>
              </a:defRPr>
            </a:lvl5pPr>
            <a:lvl6pPr marL="2286000" algn="l" defTabSz="914400" rtl="0" eaLnBrk="1" latinLnBrk="0" hangingPunct="1">
              <a:defRPr sz="1200" kern="1200">
                <a:solidFill>
                  <a:schemeClr val="tx1"/>
                </a:solidFill>
                <a:latin typeface="Calibri" panose="020F0502020204030204" pitchFamily="34" charset="0"/>
                <a:ea typeface="+mn-ea"/>
                <a:cs typeface="Times New Roman" panose="02020603050405020304" pitchFamily="18" charset="0"/>
              </a:defRPr>
            </a:lvl6pPr>
            <a:lvl7pPr marL="2743200" algn="l" defTabSz="914400" rtl="0" eaLnBrk="1" latinLnBrk="0" hangingPunct="1">
              <a:defRPr sz="1200" kern="1200">
                <a:solidFill>
                  <a:schemeClr val="tx1"/>
                </a:solidFill>
                <a:latin typeface="Calibri" panose="020F0502020204030204" pitchFamily="34" charset="0"/>
                <a:ea typeface="+mn-ea"/>
                <a:cs typeface="Times New Roman" panose="02020603050405020304" pitchFamily="18" charset="0"/>
              </a:defRPr>
            </a:lvl7pPr>
            <a:lvl8pPr marL="3200400" algn="l" defTabSz="914400" rtl="0" eaLnBrk="1" latinLnBrk="0" hangingPunct="1">
              <a:defRPr sz="1200" kern="1200">
                <a:solidFill>
                  <a:schemeClr val="tx1"/>
                </a:solidFill>
                <a:latin typeface="Calibri" panose="020F0502020204030204" pitchFamily="34" charset="0"/>
                <a:ea typeface="+mn-ea"/>
                <a:cs typeface="Times New Roman" panose="02020603050405020304" pitchFamily="18" charset="0"/>
              </a:defRPr>
            </a:lvl8pPr>
            <a:lvl9pPr marL="3657600" algn="l" defTabSz="914400" rtl="0" eaLnBrk="1" latinLnBrk="0" hangingPunct="1">
              <a:defRPr sz="1200" kern="1200">
                <a:solidFill>
                  <a:schemeClr val="tx1"/>
                </a:solidFill>
                <a:latin typeface="Calibri" panose="020F0502020204030204" pitchFamily="34" charset="0"/>
                <a:ea typeface="+mn-ea"/>
                <a:cs typeface="Times New Roman" panose="02020603050405020304" pitchFamily="18" charset="0"/>
              </a:defRPr>
            </a:lvl9pPr>
          </a:lstStyle>
          <a:p>
            <a:pPr algn="ctr"/>
            <a:r>
              <a:rPr lang="en-US" sz="1800" b="1" dirty="0">
                <a:solidFill>
                  <a:schemeClr val="bg1"/>
                </a:solidFill>
                <a:latin typeface="+mn-lt"/>
              </a:rPr>
              <a:t>Yes, family</a:t>
            </a:r>
          </a:p>
        </p:txBody>
      </p:sp>
      <p:sp>
        <p:nvSpPr>
          <p:cNvPr id="6" name="Rectangle 5">
            <a:extLst>
              <a:ext uri="{FF2B5EF4-FFF2-40B4-BE49-F238E27FC236}">
                <a16:creationId xmlns:a16="http://schemas.microsoft.com/office/drawing/2014/main" id="{571E5D68-8A8C-74C7-F210-15E62BE6B3CA}"/>
              </a:ext>
            </a:extLst>
          </p:cNvPr>
          <p:cNvSpPr/>
          <p:nvPr/>
        </p:nvSpPr>
        <p:spPr>
          <a:xfrm>
            <a:off x="2297229" y="5960171"/>
            <a:ext cx="1232034" cy="704049"/>
          </a:xfrm>
          <a:prstGeom prst="rect">
            <a:avLst/>
          </a:prstGeom>
          <a:solidFill>
            <a:srgbClr val="7FB7DF"/>
          </a:solidFill>
        </p:spPr>
        <p:txBody>
          <a:bodyPr wrap="square" lIns="0" rIns="0" anchor="ctr">
            <a:noAutofit/>
          </a:bodyPr>
          <a:lstStyle>
            <a:defPPr>
              <a:defRPr lang="en-US"/>
            </a:defPPr>
            <a:lvl1pPr algn="l" rtl="0" eaLnBrk="0" fontAlgn="base" hangingPunct="0">
              <a:spcBef>
                <a:spcPct val="0"/>
              </a:spcBef>
              <a:spcAft>
                <a:spcPct val="0"/>
              </a:spcAft>
              <a:defRPr sz="1200" kern="1200">
                <a:solidFill>
                  <a:schemeClr val="tx1"/>
                </a:solidFill>
                <a:latin typeface="Calibri" panose="020F0502020204030204" pitchFamily="34" charset="0"/>
                <a:ea typeface="+mn-ea"/>
                <a:cs typeface="Times New Roman" panose="02020603050405020304" pitchFamily="18" charset="0"/>
              </a:defRPr>
            </a:lvl1pPr>
            <a:lvl2pPr marL="457200" algn="l" rtl="0" eaLnBrk="0" fontAlgn="base" hangingPunct="0">
              <a:spcBef>
                <a:spcPct val="0"/>
              </a:spcBef>
              <a:spcAft>
                <a:spcPct val="0"/>
              </a:spcAft>
              <a:defRPr sz="1200" kern="1200">
                <a:solidFill>
                  <a:schemeClr val="tx1"/>
                </a:solidFill>
                <a:latin typeface="Calibri" panose="020F0502020204030204" pitchFamily="34" charset="0"/>
                <a:ea typeface="+mn-ea"/>
                <a:cs typeface="Times New Roman" panose="02020603050405020304" pitchFamily="18" charset="0"/>
              </a:defRPr>
            </a:lvl2pPr>
            <a:lvl3pPr marL="914400" algn="l" rtl="0" eaLnBrk="0" fontAlgn="base" hangingPunct="0">
              <a:spcBef>
                <a:spcPct val="0"/>
              </a:spcBef>
              <a:spcAft>
                <a:spcPct val="0"/>
              </a:spcAft>
              <a:defRPr sz="1200" kern="1200">
                <a:solidFill>
                  <a:schemeClr val="tx1"/>
                </a:solidFill>
                <a:latin typeface="Calibri" panose="020F0502020204030204" pitchFamily="34" charset="0"/>
                <a:ea typeface="+mn-ea"/>
                <a:cs typeface="Times New Roman" panose="02020603050405020304" pitchFamily="18" charset="0"/>
              </a:defRPr>
            </a:lvl3pPr>
            <a:lvl4pPr marL="1371600" algn="l" rtl="0" eaLnBrk="0" fontAlgn="base" hangingPunct="0">
              <a:spcBef>
                <a:spcPct val="0"/>
              </a:spcBef>
              <a:spcAft>
                <a:spcPct val="0"/>
              </a:spcAft>
              <a:defRPr sz="1200" kern="1200">
                <a:solidFill>
                  <a:schemeClr val="tx1"/>
                </a:solidFill>
                <a:latin typeface="Calibri" panose="020F0502020204030204" pitchFamily="34" charset="0"/>
                <a:ea typeface="+mn-ea"/>
                <a:cs typeface="Times New Roman" panose="02020603050405020304" pitchFamily="18" charset="0"/>
              </a:defRPr>
            </a:lvl4pPr>
            <a:lvl5pPr marL="1828800" algn="l" rtl="0" eaLnBrk="0" fontAlgn="base" hangingPunct="0">
              <a:spcBef>
                <a:spcPct val="0"/>
              </a:spcBef>
              <a:spcAft>
                <a:spcPct val="0"/>
              </a:spcAft>
              <a:defRPr sz="1200" kern="1200">
                <a:solidFill>
                  <a:schemeClr val="tx1"/>
                </a:solidFill>
                <a:latin typeface="Calibri" panose="020F0502020204030204" pitchFamily="34" charset="0"/>
                <a:ea typeface="+mn-ea"/>
                <a:cs typeface="Times New Roman" panose="02020603050405020304" pitchFamily="18" charset="0"/>
              </a:defRPr>
            </a:lvl5pPr>
            <a:lvl6pPr marL="2286000" algn="l" defTabSz="914400" rtl="0" eaLnBrk="1" latinLnBrk="0" hangingPunct="1">
              <a:defRPr sz="1200" kern="1200">
                <a:solidFill>
                  <a:schemeClr val="tx1"/>
                </a:solidFill>
                <a:latin typeface="Calibri" panose="020F0502020204030204" pitchFamily="34" charset="0"/>
                <a:ea typeface="+mn-ea"/>
                <a:cs typeface="Times New Roman" panose="02020603050405020304" pitchFamily="18" charset="0"/>
              </a:defRPr>
            </a:lvl6pPr>
            <a:lvl7pPr marL="2743200" algn="l" defTabSz="914400" rtl="0" eaLnBrk="1" latinLnBrk="0" hangingPunct="1">
              <a:defRPr sz="1200" kern="1200">
                <a:solidFill>
                  <a:schemeClr val="tx1"/>
                </a:solidFill>
                <a:latin typeface="Calibri" panose="020F0502020204030204" pitchFamily="34" charset="0"/>
                <a:ea typeface="+mn-ea"/>
                <a:cs typeface="Times New Roman" panose="02020603050405020304" pitchFamily="18" charset="0"/>
              </a:defRPr>
            </a:lvl7pPr>
            <a:lvl8pPr marL="3200400" algn="l" defTabSz="914400" rtl="0" eaLnBrk="1" latinLnBrk="0" hangingPunct="1">
              <a:defRPr sz="1200" kern="1200">
                <a:solidFill>
                  <a:schemeClr val="tx1"/>
                </a:solidFill>
                <a:latin typeface="Calibri" panose="020F0502020204030204" pitchFamily="34" charset="0"/>
                <a:ea typeface="+mn-ea"/>
                <a:cs typeface="Times New Roman" panose="02020603050405020304" pitchFamily="18" charset="0"/>
              </a:defRPr>
            </a:lvl8pPr>
            <a:lvl9pPr marL="3657600" algn="l" defTabSz="914400" rtl="0" eaLnBrk="1" latinLnBrk="0" hangingPunct="1">
              <a:defRPr sz="1200" kern="1200">
                <a:solidFill>
                  <a:schemeClr val="tx1"/>
                </a:solidFill>
                <a:latin typeface="Calibri" panose="020F0502020204030204" pitchFamily="34" charset="0"/>
                <a:ea typeface="+mn-ea"/>
                <a:cs typeface="Times New Roman" panose="02020603050405020304" pitchFamily="18" charset="0"/>
              </a:defRPr>
            </a:lvl9pPr>
          </a:lstStyle>
          <a:p>
            <a:pPr algn="ctr"/>
            <a:r>
              <a:rPr lang="en-US" sz="1800" b="1" dirty="0">
                <a:solidFill>
                  <a:schemeClr val="bg1"/>
                </a:solidFill>
                <a:latin typeface="+mn-lt"/>
              </a:rPr>
              <a:t>Yes, friend</a:t>
            </a:r>
          </a:p>
        </p:txBody>
      </p:sp>
      <p:sp>
        <p:nvSpPr>
          <p:cNvPr id="7" name="Rectangle 6">
            <a:extLst>
              <a:ext uri="{FF2B5EF4-FFF2-40B4-BE49-F238E27FC236}">
                <a16:creationId xmlns:a16="http://schemas.microsoft.com/office/drawing/2014/main" id="{8BE58AC9-7E74-D605-E383-9D92AB2EE73C}"/>
              </a:ext>
            </a:extLst>
          </p:cNvPr>
          <p:cNvSpPr/>
          <p:nvPr/>
        </p:nvSpPr>
        <p:spPr>
          <a:xfrm>
            <a:off x="335280" y="3048546"/>
            <a:ext cx="1232034" cy="704049"/>
          </a:xfrm>
          <a:prstGeom prst="rect">
            <a:avLst/>
          </a:prstGeom>
          <a:solidFill>
            <a:srgbClr val="C00000"/>
          </a:solidFill>
        </p:spPr>
        <p:txBody>
          <a:bodyPr wrap="square" lIns="0" rIns="0" anchor="ctr">
            <a:noAutofit/>
          </a:bodyPr>
          <a:lstStyle>
            <a:defPPr>
              <a:defRPr lang="en-US"/>
            </a:defPPr>
            <a:lvl1pPr algn="l" rtl="0" eaLnBrk="0" fontAlgn="base" hangingPunct="0">
              <a:spcBef>
                <a:spcPct val="0"/>
              </a:spcBef>
              <a:spcAft>
                <a:spcPct val="0"/>
              </a:spcAft>
              <a:defRPr sz="1200" kern="1200">
                <a:solidFill>
                  <a:schemeClr val="tx1"/>
                </a:solidFill>
                <a:latin typeface="Calibri" panose="020F0502020204030204" pitchFamily="34" charset="0"/>
                <a:ea typeface="+mn-ea"/>
                <a:cs typeface="Times New Roman" panose="02020603050405020304" pitchFamily="18" charset="0"/>
              </a:defRPr>
            </a:lvl1pPr>
            <a:lvl2pPr marL="457200" algn="l" rtl="0" eaLnBrk="0" fontAlgn="base" hangingPunct="0">
              <a:spcBef>
                <a:spcPct val="0"/>
              </a:spcBef>
              <a:spcAft>
                <a:spcPct val="0"/>
              </a:spcAft>
              <a:defRPr sz="1200" kern="1200">
                <a:solidFill>
                  <a:schemeClr val="tx1"/>
                </a:solidFill>
                <a:latin typeface="Calibri" panose="020F0502020204030204" pitchFamily="34" charset="0"/>
                <a:ea typeface="+mn-ea"/>
                <a:cs typeface="Times New Roman" panose="02020603050405020304" pitchFamily="18" charset="0"/>
              </a:defRPr>
            </a:lvl2pPr>
            <a:lvl3pPr marL="914400" algn="l" rtl="0" eaLnBrk="0" fontAlgn="base" hangingPunct="0">
              <a:spcBef>
                <a:spcPct val="0"/>
              </a:spcBef>
              <a:spcAft>
                <a:spcPct val="0"/>
              </a:spcAft>
              <a:defRPr sz="1200" kern="1200">
                <a:solidFill>
                  <a:schemeClr val="tx1"/>
                </a:solidFill>
                <a:latin typeface="Calibri" panose="020F0502020204030204" pitchFamily="34" charset="0"/>
                <a:ea typeface="+mn-ea"/>
                <a:cs typeface="Times New Roman" panose="02020603050405020304" pitchFamily="18" charset="0"/>
              </a:defRPr>
            </a:lvl3pPr>
            <a:lvl4pPr marL="1371600" algn="l" rtl="0" eaLnBrk="0" fontAlgn="base" hangingPunct="0">
              <a:spcBef>
                <a:spcPct val="0"/>
              </a:spcBef>
              <a:spcAft>
                <a:spcPct val="0"/>
              </a:spcAft>
              <a:defRPr sz="1200" kern="1200">
                <a:solidFill>
                  <a:schemeClr val="tx1"/>
                </a:solidFill>
                <a:latin typeface="Calibri" panose="020F0502020204030204" pitchFamily="34" charset="0"/>
                <a:ea typeface="+mn-ea"/>
                <a:cs typeface="Times New Roman" panose="02020603050405020304" pitchFamily="18" charset="0"/>
              </a:defRPr>
            </a:lvl4pPr>
            <a:lvl5pPr marL="1828800" algn="l" rtl="0" eaLnBrk="0" fontAlgn="base" hangingPunct="0">
              <a:spcBef>
                <a:spcPct val="0"/>
              </a:spcBef>
              <a:spcAft>
                <a:spcPct val="0"/>
              </a:spcAft>
              <a:defRPr sz="1200" kern="1200">
                <a:solidFill>
                  <a:schemeClr val="tx1"/>
                </a:solidFill>
                <a:latin typeface="Calibri" panose="020F0502020204030204" pitchFamily="34" charset="0"/>
                <a:ea typeface="+mn-ea"/>
                <a:cs typeface="Times New Roman" panose="02020603050405020304" pitchFamily="18" charset="0"/>
              </a:defRPr>
            </a:lvl5pPr>
            <a:lvl6pPr marL="2286000" algn="l" defTabSz="914400" rtl="0" eaLnBrk="1" latinLnBrk="0" hangingPunct="1">
              <a:defRPr sz="1200" kern="1200">
                <a:solidFill>
                  <a:schemeClr val="tx1"/>
                </a:solidFill>
                <a:latin typeface="Calibri" panose="020F0502020204030204" pitchFamily="34" charset="0"/>
                <a:ea typeface="+mn-ea"/>
                <a:cs typeface="Times New Roman" panose="02020603050405020304" pitchFamily="18" charset="0"/>
              </a:defRPr>
            </a:lvl6pPr>
            <a:lvl7pPr marL="2743200" algn="l" defTabSz="914400" rtl="0" eaLnBrk="1" latinLnBrk="0" hangingPunct="1">
              <a:defRPr sz="1200" kern="1200">
                <a:solidFill>
                  <a:schemeClr val="tx1"/>
                </a:solidFill>
                <a:latin typeface="Calibri" panose="020F0502020204030204" pitchFamily="34" charset="0"/>
                <a:ea typeface="+mn-ea"/>
                <a:cs typeface="Times New Roman" panose="02020603050405020304" pitchFamily="18" charset="0"/>
              </a:defRPr>
            </a:lvl7pPr>
            <a:lvl8pPr marL="3200400" algn="l" defTabSz="914400" rtl="0" eaLnBrk="1" latinLnBrk="0" hangingPunct="1">
              <a:defRPr sz="1200" kern="1200">
                <a:solidFill>
                  <a:schemeClr val="tx1"/>
                </a:solidFill>
                <a:latin typeface="Calibri" panose="020F0502020204030204" pitchFamily="34" charset="0"/>
                <a:ea typeface="+mn-ea"/>
                <a:cs typeface="Times New Roman" panose="02020603050405020304" pitchFamily="18" charset="0"/>
              </a:defRPr>
            </a:lvl8pPr>
            <a:lvl9pPr marL="3657600" algn="l" defTabSz="914400" rtl="0" eaLnBrk="1" latinLnBrk="0" hangingPunct="1">
              <a:defRPr sz="1200" kern="1200">
                <a:solidFill>
                  <a:schemeClr val="tx1"/>
                </a:solidFill>
                <a:latin typeface="Calibri" panose="020F0502020204030204" pitchFamily="34" charset="0"/>
                <a:ea typeface="+mn-ea"/>
                <a:cs typeface="Times New Roman" panose="02020603050405020304" pitchFamily="18" charset="0"/>
              </a:defRPr>
            </a:lvl9pPr>
          </a:lstStyle>
          <a:p>
            <a:pPr algn="ctr"/>
            <a:r>
              <a:rPr lang="en-US" sz="1800" b="1" dirty="0">
                <a:solidFill>
                  <a:schemeClr val="bg1"/>
                </a:solidFill>
                <a:latin typeface="+mn-lt"/>
              </a:rPr>
              <a:t>No</a:t>
            </a:r>
          </a:p>
        </p:txBody>
      </p:sp>
      <p:graphicFrame>
        <p:nvGraphicFramePr>
          <p:cNvPr id="8" name="Chart 7">
            <a:extLst>
              <a:ext uri="{FF2B5EF4-FFF2-40B4-BE49-F238E27FC236}">
                <a16:creationId xmlns:a16="http://schemas.microsoft.com/office/drawing/2014/main" id="{B0550C42-1C9B-41EE-8306-149BA56F7C30}"/>
              </a:ext>
            </a:extLst>
          </p:cNvPr>
          <p:cNvGraphicFramePr/>
          <p:nvPr>
            <p:extLst>
              <p:ext uri="{D42A27DB-BD31-4B8C-83A1-F6EECF244321}">
                <p14:modId xmlns:p14="http://schemas.microsoft.com/office/powerpoint/2010/main" val="3107625713"/>
              </p:ext>
            </p:extLst>
          </p:nvPr>
        </p:nvGraphicFramePr>
        <p:xfrm>
          <a:off x="7301262" y="2779054"/>
          <a:ext cx="3323424" cy="3461859"/>
        </p:xfrm>
        <a:graphic>
          <a:graphicData uri="http://schemas.openxmlformats.org/drawingml/2006/chart">
            <c:chart xmlns:c="http://schemas.openxmlformats.org/drawingml/2006/chart" xmlns:r="http://schemas.openxmlformats.org/officeDocument/2006/relationships" r:id="rId3"/>
          </a:graphicData>
        </a:graphic>
      </p:graphicFrame>
      <p:sp>
        <p:nvSpPr>
          <p:cNvPr id="9" name="Rectangle 8">
            <a:extLst>
              <a:ext uri="{FF2B5EF4-FFF2-40B4-BE49-F238E27FC236}">
                <a16:creationId xmlns:a16="http://schemas.microsoft.com/office/drawing/2014/main" id="{D2F01578-D1B8-4686-1F89-3D6768A7C56A}"/>
              </a:ext>
            </a:extLst>
          </p:cNvPr>
          <p:cNvSpPr/>
          <p:nvPr/>
        </p:nvSpPr>
        <p:spPr>
          <a:xfrm>
            <a:off x="8464719" y="2295001"/>
            <a:ext cx="1232034" cy="704049"/>
          </a:xfrm>
          <a:prstGeom prst="rect">
            <a:avLst/>
          </a:prstGeom>
          <a:solidFill>
            <a:srgbClr val="002060"/>
          </a:solidFill>
        </p:spPr>
        <p:txBody>
          <a:bodyPr wrap="square" lIns="0" rIns="0" anchor="ctr">
            <a:noAutofit/>
          </a:bodyPr>
          <a:lstStyle>
            <a:defPPr>
              <a:defRPr lang="en-US"/>
            </a:defPPr>
            <a:lvl1pPr algn="l" rtl="0" eaLnBrk="0" fontAlgn="base" hangingPunct="0">
              <a:spcBef>
                <a:spcPct val="0"/>
              </a:spcBef>
              <a:spcAft>
                <a:spcPct val="0"/>
              </a:spcAft>
              <a:defRPr sz="1200" kern="1200">
                <a:solidFill>
                  <a:schemeClr val="tx1"/>
                </a:solidFill>
                <a:latin typeface="Calibri" panose="020F0502020204030204" pitchFamily="34" charset="0"/>
                <a:ea typeface="+mn-ea"/>
                <a:cs typeface="Times New Roman" panose="02020603050405020304" pitchFamily="18" charset="0"/>
              </a:defRPr>
            </a:lvl1pPr>
            <a:lvl2pPr marL="457200" algn="l" rtl="0" eaLnBrk="0" fontAlgn="base" hangingPunct="0">
              <a:spcBef>
                <a:spcPct val="0"/>
              </a:spcBef>
              <a:spcAft>
                <a:spcPct val="0"/>
              </a:spcAft>
              <a:defRPr sz="1200" kern="1200">
                <a:solidFill>
                  <a:schemeClr val="tx1"/>
                </a:solidFill>
                <a:latin typeface="Calibri" panose="020F0502020204030204" pitchFamily="34" charset="0"/>
                <a:ea typeface="+mn-ea"/>
                <a:cs typeface="Times New Roman" panose="02020603050405020304" pitchFamily="18" charset="0"/>
              </a:defRPr>
            </a:lvl2pPr>
            <a:lvl3pPr marL="914400" algn="l" rtl="0" eaLnBrk="0" fontAlgn="base" hangingPunct="0">
              <a:spcBef>
                <a:spcPct val="0"/>
              </a:spcBef>
              <a:spcAft>
                <a:spcPct val="0"/>
              </a:spcAft>
              <a:defRPr sz="1200" kern="1200">
                <a:solidFill>
                  <a:schemeClr val="tx1"/>
                </a:solidFill>
                <a:latin typeface="Calibri" panose="020F0502020204030204" pitchFamily="34" charset="0"/>
                <a:ea typeface="+mn-ea"/>
                <a:cs typeface="Times New Roman" panose="02020603050405020304" pitchFamily="18" charset="0"/>
              </a:defRPr>
            </a:lvl3pPr>
            <a:lvl4pPr marL="1371600" algn="l" rtl="0" eaLnBrk="0" fontAlgn="base" hangingPunct="0">
              <a:spcBef>
                <a:spcPct val="0"/>
              </a:spcBef>
              <a:spcAft>
                <a:spcPct val="0"/>
              </a:spcAft>
              <a:defRPr sz="1200" kern="1200">
                <a:solidFill>
                  <a:schemeClr val="tx1"/>
                </a:solidFill>
                <a:latin typeface="Calibri" panose="020F0502020204030204" pitchFamily="34" charset="0"/>
                <a:ea typeface="+mn-ea"/>
                <a:cs typeface="Times New Roman" panose="02020603050405020304" pitchFamily="18" charset="0"/>
              </a:defRPr>
            </a:lvl4pPr>
            <a:lvl5pPr marL="1828800" algn="l" rtl="0" eaLnBrk="0" fontAlgn="base" hangingPunct="0">
              <a:spcBef>
                <a:spcPct val="0"/>
              </a:spcBef>
              <a:spcAft>
                <a:spcPct val="0"/>
              </a:spcAft>
              <a:defRPr sz="1200" kern="1200">
                <a:solidFill>
                  <a:schemeClr val="tx1"/>
                </a:solidFill>
                <a:latin typeface="Calibri" panose="020F0502020204030204" pitchFamily="34" charset="0"/>
                <a:ea typeface="+mn-ea"/>
                <a:cs typeface="Times New Roman" panose="02020603050405020304" pitchFamily="18" charset="0"/>
              </a:defRPr>
            </a:lvl5pPr>
            <a:lvl6pPr marL="2286000" algn="l" defTabSz="914400" rtl="0" eaLnBrk="1" latinLnBrk="0" hangingPunct="1">
              <a:defRPr sz="1200" kern="1200">
                <a:solidFill>
                  <a:schemeClr val="tx1"/>
                </a:solidFill>
                <a:latin typeface="Calibri" panose="020F0502020204030204" pitchFamily="34" charset="0"/>
                <a:ea typeface="+mn-ea"/>
                <a:cs typeface="Times New Roman" panose="02020603050405020304" pitchFamily="18" charset="0"/>
              </a:defRPr>
            </a:lvl6pPr>
            <a:lvl7pPr marL="2743200" algn="l" defTabSz="914400" rtl="0" eaLnBrk="1" latinLnBrk="0" hangingPunct="1">
              <a:defRPr sz="1200" kern="1200">
                <a:solidFill>
                  <a:schemeClr val="tx1"/>
                </a:solidFill>
                <a:latin typeface="Calibri" panose="020F0502020204030204" pitchFamily="34" charset="0"/>
                <a:ea typeface="+mn-ea"/>
                <a:cs typeface="Times New Roman" panose="02020603050405020304" pitchFamily="18" charset="0"/>
              </a:defRPr>
            </a:lvl7pPr>
            <a:lvl8pPr marL="3200400" algn="l" defTabSz="914400" rtl="0" eaLnBrk="1" latinLnBrk="0" hangingPunct="1">
              <a:defRPr sz="1200" kern="1200">
                <a:solidFill>
                  <a:schemeClr val="tx1"/>
                </a:solidFill>
                <a:latin typeface="Calibri" panose="020F0502020204030204" pitchFamily="34" charset="0"/>
                <a:ea typeface="+mn-ea"/>
                <a:cs typeface="Times New Roman" panose="02020603050405020304" pitchFamily="18" charset="0"/>
              </a:defRPr>
            </a:lvl8pPr>
            <a:lvl9pPr marL="3657600" algn="l" defTabSz="914400" rtl="0" eaLnBrk="1" latinLnBrk="0" hangingPunct="1">
              <a:defRPr sz="1200" kern="1200">
                <a:solidFill>
                  <a:schemeClr val="tx1"/>
                </a:solidFill>
                <a:latin typeface="Calibri" panose="020F0502020204030204" pitchFamily="34" charset="0"/>
                <a:ea typeface="+mn-ea"/>
                <a:cs typeface="Times New Roman" panose="02020603050405020304" pitchFamily="18" charset="0"/>
              </a:defRPr>
            </a:lvl9pPr>
          </a:lstStyle>
          <a:p>
            <a:pPr algn="ctr"/>
            <a:r>
              <a:rPr lang="en-US" sz="1800" b="1" dirty="0">
                <a:solidFill>
                  <a:schemeClr val="bg1"/>
                </a:solidFill>
                <a:latin typeface="+mn-lt"/>
              </a:rPr>
              <a:t>Yes, both</a:t>
            </a:r>
          </a:p>
        </p:txBody>
      </p:sp>
      <p:sp>
        <p:nvSpPr>
          <p:cNvPr id="10" name="Rectangle 9">
            <a:extLst>
              <a:ext uri="{FF2B5EF4-FFF2-40B4-BE49-F238E27FC236}">
                <a16:creationId xmlns:a16="http://schemas.microsoft.com/office/drawing/2014/main" id="{29ACCBB2-E5B5-00E8-A089-B5E99ED820D3}"/>
              </a:ext>
            </a:extLst>
          </p:cNvPr>
          <p:cNvSpPr/>
          <p:nvPr/>
        </p:nvSpPr>
        <p:spPr>
          <a:xfrm>
            <a:off x="10624686" y="2999050"/>
            <a:ext cx="1232034" cy="704049"/>
          </a:xfrm>
          <a:prstGeom prst="rect">
            <a:avLst/>
          </a:prstGeom>
          <a:solidFill>
            <a:srgbClr val="0070C0"/>
          </a:solidFill>
        </p:spPr>
        <p:txBody>
          <a:bodyPr wrap="square" lIns="0" rIns="0" anchor="ctr">
            <a:noAutofit/>
          </a:bodyPr>
          <a:lstStyle>
            <a:defPPr>
              <a:defRPr lang="en-US"/>
            </a:defPPr>
            <a:lvl1pPr algn="l" rtl="0" eaLnBrk="0" fontAlgn="base" hangingPunct="0">
              <a:spcBef>
                <a:spcPct val="0"/>
              </a:spcBef>
              <a:spcAft>
                <a:spcPct val="0"/>
              </a:spcAft>
              <a:defRPr sz="1200" kern="1200">
                <a:solidFill>
                  <a:schemeClr val="tx1"/>
                </a:solidFill>
                <a:latin typeface="Calibri" panose="020F0502020204030204" pitchFamily="34" charset="0"/>
                <a:ea typeface="+mn-ea"/>
                <a:cs typeface="Times New Roman" panose="02020603050405020304" pitchFamily="18" charset="0"/>
              </a:defRPr>
            </a:lvl1pPr>
            <a:lvl2pPr marL="457200" algn="l" rtl="0" eaLnBrk="0" fontAlgn="base" hangingPunct="0">
              <a:spcBef>
                <a:spcPct val="0"/>
              </a:spcBef>
              <a:spcAft>
                <a:spcPct val="0"/>
              </a:spcAft>
              <a:defRPr sz="1200" kern="1200">
                <a:solidFill>
                  <a:schemeClr val="tx1"/>
                </a:solidFill>
                <a:latin typeface="Calibri" panose="020F0502020204030204" pitchFamily="34" charset="0"/>
                <a:ea typeface="+mn-ea"/>
                <a:cs typeface="Times New Roman" panose="02020603050405020304" pitchFamily="18" charset="0"/>
              </a:defRPr>
            </a:lvl2pPr>
            <a:lvl3pPr marL="914400" algn="l" rtl="0" eaLnBrk="0" fontAlgn="base" hangingPunct="0">
              <a:spcBef>
                <a:spcPct val="0"/>
              </a:spcBef>
              <a:spcAft>
                <a:spcPct val="0"/>
              </a:spcAft>
              <a:defRPr sz="1200" kern="1200">
                <a:solidFill>
                  <a:schemeClr val="tx1"/>
                </a:solidFill>
                <a:latin typeface="Calibri" panose="020F0502020204030204" pitchFamily="34" charset="0"/>
                <a:ea typeface="+mn-ea"/>
                <a:cs typeface="Times New Roman" panose="02020603050405020304" pitchFamily="18" charset="0"/>
              </a:defRPr>
            </a:lvl3pPr>
            <a:lvl4pPr marL="1371600" algn="l" rtl="0" eaLnBrk="0" fontAlgn="base" hangingPunct="0">
              <a:spcBef>
                <a:spcPct val="0"/>
              </a:spcBef>
              <a:spcAft>
                <a:spcPct val="0"/>
              </a:spcAft>
              <a:defRPr sz="1200" kern="1200">
                <a:solidFill>
                  <a:schemeClr val="tx1"/>
                </a:solidFill>
                <a:latin typeface="Calibri" panose="020F0502020204030204" pitchFamily="34" charset="0"/>
                <a:ea typeface="+mn-ea"/>
                <a:cs typeface="Times New Roman" panose="02020603050405020304" pitchFamily="18" charset="0"/>
              </a:defRPr>
            </a:lvl4pPr>
            <a:lvl5pPr marL="1828800" algn="l" rtl="0" eaLnBrk="0" fontAlgn="base" hangingPunct="0">
              <a:spcBef>
                <a:spcPct val="0"/>
              </a:spcBef>
              <a:spcAft>
                <a:spcPct val="0"/>
              </a:spcAft>
              <a:defRPr sz="1200" kern="1200">
                <a:solidFill>
                  <a:schemeClr val="tx1"/>
                </a:solidFill>
                <a:latin typeface="Calibri" panose="020F0502020204030204" pitchFamily="34" charset="0"/>
                <a:ea typeface="+mn-ea"/>
                <a:cs typeface="Times New Roman" panose="02020603050405020304" pitchFamily="18" charset="0"/>
              </a:defRPr>
            </a:lvl5pPr>
            <a:lvl6pPr marL="2286000" algn="l" defTabSz="914400" rtl="0" eaLnBrk="1" latinLnBrk="0" hangingPunct="1">
              <a:defRPr sz="1200" kern="1200">
                <a:solidFill>
                  <a:schemeClr val="tx1"/>
                </a:solidFill>
                <a:latin typeface="Calibri" panose="020F0502020204030204" pitchFamily="34" charset="0"/>
                <a:ea typeface="+mn-ea"/>
                <a:cs typeface="Times New Roman" panose="02020603050405020304" pitchFamily="18" charset="0"/>
              </a:defRPr>
            </a:lvl6pPr>
            <a:lvl7pPr marL="2743200" algn="l" defTabSz="914400" rtl="0" eaLnBrk="1" latinLnBrk="0" hangingPunct="1">
              <a:defRPr sz="1200" kern="1200">
                <a:solidFill>
                  <a:schemeClr val="tx1"/>
                </a:solidFill>
                <a:latin typeface="Calibri" panose="020F0502020204030204" pitchFamily="34" charset="0"/>
                <a:ea typeface="+mn-ea"/>
                <a:cs typeface="Times New Roman" panose="02020603050405020304" pitchFamily="18" charset="0"/>
              </a:defRPr>
            </a:lvl7pPr>
            <a:lvl8pPr marL="3200400" algn="l" defTabSz="914400" rtl="0" eaLnBrk="1" latinLnBrk="0" hangingPunct="1">
              <a:defRPr sz="1200" kern="1200">
                <a:solidFill>
                  <a:schemeClr val="tx1"/>
                </a:solidFill>
                <a:latin typeface="Calibri" panose="020F0502020204030204" pitchFamily="34" charset="0"/>
                <a:ea typeface="+mn-ea"/>
                <a:cs typeface="Times New Roman" panose="02020603050405020304" pitchFamily="18" charset="0"/>
              </a:defRPr>
            </a:lvl8pPr>
            <a:lvl9pPr marL="3657600" algn="l" defTabSz="914400" rtl="0" eaLnBrk="1" latinLnBrk="0" hangingPunct="1">
              <a:defRPr sz="1200" kern="1200">
                <a:solidFill>
                  <a:schemeClr val="tx1"/>
                </a:solidFill>
                <a:latin typeface="Calibri" panose="020F0502020204030204" pitchFamily="34" charset="0"/>
                <a:ea typeface="+mn-ea"/>
                <a:cs typeface="Times New Roman" panose="02020603050405020304" pitchFamily="18" charset="0"/>
              </a:defRPr>
            </a:lvl9pPr>
          </a:lstStyle>
          <a:p>
            <a:pPr algn="ctr"/>
            <a:r>
              <a:rPr lang="en-US" sz="1800" b="1" dirty="0">
                <a:solidFill>
                  <a:schemeClr val="bg1"/>
                </a:solidFill>
                <a:latin typeface="+mn-lt"/>
              </a:rPr>
              <a:t>Yes, in past</a:t>
            </a:r>
          </a:p>
        </p:txBody>
      </p:sp>
      <p:sp>
        <p:nvSpPr>
          <p:cNvPr id="11" name="Rectangle 10">
            <a:extLst>
              <a:ext uri="{FF2B5EF4-FFF2-40B4-BE49-F238E27FC236}">
                <a16:creationId xmlns:a16="http://schemas.microsoft.com/office/drawing/2014/main" id="{A402C135-D7BA-8EAB-DBC0-DEB0C6854F26}"/>
              </a:ext>
            </a:extLst>
          </p:cNvPr>
          <p:cNvSpPr/>
          <p:nvPr/>
        </p:nvSpPr>
        <p:spPr>
          <a:xfrm>
            <a:off x="10624686" y="4157958"/>
            <a:ext cx="1232034" cy="704049"/>
          </a:xfrm>
          <a:prstGeom prst="rect">
            <a:avLst/>
          </a:prstGeom>
          <a:solidFill>
            <a:srgbClr val="7FB7DF"/>
          </a:solidFill>
        </p:spPr>
        <p:txBody>
          <a:bodyPr wrap="square" lIns="0" rIns="0" anchor="ctr">
            <a:noAutofit/>
          </a:bodyPr>
          <a:lstStyle>
            <a:defPPr>
              <a:defRPr lang="en-US"/>
            </a:defPPr>
            <a:lvl1pPr algn="l" rtl="0" eaLnBrk="0" fontAlgn="base" hangingPunct="0">
              <a:spcBef>
                <a:spcPct val="0"/>
              </a:spcBef>
              <a:spcAft>
                <a:spcPct val="0"/>
              </a:spcAft>
              <a:defRPr sz="1200" kern="1200">
                <a:solidFill>
                  <a:schemeClr val="tx1"/>
                </a:solidFill>
                <a:latin typeface="Calibri" panose="020F0502020204030204" pitchFamily="34" charset="0"/>
                <a:ea typeface="+mn-ea"/>
                <a:cs typeface="Times New Roman" panose="02020603050405020304" pitchFamily="18" charset="0"/>
              </a:defRPr>
            </a:lvl1pPr>
            <a:lvl2pPr marL="457200" algn="l" rtl="0" eaLnBrk="0" fontAlgn="base" hangingPunct="0">
              <a:spcBef>
                <a:spcPct val="0"/>
              </a:spcBef>
              <a:spcAft>
                <a:spcPct val="0"/>
              </a:spcAft>
              <a:defRPr sz="1200" kern="1200">
                <a:solidFill>
                  <a:schemeClr val="tx1"/>
                </a:solidFill>
                <a:latin typeface="Calibri" panose="020F0502020204030204" pitchFamily="34" charset="0"/>
                <a:ea typeface="+mn-ea"/>
                <a:cs typeface="Times New Roman" panose="02020603050405020304" pitchFamily="18" charset="0"/>
              </a:defRPr>
            </a:lvl2pPr>
            <a:lvl3pPr marL="914400" algn="l" rtl="0" eaLnBrk="0" fontAlgn="base" hangingPunct="0">
              <a:spcBef>
                <a:spcPct val="0"/>
              </a:spcBef>
              <a:spcAft>
                <a:spcPct val="0"/>
              </a:spcAft>
              <a:defRPr sz="1200" kern="1200">
                <a:solidFill>
                  <a:schemeClr val="tx1"/>
                </a:solidFill>
                <a:latin typeface="Calibri" panose="020F0502020204030204" pitchFamily="34" charset="0"/>
                <a:ea typeface="+mn-ea"/>
                <a:cs typeface="Times New Roman" panose="02020603050405020304" pitchFamily="18" charset="0"/>
              </a:defRPr>
            </a:lvl3pPr>
            <a:lvl4pPr marL="1371600" algn="l" rtl="0" eaLnBrk="0" fontAlgn="base" hangingPunct="0">
              <a:spcBef>
                <a:spcPct val="0"/>
              </a:spcBef>
              <a:spcAft>
                <a:spcPct val="0"/>
              </a:spcAft>
              <a:defRPr sz="1200" kern="1200">
                <a:solidFill>
                  <a:schemeClr val="tx1"/>
                </a:solidFill>
                <a:latin typeface="Calibri" panose="020F0502020204030204" pitchFamily="34" charset="0"/>
                <a:ea typeface="+mn-ea"/>
                <a:cs typeface="Times New Roman" panose="02020603050405020304" pitchFamily="18" charset="0"/>
              </a:defRPr>
            </a:lvl4pPr>
            <a:lvl5pPr marL="1828800" algn="l" rtl="0" eaLnBrk="0" fontAlgn="base" hangingPunct="0">
              <a:spcBef>
                <a:spcPct val="0"/>
              </a:spcBef>
              <a:spcAft>
                <a:spcPct val="0"/>
              </a:spcAft>
              <a:defRPr sz="1200" kern="1200">
                <a:solidFill>
                  <a:schemeClr val="tx1"/>
                </a:solidFill>
                <a:latin typeface="Calibri" panose="020F0502020204030204" pitchFamily="34" charset="0"/>
                <a:ea typeface="+mn-ea"/>
                <a:cs typeface="Times New Roman" panose="02020603050405020304" pitchFamily="18" charset="0"/>
              </a:defRPr>
            </a:lvl5pPr>
            <a:lvl6pPr marL="2286000" algn="l" defTabSz="914400" rtl="0" eaLnBrk="1" latinLnBrk="0" hangingPunct="1">
              <a:defRPr sz="1200" kern="1200">
                <a:solidFill>
                  <a:schemeClr val="tx1"/>
                </a:solidFill>
                <a:latin typeface="Calibri" panose="020F0502020204030204" pitchFamily="34" charset="0"/>
                <a:ea typeface="+mn-ea"/>
                <a:cs typeface="Times New Roman" panose="02020603050405020304" pitchFamily="18" charset="0"/>
              </a:defRPr>
            </a:lvl6pPr>
            <a:lvl7pPr marL="2743200" algn="l" defTabSz="914400" rtl="0" eaLnBrk="1" latinLnBrk="0" hangingPunct="1">
              <a:defRPr sz="1200" kern="1200">
                <a:solidFill>
                  <a:schemeClr val="tx1"/>
                </a:solidFill>
                <a:latin typeface="Calibri" panose="020F0502020204030204" pitchFamily="34" charset="0"/>
                <a:ea typeface="+mn-ea"/>
                <a:cs typeface="Times New Roman" panose="02020603050405020304" pitchFamily="18" charset="0"/>
              </a:defRPr>
            </a:lvl7pPr>
            <a:lvl8pPr marL="3200400" algn="l" defTabSz="914400" rtl="0" eaLnBrk="1" latinLnBrk="0" hangingPunct="1">
              <a:defRPr sz="1200" kern="1200">
                <a:solidFill>
                  <a:schemeClr val="tx1"/>
                </a:solidFill>
                <a:latin typeface="Calibri" panose="020F0502020204030204" pitchFamily="34" charset="0"/>
                <a:ea typeface="+mn-ea"/>
                <a:cs typeface="Times New Roman" panose="02020603050405020304" pitchFamily="18" charset="0"/>
              </a:defRPr>
            </a:lvl8pPr>
            <a:lvl9pPr marL="3657600" algn="l" defTabSz="914400" rtl="0" eaLnBrk="1" latinLnBrk="0" hangingPunct="1">
              <a:defRPr sz="1200" kern="1200">
                <a:solidFill>
                  <a:schemeClr val="tx1"/>
                </a:solidFill>
                <a:latin typeface="Calibri" panose="020F0502020204030204" pitchFamily="34" charset="0"/>
                <a:ea typeface="+mn-ea"/>
                <a:cs typeface="Times New Roman" panose="02020603050405020304" pitchFamily="18" charset="0"/>
              </a:defRPr>
            </a:lvl9pPr>
          </a:lstStyle>
          <a:p>
            <a:pPr algn="ctr"/>
            <a:r>
              <a:rPr lang="en-US" sz="1800" b="1" dirty="0">
                <a:solidFill>
                  <a:schemeClr val="bg1"/>
                </a:solidFill>
                <a:latin typeface="+mn-lt"/>
              </a:rPr>
              <a:t>Yes, currently</a:t>
            </a:r>
          </a:p>
        </p:txBody>
      </p:sp>
      <p:sp>
        <p:nvSpPr>
          <p:cNvPr id="12" name="Rectangle 11">
            <a:extLst>
              <a:ext uri="{FF2B5EF4-FFF2-40B4-BE49-F238E27FC236}">
                <a16:creationId xmlns:a16="http://schemas.microsoft.com/office/drawing/2014/main" id="{495B0C82-8CE3-D67B-7D7A-7F2F8093F8C5}"/>
              </a:ext>
            </a:extLst>
          </p:cNvPr>
          <p:cNvSpPr/>
          <p:nvPr/>
        </p:nvSpPr>
        <p:spPr>
          <a:xfrm>
            <a:off x="6809462" y="5608146"/>
            <a:ext cx="1232034" cy="704049"/>
          </a:xfrm>
          <a:prstGeom prst="rect">
            <a:avLst/>
          </a:prstGeom>
          <a:solidFill>
            <a:srgbClr val="C00000"/>
          </a:solidFill>
        </p:spPr>
        <p:txBody>
          <a:bodyPr wrap="square" lIns="0" rIns="0" anchor="ctr">
            <a:noAutofit/>
          </a:bodyPr>
          <a:lstStyle>
            <a:defPPr>
              <a:defRPr lang="en-US"/>
            </a:defPPr>
            <a:lvl1pPr algn="l" rtl="0" eaLnBrk="0" fontAlgn="base" hangingPunct="0">
              <a:spcBef>
                <a:spcPct val="0"/>
              </a:spcBef>
              <a:spcAft>
                <a:spcPct val="0"/>
              </a:spcAft>
              <a:defRPr sz="1200" kern="1200">
                <a:solidFill>
                  <a:schemeClr val="tx1"/>
                </a:solidFill>
                <a:latin typeface="Calibri" panose="020F0502020204030204" pitchFamily="34" charset="0"/>
                <a:ea typeface="+mn-ea"/>
                <a:cs typeface="Times New Roman" panose="02020603050405020304" pitchFamily="18" charset="0"/>
              </a:defRPr>
            </a:lvl1pPr>
            <a:lvl2pPr marL="457200" algn="l" rtl="0" eaLnBrk="0" fontAlgn="base" hangingPunct="0">
              <a:spcBef>
                <a:spcPct val="0"/>
              </a:spcBef>
              <a:spcAft>
                <a:spcPct val="0"/>
              </a:spcAft>
              <a:defRPr sz="1200" kern="1200">
                <a:solidFill>
                  <a:schemeClr val="tx1"/>
                </a:solidFill>
                <a:latin typeface="Calibri" panose="020F0502020204030204" pitchFamily="34" charset="0"/>
                <a:ea typeface="+mn-ea"/>
                <a:cs typeface="Times New Roman" panose="02020603050405020304" pitchFamily="18" charset="0"/>
              </a:defRPr>
            </a:lvl2pPr>
            <a:lvl3pPr marL="914400" algn="l" rtl="0" eaLnBrk="0" fontAlgn="base" hangingPunct="0">
              <a:spcBef>
                <a:spcPct val="0"/>
              </a:spcBef>
              <a:spcAft>
                <a:spcPct val="0"/>
              </a:spcAft>
              <a:defRPr sz="1200" kern="1200">
                <a:solidFill>
                  <a:schemeClr val="tx1"/>
                </a:solidFill>
                <a:latin typeface="Calibri" panose="020F0502020204030204" pitchFamily="34" charset="0"/>
                <a:ea typeface="+mn-ea"/>
                <a:cs typeface="Times New Roman" panose="02020603050405020304" pitchFamily="18" charset="0"/>
              </a:defRPr>
            </a:lvl3pPr>
            <a:lvl4pPr marL="1371600" algn="l" rtl="0" eaLnBrk="0" fontAlgn="base" hangingPunct="0">
              <a:spcBef>
                <a:spcPct val="0"/>
              </a:spcBef>
              <a:spcAft>
                <a:spcPct val="0"/>
              </a:spcAft>
              <a:defRPr sz="1200" kern="1200">
                <a:solidFill>
                  <a:schemeClr val="tx1"/>
                </a:solidFill>
                <a:latin typeface="Calibri" panose="020F0502020204030204" pitchFamily="34" charset="0"/>
                <a:ea typeface="+mn-ea"/>
                <a:cs typeface="Times New Roman" panose="02020603050405020304" pitchFamily="18" charset="0"/>
              </a:defRPr>
            </a:lvl4pPr>
            <a:lvl5pPr marL="1828800" algn="l" rtl="0" eaLnBrk="0" fontAlgn="base" hangingPunct="0">
              <a:spcBef>
                <a:spcPct val="0"/>
              </a:spcBef>
              <a:spcAft>
                <a:spcPct val="0"/>
              </a:spcAft>
              <a:defRPr sz="1200" kern="1200">
                <a:solidFill>
                  <a:schemeClr val="tx1"/>
                </a:solidFill>
                <a:latin typeface="Calibri" panose="020F0502020204030204" pitchFamily="34" charset="0"/>
                <a:ea typeface="+mn-ea"/>
                <a:cs typeface="Times New Roman" panose="02020603050405020304" pitchFamily="18" charset="0"/>
              </a:defRPr>
            </a:lvl5pPr>
            <a:lvl6pPr marL="2286000" algn="l" defTabSz="914400" rtl="0" eaLnBrk="1" latinLnBrk="0" hangingPunct="1">
              <a:defRPr sz="1200" kern="1200">
                <a:solidFill>
                  <a:schemeClr val="tx1"/>
                </a:solidFill>
                <a:latin typeface="Calibri" panose="020F0502020204030204" pitchFamily="34" charset="0"/>
                <a:ea typeface="+mn-ea"/>
                <a:cs typeface="Times New Roman" panose="02020603050405020304" pitchFamily="18" charset="0"/>
              </a:defRPr>
            </a:lvl6pPr>
            <a:lvl7pPr marL="2743200" algn="l" defTabSz="914400" rtl="0" eaLnBrk="1" latinLnBrk="0" hangingPunct="1">
              <a:defRPr sz="1200" kern="1200">
                <a:solidFill>
                  <a:schemeClr val="tx1"/>
                </a:solidFill>
                <a:latin typeface="Calibri" panose="020F0502020204030204" pitchFamily="34" charset="0"/>
                <a:ea typeface="+mn-ea"/>
                <a:cs typeface="Times New Roman" panose="02020603050405020304" pitchFamily="18" charset="0"/>
              </a:defRPr>
            </a:lvl7pPr>
            <a:lvl8pPr marL="3200400" algn="l" defTabSz="914400" rtl="0" eaLnBrk="1" latinLnBrk="0" hangingPunct="1">
              <a:defRPr sz="1200" kern="1200">
                <a:solidFill>
                  <a:schemeClr val="tx1"/>
                </a:solidFill>
                <a:latin typeface="Calibri" panose="020F0502020204030204" pitchFamily="34" charset="0"/>
                <a:ea typeface="+mn-ea"/>
                <a:cs typeface="Times New Roman" panose="02020603050405020304" pitchFamily="18" charset="0"/>
              </a:defRPr>
            </a:lvl8pPr>
            <a:lvl9pPr marL="3657600" algn="l" defTabSz="914400" rtl="0" eaLnBrk="1" latinLnBrk="0" hangingPunct="1">
              <a:defRPr sz="1200" kern="1200">
                <a:solidFill>
                  <a:schemeClr val="tx1"/>
                </a:solidFill>
                <a:latin typeface="Calibri" panose="020F0502020204030204" pitchFamily="34" charset="0"/>
                <a:ea typeface="+mn-ea"/>
                <a:cs typeface="Times New Roman" panose="02020603050405020304" pitchFamily="18" charset="0"/>
              </a:defRPr>
            </a:lvl9pPr>
          </a:lstStyle>
          <a:p>
            <a:pPr algn="ctr"/>
            <a:r>
              <a:rPr lang="en-US" sz="1800" b="1" dirty="0">
                <a:solidFill>
                  <a:schemeClr val="bg1"/>
                </a:solidFill>
                <a:latin typeface="+mn-lt"/>
              </a:rPr>
              <a:t>No</a:t>
            </a:r>
          </a:p>
        </p:txBody>
      </p:sp>
      <p:sp>
        <p:nvSpPr>
          <p:cNvPr id="13" name="Content Placeholder 4">
            <a:extLst>
              <a:ext uri="{FF2B5EF4-FFF2-40B4-BE49-F238E27FC236}">
                <a16:creationId xmlns:a16="http://schemas.microsoft.com/office/drawing/2014/main" id="{9897DE1C-0527-1A6E-8586-DEB32ADEB12E}"/>
              </a:ext>
            </a:extLst>
          </p:cNvPr>
          <p:cNvSpPr txBox="1">
            <a:spLocks/>
          </p:cNvSpPr>
          <p:nvPr/>
        </p:nvSpPr>
        <p:spPr>
          <a:xfrm>
            <a:off x="119159" y="1666068"/>
            <a:ext cx="5816847" cy="459383"/>
          </a:xfrm>
          <a:prstGeom prst="rect">
            <a:avLst/>
          </a:prstGeom>
          <a:solidFill>
            <a:schemeClr val="bg1">
              <a:lumMod val="85000"/>
            </a:schemeClr>
          </a:solidFill>
        </p:spPr>
        <p:txBody>
          <a:bodyPr anchor="ct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en-US" sz="1400" b="1" dirty="0"/>
              <a:t>Have you, a family member, or a friend had Alzheimer's disease?</a:t>
            </a:r>
          </a:p>
        </p:txBody>
      </p:sp>
      <p:sp>
        <p:nvSpPr>
          <p:cNvPr id="14" name="Content Placeholder 4">
            <a:extLst>
              <a:ext uri="{FF2B5EF4-FFF2-40B4-BE49-F238E27FC236}">
                <a16:creationId xmlns:a16="http://schemas.microsoft.com/office/drawing/2014/main" id="{10127B96-5EF2-FA9E-94EA-13C811527D2C}"/>
              </a:ext>
            </a:extLst>
          </p:cNvPr>
          <p:cNvSpPr txBox="1">
            <a:spLocks/>
          </p:cNvSpPr>
          <p:nvPr/>
        </p:nvSpPr>
        <p:spPr>
          <a:xfrm>
            <a:off x="6255994" y="1666068"/>
            <a:ext cx="5816847" cy="459383"/>
          </a:xfrm>
          <a:prstGeom prst="rect">
            <a:avLst/>
          </a:prstGeom>
          <a:solidFill>
            <a:schemeClr val="bg1">
              <a:lumMod val="85000"/>
            </a:schemeClr>
          </a:solidFill>
        </p:spPr>
        <p:txBody>
          <a:bodyPr anchor="ct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en-US" sz="1400" b="1" dirty="0"/>
              <a:t>Are you currently or have you ever provided regular care or assistance to someone with Alzheimer's Disease?</a:t>
            </a:r>
          </a:p>
        </p:txBody>
      </p:sp>
      <p:cxnSp>
        <p:nvCxnSpPr>
          <p:cNvPr id="15" name="Straight Connector 14">
            <a:extLst>
              <a:ext uri="{FF2B5EF4-FFF2-40B4-BE49-F238E27FC236}">
                <a16:creationId xmlns:a16="http://schemas.microsoft.com/office/drawing/2014/main" id="{C535A011-89EF-215B-FC02-805B27BC94FA}"/>
              </a:ext>
            </a:extLst>
          </p:cNvPr>
          <p:cNvCxnSpPr>
            <a:cxnSpLocks/>
          </p:cNvCxnSpPr>
          <p:nvPr/>
        </p:nvCxnSpPr>
        <p:spPr>
          <a:xfrm>
            <a:off x="6096000" y="1666068"/>
            <a:ext cx="0" cy="4998152"/>
          </a:xfrm>
          <a:prstGeom prst="line">
            <a:avLst/>
          </a:prstGeom>
          <a:ln w="38100">
            <a:prstDash val="dash"/>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351462522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488105-A55A-4466-3C35-5D3499A028C9}"/>
              </a:ext>
            </a:extLst>
          </p:cNvPr>
          <p:cNvSpPr>
            <a:spLocks noGrp="1"/>
          </p:cNvSpPr>
          <p:nvPr>
            <p:ph type="title"/>
          </p:nvPr>
        </p:nvSpPr>
        <p:spPr>
          <a:xfrm>
            <a:off x="335280" y="169205"/>
            <a:ext cx="11521440" cy="1086807"/>
          </a:xfrm>
        </p:spPr>
        <p:txBody>
          <a:bodyPr>
            <a:normAutofit fontScale="90000"/>
          </a:bodyPr>
          <a:lstStyle/>
          <a:p>
            <a:pPr marL="0" marR="0" algn="just">
              <a:lnSpc>
                <a:spcPct val="107000"/>
              </a:lnSpc>
              <a:spcBef>
                <a:spcPts val="0"/>
              </a:spcBef>
              <a:spcAft>
                <a:spcPts val="800"/>
              </a:spcAft>
            </a:pPr>
            <a:r>
              <a:rPr lang="en-US" sz="1800" dirty="0">
                <a:effectLst/>
                <a:latin typeface="Calibri" panose="020F0502020204030204" pitchFamily="34" charset="0"/>
                <a:ea typeface="Calibri" panose="020F0502020204030204" pitchFamily="34" charset="0"/>
              </a:rPr>
              <a:t>The connection to this issue crosses gender, age, race, and partisan lines. </a:t>
            </a: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A plurality of men and women, younger and older voters, Independents and Republicans, and white and Black voters say either themselves, a family member, or friend has had Alzheimer’s disease</a:t>
            </a:r>
            <a:r>
              <a:rPr lang="en-US" sz="1800" dirty="0">
                <a:effectLst/>
                <a:latin typeface="Calibri" panose="020F0502020204030204" pitchFamily="34" charset="0"/>
                <a:ea typeface="Calibri" panose="020F0502020204030204" pitchFamily="34" charset="0"/>
              </a:rPr>
              <a:t>. Three in ten women, older voters, Republicans, and Black and Latinx voters say they are currently or have been a caregiver in the past to someone with Alzheimer’s disease. Notably, a quarter of younger voters say they are or have been a caregiver. </a:t>
            </a:r>
          </a:p>
        </p:txBody>
      </p:sp>
      <p:graphicFrame>
        <p:nvGraphicFramePr>
          <p:cNvPr id="5" name="Table 4">
            <a:extLst>
              <a:ext uri="{FF2B5EF4-FFF2-40B4-BE49-F238E27FC236}">
                <a16:creationId xmlns:a16="http://schemas.microsoft.com/office/drawing/2014/main" id="{138CDCA4-D003-31B8-EC06-AFC9960A102B}"/>
              </a:ext>
            </a:extLst>
          </p:cNvPr>
          <p:cNvGraphicFramePr>
            <a:graphicFrameLocks noGrp="1"/>
          </p:cNvGraphicFramePr>
          <p:nvPr>
            <p:extLst>
              <p:ext uri="{D42A27DB-BD31-4B8C-83A1-F6EECF244321}">
                <p14:modId xmlns:p14="http://schemas.microsoft.com/office/powerpoint/2010/main" val="1827353650"/>
              </p:ext>
            </p:extLst>
          </p:nvPr>
        </p:nvGraphicFramePr>
        <p:xfrm>
          <a:off x="121780" y="2634335"/>
          <a:ext cx="5816846" cy="2797810"/>
        </p:xfrm>
        <a:graphic>
          <a:graphicData uri="http://schemas.openxmlformats.org/drawingml/2006/table">
            <a:tbl>
              <a:tblPr firstRow="1" bandRow="1">
                <a:tableStyleId>{5C22544A-7EE6-4342-B048-85BDC9FD1C3A}</a:tableStyleId>
              </a:tblPr>
              <a:tblGrid>
                <a:gridCol w="3111338">
                  <a:extLst>
                    <a:ext uri="{9D8B030D-6E8A-4147-A177-3AD203B41FA5}">
                      <a16:colId xmlns:a16="http://schemas.microsoft.com/office/drawing/2014/main" val="20000"/>
                    </a:ext>
                  </a:extLst>
                </a:gridCol>
                <a:gridCol w="1352754">
                  <a:extLst>
                    <a:ext uri="{9D8B030D-6E8A-4147-A177-3AD203B41FA5}">
                      <a16:colId xmlns:a16="http://schemas.microsoft.com/office/drawing/2014/main" val="20001"/>
                    </a:ext>
                  </a:extLst>
                </a:gridCol>
                <a:gridCol w="1352754">
                  <a:extLst>
                    <a:ext uri="{9D8B030D-6E8A-4147-A177-3AD203B41FA5}">
                      <a16:colId xmlns:a16="http://schemas.microsoft.com/office/drawing/2014/main" val="20002"/>
                    </a:ext>
                  </a:extLst>
                </a:gridCol>
              </a:tblGrid>
              <a:tr h="220147">
                <a:tc>
                  <a:txBody>
                    <a:bodyPr/>
                    <a:lstStyle/>
                    <a:p>
                      <a:pPr algn="ctr"/>
                      <a:endParaRPr lang="en-US" sz="1300" dirty="0"/>
                    </a:p>
                  </a:txBody>
                  <a:tcPr>
                    <a:solidFill>
                      <a:schemeClr val="bg1"/>
                    </a:solidFill>
                  </a:tcPr>
                </a:tc>
                <a:tc>
                  <a:txBody>
                    <a:bodyPr/>
                    <a:lstStyle/>
                    <a:p>
                      <a:pPr algn="ctr"/>
                      <a:r>
                        <a:rPr lang="en-US" sz="1400" dirty="0"/>
                        <a:t>Yes</a:t>
                      </a:r>
                    </a:p>
                  </a:txBody>
                  <a:tcPr anchor="ctr">
                    <a:solidFill>
                      <a:srgbClr val="0070C0"/>
                    </a:solidFill>
                  </a:tcPr>
                </a:tc>
                <a:tc>
                  <a:txBody>
                    <a:bodyPr/>
                    <a:lstStyle/>
                    <a:p>
                      <a:pPr algn="ctr"/>
                      <a:r>
                        <a:rPr lang="en-US" sz="1400" dirty="0"/>
                        <a:t>No</a:t>
                      </a:r>
                    </a:p>
                  </a:txBody>
                  <a:tcPr anchor="ctr">
                    <a:solidFill>
                      <a:srgbClr val="C00000"/>
                    </a:solidFill>
                  </a:tcPr>
                </a:tc>
                <a:extLst>
                  <a:ext uri="{0D108BD9-81ED-4DB2-BD59-A6C34878D82A}">
                    <a16:rowId xmlns:a16="http://schemas.microsoft.com/office/drawing/2014/main" val="10000"/>
                  </a:ext>
                </a:extLst>
              </a:tr>
              <a:tr h="189539">
                <a:tc>
                  <a:txBody>
                    <a:bodyPr/>
                    <a:lstStyle/>
                    <a:p>
                      <a:pPr algn="l"/>
                      <a:r>
                        <a:rPr lang="en-US" sz="1400" b="1" dirty="0">
                          <a:latin typeface="+mn-lt"/>
                        </a:rPr>
                        <a:t>Men</a:t>
                      </a:r>
                    </a:p>
                  </a:txBody>
                  <a:tcPr marT="0" marB="0" anchor="ctr">
                    <a:solidFill>
                      <a:schemeClr val="bg1">
                        <a:lumMod val="50000"/>
                        <a:alpha val="50000"/>
                      </a:schemeClr>
                    </a:solidFill>
                  </a:tcPr>
                </a:tc>
                <a:tc>
                  <a:txBody>
                    <a:bodyPr/>
                    <a:lstStyle/>
                    <a:p>
                      <a:pPr marL="0" marR="0" algn="ctr">
                        <a:lnSpc>
                          <a:spcPct val="107000"/>
                        </a:lnSpc>
                        <a:spcBef>
                          <a:spcPts val="0"/>
                        </a:spcBef>
                        <a:spcAft>
                          <a:spcPts val="0"/>
                        </a:spcAft>
                        <a:tabLst>
                          <a:tab pos="3371850" algn="l"/>
                        </a:tabLst>
                      </a:pPr>
                      <a:r>
                        <a:rPr lang="en-US" sz="1600" b="1" u="sng" kern="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51</a:t>
                      </a:r>
                      <a:endParaRPr lang="en-US" sz="20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rgbClr val="7FB7DF"/>
                    </a:solidFill>
                  </a:tcPr>
                </a:tc>
                <a:tc>
                  <a:txBody>
                    <a:bodyPr/>
                    <a:lstStyle/>
                    <a:p>
                      <a:pPr marL="0" marR="0" algn="ctr">
                        <a:lnSpc>
                          <a:spcPct val="107000"/>
                        </a:lnSpc>
                        <a:spcBef>
                          <a:spcPts val="0"/>
                        </a:spcBef>
                        <a:spcAft>
                          <a:spcPts val="0"/>
                        </a:spcAft>
                        <a:tabLst>
                          <a:tab pos="3371850" algn="l"/>
                        </a:tabLst>
                      </a:pPr>
                      <a:r>
                        <a:rPr lang="en-US" sz="1600" kern="1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46</a:t>
                      </a:r>
                      <a:endParaRPr lang="en-US" sz="20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chemeClr val="bg1">
                        <a:lumMod val="50000"/>
                        <a:alpha val="50000"/>
                      </a:schemeClr>
                    </a:solidFill>
                  </a:tcPr>
                </a:tc>
                <a:extLst>
                  <a:ext uri="{0D108BD9-81ED-4DB2-BD59-A6C34878D82A}">
                    <a16:rowId xmlns:a16="http://schemas.microsoft.com/office/drawing/2014/main" val="10001"/>
                  </a:ext>
                </a:extLst>
              </a:tr>
              <a:tr h="189539">
                <a:tc>
                  <a:txBody>
                    <a:bodyPr/>
                    <a:lstStyle/>
                    <a:p>
                      <a:pPr algn="l"/>
                      <a:r>
                        <a:rPr lang="en-US" sz="1400" b="1" dirty="0">
                          <a:latin typeface="+mn-lt"/>
                        </a:rPr>
                        <a:t>Women</a:t>
                      </a:r>
                    </a:p>
                  </a:txBody>
                  <a:tcPr marT="0" marB="0" anchor="ctr">
                    <a:solidFill>
                      <a:schemeClr val="bg1">
                        <a:lumMod val="50000"/>
                        <a:alpha val="50000"/>
                      </a:schemeClr>
                    </a:solidFill>
                  </a:tcPr>
                </a:tc>
                <a:tc>
                  <a:txBody>
                    <a:bodyPr/>
                    <a:lstStyle/>
                    <a:p>
                      <a:pPr marL="0" marR="0" algn="ctr">
                        <a:lnSpc>
                          <a:spcPct val="107000"/>
                        </a:lnSpc>
                        <a:spcBef>
                          <a:spcPts val="0"/>
                        </a:spcBef>
                        <a:spcAft>
                          <a:spcPts val="0"/>
                        </a:spcAft>
                        <a:tabLst>
                          <a:tab pos="3371850" algn="l"/>
                        </a:tabLst>
                      </a:pPr>
                      <a:r>
                        <a:rPr lang="en-US" sz="1600" b="1" u="sng" kern="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53</a:t>
                      </a:r>
                      <a:endParaRPr lang="en-US" sz="20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rgbClr val="7FB7DF"/>
                    </a:solidFill>
                  </a:tcPr>
                </a:tc>
                <a:tc>
                  <a:txBody>
                    <a:bodyPr/>
                    <a:lstStyle/>
                    <a:p>
                      <a:pPr marL="0" marR="0" algn="ctr">
                        <a:lnSpc>
                          <a:spcPct val="107000"/>
                        </a:lnSpc>
                        <a:spcBef>
                          <a:spcPts val="0"/>
                        </a:spcBef>
                        <a:spcAft>
                          <a:spcPts val="0"/>
                        </a:spcAft>
                        <a:tabLst>
                          <a:tab pos="3371850" algn="l"/>
                        </a:tabLst>
                      </a:pPr>
                      <a:r>
                        <a:rPr lang="en-US" sz="1600" kern="1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43</a:t>
                      </a:r>
                      <a:endParaRPr lang="en-US" sz="20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chemeClr val="bg1">
                        <a:lumMod val="50000"/>
                        <a:alpha val="50000"/>
                      </a:schemeClr>
                    </a:solidFill>
                  </a:tcPr>
                </a:tc>
                <a:extLst>
                  <a:ext uri="{0D108BD9-81ED-4DB2-BD59-A6C34878D82A}">
                    <a16:rowId xmlns:a16="http://schemas.microsoft.com/office/drawing/2014/main" val="10002"/>
                  </a:ext>
                </a:extLst>
              </a:tr>
              <a:tr h="189539">
                <a:tc>
                  <a:txBody>
                    <a:bodyPr/>
                    <a:lstStyle/>
                    <a:p>
                      <a:pPr algn="l"/>
                      <a:r>
                        <a:rPr lang="en-US" sz="1400" b="1" dirty="0">
                          <a:latin typeface="+mn-lt"/>
                        </a:rPr>
                        <a:t>Under 50</a:t>
                      </a:r>
                    </a:p>
                  </a:txBody>
                  <a:tcPr marT="0" marB="0" anchor="ctr">
                    <a:solidFill>
                      <a:schemeClr val="bg1">
                        <a:lumMod val="50000"/>
                        <a:alpha val="25000"/>
                      </a:schemeClr>
                    </a:solidFill>
                  </a:tcPr>
                </a:tc>
                <a:tc>
                  <a:txBody>
                    <a:bodyPr/>
                    <a:lstStyle/>
                    <a:p>
                      <a:pPr marL="0" marR="0" algn="ctr">
                        <a:lnSpc>
                          <a:spcPct val="107000"/>
                        </a:lnSpc>
                        <a:spcBef>
                          <a:spcPts val="0"/>
                        </a:spcBef>
                        <a:spcAft>
                          <a:spcPts val="0"/>
                        </a:spcAft>
                        <a:tabLst>
                          <a:tab pos="3371850" algn="l"/>
                        </a:tabLst>
                      </a:pPr>
                      <a:r>
                        <a:rPr lang="en-US" sz="1600" b="1" u="sng" kern="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50</a:t>
                      </a:r>
                      <a:endParaRPr lang="en-US" sz="20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rgbClr val="7FB7DF"/>
                    </a:solidFill>
                  </a:tcPr>
                </a:tc>
                <a:tc>
                  <a:txBody>
                    <a:bodyPr/>
                    <a:lstStyle/>
                    <a:p>
                      <a:pPr marL="0" marR="0" algn="ctr">
                        <a:lnSpc>
                          <a:spcPct val="107000"/>
                        </a:lnSpc>
                        <a:spcBef>
                          <a:spcPts val="0"/>
                        </a:spcBef>
                        <a:spcAft>
                          <a:spcPts val="0"/>
                        </a:spcAft>
                        <a:tabLst>
                          <a:tab pos="3371850" algn="l"/>
                        </a:tabLst>
                      </a:pPr>
                      <a:r>
                        <a:rPr lang="en-US" sz="1600" kern="1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47</a:t>
                      </a:r>
                      <a:endParaRPr lang="en-US" sz="20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chemeClr val="bg1">
                        <a:lumMod val="50000"/>
                        <a:alpha val="25000"/>
                      </a:schemeClr>
                    </a:solidFill>
                  </a:tcPr>
                </a:tc>
                <a:extLst>
                  <a:ext uri="{0D108BD9-81ED-4DB2-BD59-A6C34878D82A}">
                    <a16:rowId xmlns:a16="http://schemas.microsoft.com/office/drawing/2014/main" val="10003"/>
                  </a:ext>
                </a:extLst>
              </a:tr>
              <a:tr h="189539">
                <a:tc>
                  <a:txBody>
                    <a:bodyPr/>
                    <a:lstStyle/>
                    <a:p>
                      <a:pPr algn="l"/>
                      <a:r>
                        <a:rPr lang="en-US" sz="1400" b="1" dirty="0">
                          <a:latin typeface="+mn-lt"/>
                        </a:rPr>
                        <a:t>Over 50</a:t>
                      </a:r>
                    </a:p>
                  </a:txBody>
                  <a:tcPr marT="0" marB="0" anchor="ctr">
                    <a:solidFill>
                      <a:schemeClr val="bg1">
                        <a:lumMod val="50000"/>
                        <a:alpha val="25000"/>
                      </a:schemeClr>
                    </a:solidFill>
                  </a:tcPr>
                </a:tc>
                <a:tc>
                  <a:txBody>
                    <a:bodyPr/>
                    <a:lstStyle/>
                    <a:p>
                      <a:pPr marL="0" marR="0" algn="ctr">
                        <a:lnSpc>
                          <a:spcPct val="107000"/>
                        </a:lnSpc>
                        <a:spcBef>
                          <a:spcPts val="0"/>
                        </a:spcBef>
                        <a:spcAft>
                          <a:spcPts val="0"/>
                        </a:spcAft>
                        <a:tabLst>
                          <a:tab pos="3371850" algn="l"/>
                        </a:tabLst>
                      </a:pPr>
                      <a:r>
                        <a:rPr lang="en-US" sz="1600" b="1" u="sng" kern="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54</a:t>
                      </a:r>
                      <a:endParaRPr lang="en-US" sz="20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rgbClr val="7FB7DF"/>
                    </a:solidFill>
                  </a:tcPr>
                </a:tc>
                <a:tc>
                  <a:txBody>
                    <a:bodyPr/>
                    <a:lstStyle/>
                    <a:p>
                      <a:pPr marL="0" marR="0" algn="ctr">
                        <a:lnSpc>
                          <a:spcPct val="107000"/>
                        </a:lnSpc>
                        <a:spcBef>
                          <a:spcPts val="0"/>
                        </a:spcBef>
                        <a:spcAft>
                          <a:spcPts val="0"/>
                        </a:spcAft>
                        <a:tabLst>
                          <a:tab pos="3371850" algn="l"/>
                        </a:tabLst>
                      </a:pPr>
                      <a:r>
                        <a:rPr lang="en-US" sz="1600" kern="1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42</a:t>
                      </a:r>
                      <a:endParaRPr lang="en-US" sz="20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chemeClr val="bg1">
                        <a:lumMod val="50000"/>
                        <a:alpha val="25000"/>
                      </a:schemeClr>
                    </a:solidFill>
                  </a:tcPr>
                </a:tc>
                <a:extLst>
                  <a:ext uri="{0D108BD9-81ED-4DB2-BD59-A6C34878D82A}">
                    <a16:rowId xmlns:a16="http://schemas.microsoft.com/office/drawing/2014/main" val="2121571021"/>
                  </a:ext>
                </a:extLst>
              </a:tr>
              <a:tr h="189539">
                <a:tc>
                  <a:txBody>
                    <a:bodyPr/>
                    <a:lstStyle/>
                    <a:p>
                      <a:pPr marL="0" marR="0" algn="just">
                        <a:lnSpc>
                          <a:spcPct val="107000"/>
                        </a:lnSpc>
                        <a:spcBef>
                          <a:spcPts val="0"/>
                        </a:spcBef>
                        <a:spcAft>
                          <a:spcPts val="0"/>
                        </a:spcAft>
                        <a:tabLst>
                          <a:tab pos="3371850" algn="l"/>
                        </a:tabLst>
                      </a:pPr>
                      <a:r>
                        <a:rPr lang="en-US" sz="1400" b="1" kern="100" dirty="0">
                          <a:effectLst/>
                          <a:latin typeface="+mn-lt"/>
                        </a:rPr>
                        <a:t>Democrats</a:t>
                      </a:r>
                      <a:endParaRPr lang="en-US" sz="1400" b="1" kern="100" dirty="0">
                        <a:effectLst/>
                        <a:latin typeface="+mn-lt"/>
                        <a:ea typeface="Calibri" panose="020F0502020204030204" pitchFamily="34" charset="0"/>
                        <a:cs typeface="Times New Roman" panose="02020603050405020304" pitchFamily="18" charset="0"/>
                      </a:endParaRPr>
                    </a:p>
                  </a:txBody>
                  <a:tcPr marL="68580" marR="68580" marT="0" marB="0">
                    <a:solidFill>
                      <a:srgbClr val="BFBFBF"/>
                    </a:solidFill>
                  </a:tcPr>
                </a:tc>
                <a:tc>
                  <a:txBody>
                    <a:bodyPr/>
                    <a:lstStyle/>
                    <a:p>
                      <a:pPr marL="0" marR="0" algn="ctr">
                        <a:lnSpc>
                          <a:spcPct val="107000"/>
                        </a:lnSpc>
                        <a:spcBef>
                          <a:spcPts val="0"/>
                        </a:spcBef>
                        <a:spcAft>
                          <a:spcPts val="0"/>
                        </a:spcAft>
                        <a:tabLst>
                          <a:tab pos="3371850" algn="l"/>
                        </a:tabLst>
                      </a:pPr>
                      <a:r>
                        <a:rPr lang="en-US" sz="1600" kern="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46</a:t>
                      </a:r>
                      <a:endParaRPr lang="en-US" sz="20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rgbClr val="BFBFBF"/>
                    </a:solidFill>
                  </a:tcPr>
                </a:tc>
                <a:tc>
                  <a:txBody>
                    <a:bodyPr/>
                    <a:lstStyle/>
                    <a:p>
                      <a:pPr marL="0" marR="0" algn="ctr">
                        <a:lnSpc>
                          <a:spcPct val="107000"/>
                        </a:lnSpc>
                        <a:spcBef>
                          <a:spcPts val="0"/>
                        </a:spcBef>
                        <a:spcAft>
                          <a:spcPts val="0"/>
                        </a:spcAft>
                        <a:tabLst>
                          <a:tab pos="3371850" algn="l"/>
                        </a:tabLst>
                      </a:pPr>
                      <a:r>
                        <a:rPr lang="en-US" sz="1600" kern="1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50</a:t>
                      </a:r>
                      <a:endParaRPr lang="en-US" sz="20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rgbClr val="BFBFBF"/>
                    </a:solidFill>
                  </a:tcPr>
                </a:tc>
                <a:extLst>
                  <a:ext uri="{0D108BD9-81ED-4DB2-BD59-A6C34878D82A}">
                    <a16:rowId xmlns:a16="http://schemas.microsoft.com/office/drawing/2014/main" val="2504612229"/>
                  </a:ext>
                </a:extLst>
              </a:tr>
              <a:tr h="189539">
                <a:tc>
                  <a:txBody>
                    <a:bodyPr/>
                    <a:lstStyle/>
                    <a:p>
                      <a:pPr marL="0" marR="0" algn="just">
                        <a:lnSpc>
                          <a:spcPct val="107000"/>
                        </a:lnSpc>
                        <a:spcBef>
                          <a:spcPts val="0"/>
                        </a:spcBef>
                        <a:spcAft>
                          <a:spcPts val="0"/>
                        </a:spcAft>
                        <a:tabLst>
                          <a:tab pos="3371850" algn="l"/>
                        </a:tabLst>
                      </a:pPr>
                      <a:r>
                        <a:rPr lang="en-US" sz="1400" b="1" kern="100" dirty="0">
                          <a:effectLst/>
                          <a:latin typeface="+mn-lt"/>
                        </a:rPr>
                        <a:t>Independent/DK</a:t>
                      </a:r>
                      <a:endParaRPr lang="en-US" sz="1400" b="1" kern="100" dirty="0">
                        <a:effectLst/>
                        <a:latin typeface="+mn-lt"/>
                        <a:ea typeface="Calibri" panose="020F0502020204030204" pitchFamily="34" charset="0"/>
                        <a:cs typeface="Times New Roman" panose="02020603050405020304" pitchFamily="18" charset="0"/>
                      </a:endParaRPr>
                    </a:p>
                  </a:txBody>
                  <a:tcPr marL="68580" marR="68580" marT="0" marB="0">
                    <a:solidFill>
                      <a:srgbClr val="BFBFBF"/>
                    </a:solidFill>
                  </a:tcPr>
                </a:tc>
                <a:tc>
                  <a:txBody>
                    <a:bodyPr/>
                    <a:lstStyle/>
                    <a:p>
                      <a:pPr marL="0" marR="0" algn="ctr">
                        <a:lnSpc>
                          <a:spcPct val="107000"/>
                        </a:lnSpc>
                        <a:spcBef>
                          <a:spcPts val="0"/>
                        </a:spcBef>
                        <a:spcAft>
                          <a:spcPts val="0"/>
                        </a:spcAft>
                        <a:tabLst>
                          <a:tab pos="3371850" algn="l"/>
                        </a:tabLst>
                      </a:pPr>
                      <a:r>
                        <a:rPr lang="en-US" sz="1600" b="1" u="sng" kern="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50</a:t>
                      </a:r>
                      <a:endParaRPr lang="en-US" sz="20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rgbClr val="7FB7DF"/>
                    </a:solidFill>
                  </a:tcPr>
                </a:tc>
                <a:tc>
                  <a:txBody>
                    <a:bodyPr/>
                    <a:lstStyle/>
                    <a:p>
                      <a:pPr marL="0" marR="0" algn="ctr">
                        <a:lnSpc>
                          <a:spcPct val="107000"/>
                        </a:lnSpc>
                        <a:spcBef>
                          <a:spcPts val="0"/>
                        </a:spcBef>
                        <a:spcAft>
                          <a:spcPts val="0"/>
                        </a:spcAft>
                        <a:tabLst>
                          <a:tab pos="3371850" algn="l"/>
                        </a:tabLst>
                      </a:pPr>
                      <a:r>
                        <a:rPr lang="en-US" sz="1600" kern="1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45</a:t>
                      </a:r>
                      <a:endParaRPr lang="en-US" sz="20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rgbClr val="BFBFBF"/>
                    </a:solidFill>
                  </a:tcPr>
                </a:tc>
                <a:extLst>
                  <a:ext uri="{0D108BD9-81ED-4DB2-BD59-A6C34878D82A}">
                    <a16:rowId xmlns:a16="http://schemas.microsoft.com/office/drawing/2014/main" val="1146477102"/>
                  </a:ext>
                </a:extLst>
              </a:tr>
              <a:tr h="189539">
                <a:tc>
                  <a:txBody>
                    <a:bodyPr/>
                    <a:lstStyle/>
                    <a:p>
                      <a:pPr marL="0" marR="0" algn="just">
                        <a:lnSpc>
                          <a:spcPct val="107000"/>
                        </a:lnSpc>
                        <a:spcBef>
                          <a:spcPts val="0"/>
                        </a:spcBef>
                        <a:spcAft>
                          <a:spcPts val="0"/>
                        </a:spcAft>
                        <a:tabLst>
                          <a:tab pos="3371850" algn="l"/>
                        </a:tabLst>
                      </a:pPr>
                      <a:r>
                        <a:rPr lang="en-US" sz="1400" b="1" kern="100" dirty="0">
                          <a:effectLst/>
                          <a:latin typeface="+mn-lt"/>
                        </a:rPr>
                        <a:t>Republicans</a:t>
                      </a:r>
                      <a:endParaRPr lang="en-US" sz="1400" b="1" kern="100" dirty="0">
                        <a:effectLst/>
                        <a:latin typeface="+mn-lt"/>
                        <a:ea typeface="Calibri" panose="020F0502020204030204" pitchFamily="34" charset="0"/>
                        <a:cs typeface="Times New Roman" panose="02020603050405020304" pitchFamily="18" charset="0"/>
                      </a:endParaRPr>
                    </a:p>
                  </a:txBody>
                  <a:tcPr marL="68580" marR="68580" marT="0" marB="0">
                    <a:solidFill>
                      <a:srgbClr val="BFBFBF"/>
                    </a:solidFill>
                  </a:tcPr>
                </a:tc>
                <a:tc>
                  <a:txBody>
                    <a:bodyPr/>
                    <a:lstStyle/>
                    <a:p>
                      <a:pPr marL="0" marR="0" algn="ctr">
                        <a:lnSpc>
                          <a:spcPct val="107000"/>
                        </a:lnSpc>
                        <a:spcBef>
                          <a:spcPts val="0"/>
                        </a:spcBef>
                        <a:spcAft>
                          <a:spcPts val="0"/>
                        </a:spcAft>
                        <a:tabLst>
                          <a:tab pos="3371850" algn="l"/>
                        </a:tabLst>
                      </a:pPr>
                      <a:r>
                        <a:rPr lang="en-US" sz="1600" b="1" u="sng" kern="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59</a:t>
                      </a:r>
                      <a:endParaRPr lang="en-US" sz="20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rgbClr val="7FB7DF"/>
                    </a:solidFill>
                  </a:tcPr>
                </a:tc>
                <a:tc>
                  <a:txBody>
                    <a:bodyPr/>
                    <a:lstStyle/>
                    <a:p>
                      <a:pPr marL="0" marR="0" algn="ctr">
                        <a:lnSpc>
                          <a:spcPct val="107000"/>
                        </a:lnSpc>
                        <a:spcBef>
                          <a:spcPts val="0"/>
                        </a:spcBef>
                        <a:spcAft>
                          <a:spcPts val="0"/>
                        </a:spcAft>
                        <a:tabLst>
                          <a:tab pos="3371850" algn="l"/>
                        </a:tabLst>
                      </a:pPr>
                      <a:r>
                        <a:rPr lang="en-US" sz="1600" kern="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39</a:t>
                      </a:r>
                      <a:endParaRPr lang="en-US" sz="20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rgbClr val="BFBFBF"/>
                    </a:solidFill>
                  </a:tcPr>
                </a:tc>
                <a:extLst>
                  <a:ext uri="{0D108BD9-81ED-4DB2-BD59-A6C34878D82A}">
                    <a16:rowId xmlns:a16="http://schemas.microsoft.com/office/drawing/2014/main" val="10004"/>
                  </a:ext>
                </a:extLst>
              </a:tr>
              <a:tr h="189539">
                <a:tc>
                  <a:txBody>
                    <a:bodyPr/>
                    <a:lstStyle/>
                    <a:p>
                      <a:pPr marL="0" marR="0" algn="just">
                        <a:lnSpc>
                          <a:spcPct val="107000"/>
                        </a:lnSpc>
                        <a:spcBef>
                          <a:spcPts val="0"/>
                        </a:spcBef>
                        <a:spcAft>
                          <a:spcPts val="0"/>
                        </a:spcAft>
                        <a:tabLst>
                          <a:tab pos="3371850" algn="l"/>
                        </a:tabLst>
                      </a:pPr>
                      <a:r>
                        <a:rPr lang="en-US" sz="1400" b="1" kern="100" dirty="0">
                          <a:effectLst/>
                          <a:latin typeface="+mn-lt"/>
                        </a:rPr>
                        <a:t>White</a:t>
                      </a:r>
                      <a:endParaRPr lang="en-US" sz="1400" b="1" kern="100" dirty="0">
                        <a:effectLst/>
                        <a:latin typeface="+mn-lt"/>
                        <a:ea typeface="Calibri" panose="020F0502020204030204" pitchFamily="34" charset="0"/>
                        <a:cs typeface="Times New Roman" panose="02020603050405020304" pitchFamily="18" charset="0"/>
                      </a:endParaRPr>
                    </a:p>
                  </a:txBody>
                  <a:tcPr marL="68580" marR="68580" marT="0" marB="0">
                    <a:solidFill>
                      <a:srgbClr val="DFDFDF"/>
                    </a:solidFill>
                  </a:tcPr>
                </a:tc>
                <a:tc>
                  <a:txBody>
                    <a:bodyPr/>
                    <a:lstStyle/>
                    <a:p>
                      <a:pPr marL="0" marR="0" algn="ctr">
                        <a:lnSpc>
                          <a:spcPct val="107000"/>
                        </a:lnSpc>
                        <a:spcBef>
                          <a:spcPts val="0"/>
                        </a:spcBef>
                        <a:spcAft>
                          <a:spcPts val="0"/>
                        </a:spcAft>
                        <a:tabLst>
                          <a:tab pos="3371850" algn="l"/>
                        </a:tabLst>
                      </a:pPr>
                      <a:r>
                        <a:rPr lang="en-US" sz="1600" b="1" u="sng" kern="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55</a:t>
                      </a:r>
                      <a:endParaRPr lang="en-US" sz="20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rgbClr val="7FB7DF"/>
                    </a:solidFill>
                  </a:tcPr>
                </a:tc>
                <a:tc>
                  <a:txBody>
                    <a:bodyPr/>
                    <a:lstStyle/>
                    <a:p>
                      <a:pPr marL="0" marR="0" algn="ctr">
                        <a:lnSpc>
                          <a:spcPct val="107000"/>
                        </a:lnSpc>
                        <a:spcBef>
                          <a:spcPts val="0"/>
                        </a:spcBef>
                        <a:spcAft>
                          <a:spcPts val="0"/>
                        </a:spcAft>
                        <a:tabLst>
                          <a:tab pos="3371850" algn="l"/>
                        </a:tabLst>
                      </a:pPr>
                      <a:r>
                        <a:rPr lang="en-US" sz="1600" kern="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42</a:t>
                      </a:r>
                      <a:endParaRPr lang="en-US" sz="20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rgbClr val="DFDFDF"/>
                    </a:solidFill>
                  </a:tcPr>
                </a:tc>
                <a:extLst>
                  <a:ext uri="{0D108BD9-81ED-4DB2-BD59-A6C34878D82A}">
                    <a16:rowId xmlns:a16="http://schemas.microsoft.com/office/drawing/2014/main" val="10007"/>
                  </a:ext>
                </a:extLst>
              </a:tr>
              <a:tr h="189539">
                <a:tc>
                  <a:txBody>
                    <a:bodyPr/>
                    <a:lstStyle/>
                    <a:p>
                      <a:pPr marL="0" marR="0" algn="just">
                        <a:lnSpc>
                          <a:spcPct val="107000"/>
                        </a:lnSpc>
                        <a:spcBef>
                          <a:spcPts val="0"/>
                        </a:spcBef>
                        <a:spcAft>
                          <a:spcPts val="0"/>
                        </a:spcAft>
                        <a:tabLst>
                          <a:tab pos="3371850" algn="l"/>
                        </a:tabLst>
                      </a:pPr>
                      <a:r>
                        <a:rPr lang="en-US" sz="1400" b="1" kern="100" dirty="0">
                          <a:effectLst/>
                          <a:latin typeface="+mn-lt"/>
                        </a:rPr>
                        <a:t>Black</a:t>
                      </a:r>
                      <a:endParaRPr lang="en-US" sz="1400" b="1" kern="100" dirty="0">
                        <a:effectLst/>
                        <a:latin typeface="+mn-lt"/>
                        <a:ea typeface="Calibri" panose="020F0502020204030204" pitchFamily="34" charset="0"/>
                        <a:cs typeface="Times New Roman" panose="02020603050405020304" pitchFamily="18" charset="0"/>
                      </a:endParaRPr>
                    </a:p>
                  </a:txBody>
                  <a:tcPr marL="68580" marR="68580" marT="0" marB="0">
                    <a:solidFill>
                      <a:srgbClr val="DFDFDF"/>
                    </a:solidFill>
                  </a:tcPr>
                </a:tc>
                <a:tc>
                  <a:txBody>
                    <a:bodyPr/>
                    <a:lstStyle/>
                    <a:p>
                      <a:pPr marL="0" marR="0" algn="ctr">
                        <a:lnSpc>
                          <a:spcPct val="107000"/>
                        </a:lnSpc>
                        <a:spcBef>
                          <a:spcPts val="0"/>
                        </a:spcBef>
                        <a:spcAft>
                          <a:spcPts val="0"/>
                        </a:spcAft>
                        <a:tabLst>
                          <a:tab pos="3371850" algn="l"/>
                        </a:tabLst>
                      </a:pPr>
                      <a:r>
                        <a:rPr lang="en-US" sz="1600" b="1" u="sng" kern="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49</a:t>
                      </a:r>
                      <a:endParaRPr lang="en-US" sz="20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rgbClr val="7FB7DF"/>
                    </a:solidFill>
                  </a:tcPr>
                </a:tc>
                <a:tc>
                  <a:txBody>
                    <a:bodyPr/>
                    <a:lstStyle/>
                    <a:p>
                      <a:pPr marL="0" marR="0" algn="ctr">
                        <a:lnSpc>
                          <a:spcPct val="107000"/>
                        </a:lnSpc>
                        <a:spcBef>
                          <a:spcPts val="0"/>
                        </a:spcBef>
                        <a:spcAft>
                          <a:spcPts val="0"/>
                        </a:spcAft>
                        <a:tabLst>
                          <a:tab pos="3371850" algn="l"/>
                        </a:tabLst>
                      </a:pPr>
                      <a:r>
                        <a:rPr lang="en-US" sz="1600" kern="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46</a:t>
                      </a:r>
                      <a:endParaRPr lang="en-US" sz="20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rgbClr val="DFDFDF"/>
                    </a:solidFill>
                  </a:tcPr>
                </a:tc>
                <a:extLst>
                  <a:ext uri="{0D108BD9-81ED-4DB2-BD59-A6C34878D82A}">
                    <a16:rowId xmlns:a16="http://schemas.microsoft.com/office/drawing/2014/main" val="10008"/>
                  </a:ext>
                </a:extLst>
              </a:tr>
              <a:tr h="189539">
                <a:tc>
                  <a:txBody>
                    <a:bodyPr/>
                    <a:lstStyle/>
                    <a:p>
                      <a:pPr marL="0" marR="0" algn="just">
                        <a:lnSpc>
                          <a:spcPct val="107000"/>
                        </a:lnSpc>
                        <a:spcBef>
                          <a:spcPts val="0"/>
                        </a:spcBef>
                        <a:spcAft>
                          <a:spcPts val="0"/>
                        </a:spcAft>
                        <a:tabLst>
                          <a:tab pos="3371850" algn="l"/>
                        </a:tabLst>
                      </a:pPr>
                      <a:r>
                        <a:rPr lang="en-US" sz="1400" b="1" kern="100" dirty="0">
                          <a:effectLst/>
                          <a:latin typeface="+mn-lt"/>
                        </a:rPr>
                        <a:t>Latinx</a:t>
                      </a:r>
                      <a:endParaRPr lang="en-US" sz="1400" b="1" kern="100" dirty="0">
                        <a:effectLst/>
                        <a:latin typeface="+mn-lt"/>
                        <a:ea typeface="Calibri" panose="020F0502020204030204" pitchFamily="34" charset="0"/>
                        <a:cs typeface="Times New Roman" panose="02020603050405020304" pitchFamily="18" charset="0"/>
                      </a:endParaRPr>
                    </a:p>
                  </a:txBody>
                  <a:tcPr marL="68580" marR="68580" marT="0" marB="0">
                    <a:solidFill>
                      <a:srgbClr val="DFDFDF"/>
                    </a:solidFill>
                  </a:tcPr>
                </a:tc>
                <a:tc>
                  <a:txBody>
                    <a:bodyPr/>
                    <a:lstStyle/>
                    <a:p>
                      <a:pPr marL="0" marR="0" algn="ctr">
                        <a:lnSpc>
                          <a:spcPct val="107000"/>
                        </a:lnSpc>
                        <a:spcBef>
                          <a:spcPts val="0"/>
                        </a:spcBef>
                        <a:spcAft>
                          <a:spcPts val="0"/>
                        </a:spcAft>
                        <a:tabLst>
                          <a:tab pos="3371850" algn="l"/>
                        </a:tabLst>
                      </a:pPr>
                      <a:r>
                        <a:rPr lang="en-US" sz="1600" kern="1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40</a:t>
                      </a:r>
                      <a:endParaRPr lang="en-US" sz="20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rgbClr val="DFDFDF"/>
                    </a:solidFill>
                  </a:tcPr>
                </a:tc>
                <a:tc>
                  <a:txBody>
                    <a:bodyPr/>
                    <a:lstStyle/>
                    <a:p>
                      <a:pPr marL="0" marR="0" algn="ctr">
                        <a:lnSpc>
                          <a:spcPct val="107000"/>
                        </a:lnSpc>
                        <a:spcBef>
                          <a:spcPts val="0"/>
                        </a:spcBef>
                        <a:spcAft>
                          <a:spcPts val="0"/>
                        </a:spcAft>
                        <a:tabLst>
                          <a:tab pos="3371850" algn="l"/>
                        </a:tabLst>
                      </a:pPr>
                      <a:r>
                        <a:rPr lang="en-US" sz="1600" kern="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59</a:t>
                      </a:r>
                      <a:endParaRPr lang="en-US" sz="20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rgbClr val="DFDFDF"/>
                    </a:solidFill>
                  </a:tcPr>
                </a:tc>
                <a:extLst>
                  <a:ext uri="{0D108BD9-81ED-4DB2-BD59-A6C34878D82A}">
                    <a16:rowId xmlns:a16="http://schemas.microsoft.com/office/drawing/2014/main" val="10009"/>
                  </a:ext>
                </a:extLst>
              </a:tr>
            </a:tbl>
          </a:graphicData>
        </a:graphic>
      </p:graphicFrame>
      <p:graphicFrame>
        <p:nvGraphicFramePr>
          <p:cNvPr id="3" name="Table 2">
            <a:extLst>
              <a:ext uri="{FF2B5EF4-FFF2-40B4-BE49-F238E27FC236}">
                <a16:creationId xmlns:a16="http://schemas.microsoft.com/office/drawing/2014/main" id="{88422466-5289-3858-002A-D64AAA85D413}"/>
              </a:ext>
            </a:extLst>
          </p:cNvPr>
          <p:cNvGraphicFramePr>
            <a:graphicFrameLocks noGrp="1"/>
          </p:cNvGraphicFramePr>
          <p:nvPr>
            <p:extLst>
              <p:ext uri="{D42A27DB-BD31-4B8C-83A1-F6EECF244321}">
                <p14:modId xmlns:p14="http://schemas.microsoft.com/office/powerpoint/2010/main" val="3281003589"/>
              </p:ext>
            </p:extLst>
          </p:nvPr>
        </p:nvGraphicFramePr>
        <p:xfrm>
          <a:off x="6253375" y="2634335"/>
          <a:ext cx="5816847" cy="2797810"/>
        </p:xfrm>
        <a:graphic>
          <a:graphicData uri="http://schemas.openxmlformats.org/drawingml/2006/table">
            <a:tbl>
              <a:tblPr firstRow="1" bandRow="1">
                <a:tableStyleId>{5C22544A-7EE6-4342-B048-85BDC9FD1C3A}</a:tableStyleId>
              </a:tblPr>
              <a:tblGrid>
                <a:gridCol w="3111339">
                  <a:extLst>
                    <a:ext uri="{9D8B030D-6E8A-4147-A177-3AD203B41FA5}">
                      <a16:colId xmlns:a16="http://schemas.microsoft.com/office/drawing/2014/main" val="20000"/>
                    </a:ext>
                  </a:extLst>
                </a:gridCol>
                <a:gridCol w="1352754">
                  <a:extLst>
                    <a:ext uri="{9D8B030D-6E8A-4147-A177-3AD203B41FA5}">
                      <a16:colId xmlns:a16="http://schemas.microsoft.com/office/drawing/2014/main" val="20001"/>
                    </a:ext>
                  </a:extLst>
                </a:gridCol>
                <a:gridCol w="1352754">
                  <a:extLst>
                    <a:ext uri="{9D8B030D-6E8A-4147-A177-3AD203B41FA5}">
                      <a16:colId xmlns:a16="http://schemas.microsoft.com/office/drawing/2014/main" val="20002"/>
                    </a:ext>
                  </a:extLst>
                </a:gridCol>
              </a:tblGrid>
              <a:tr h="227604">
                <a:tc>
                  <a:txBody>
                    <a:bodyPr/>
                    <a:lstStyle/>
                    <a:p>
                      <a:pPr algn="ctr"/>
                      <a:endParaRPr lang="en-US" sz="1300" dirty="0"/>
                    </a:p>
                  </a:txBody>
                  <a:tcPr>
                    <a:solidFill>
                      <a:schemeClr val="bg1"/>
                    </a:solidFill>
                  </a:tcPr>
                </a:tc>
                <a:tc>
                  <a:txBody>
                    <a:bodyPr/>
                    <a:lstStyle/>
                    <a:p>
                      <a:pPr algn="ctr"/>
                      <a:r>
                        <a:rPr lang="en-US" sz="1400" dirty="0"/>
                        <a:t>Yes</a:t>
                      </a:r>
                    </a:p>
                  </a:txBody>
                  <a:tcPr anchor="ctr">
                    <a:solidFill>
                      <a:srgbClr val="0070C0"/>
                    </a:solidFill>
                  </a:tcPr>
                </a:tc>
                <a:tc>
                  <a:txBody>
                    <a:bodyPr/>
                    <a:lstStyle/>
                    <a:p>
                      <a:pPr algn="ctr"/>
                      <a:r>
                        <a:rPr lang="en-US" sz="1400" dirty="0"/>
                        <a:t>No</a:t>
                      </a:r>
                    </a:p>
                  </a:txBody>
                  <a:tcPr anchor="ctr">
                    <a:solidFill>
                      <a:srgbClr val="C00000"/>
                    </a:solidFill>
                  </a:tcPr>
                </a:tc>
                <a:extLst>
                  <a:ext uri="{0D108BD9-81ED-4DB2-BD59-A6C34878D82A}">
                    <a16:rowId xmlns:a16="http://schemas.microsoft.com/office/drawing/2014/main" val="10000"/>
                  </a:ext>
                </a:extLst>
              </a:tr>
              <a:tr h="195959">
                <a:tc>
                  <a:txBody>
                    <a:bodyPr/>
                    <a:lstStyle/>
                    <a:p>
                      <a:pPr algn="l"/>
                      <a:r>
                        <a:rPr lang="en-US" sz="1400" b="1" dirty="0">
                          <a:latin typeface="+mn-lt"/>
                        </a:rPr>
                        <a:t>Men</a:t>
                      </a:r>
                    </a:p>
                  </a:txBody>
                  <a:tcPr marT="0" marB="0" anchor="ctr">
                    <a:solidFill>
                      <a:schemeClr val="bg1">
                        <a:lumMod val="50000"/>
                        <a:alpha val="50000"/>
                      </a:schemeClr>
                    </a:solidFill>
                  </a:tcPr>
                </a:tc>
                <a:tc>
                  <a:txBody>
                    <a:bodyPr/>
                    <a:lstStyle/>
                    <a:p>
                      <a:pPr marL="0" marR="0" algn="ctr">
                        <a:lnSpc>
                          <a:spcPct val="107000"/>
                        </a:lnSpc>
                        <a:spcBef>
                          <a:spcPts val="0"/>
                        </a:spcBef>
                        <a:spcAft>
                          <a:spcPts val="0"/>
                        </a:spcAft>
                        <a:tabLst>
                          <a:tab pos="3371850" algn="l"/>
                        </a:tabLst>
                      </a:pPr>
                      <a:r>
                        <a:rPr lang="en-US" sz="1600" kern="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24</a:t>
                      </a:r>
                      <a:endParaRPr lang="en-US" sz="20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chemeClr val="bg1">
                        <a:lumMod val="50000"/>
                        <a:alpha val="50000"/>
                      </a:schemeClr>
                    </a:solidFill>
                  </a:tcPr>
                </a:tc>
                <a:tc>
                  <a:txBody>
                    <a:bodyPr/>
                    <a:lstStyle/>
                    <a:p>
                      <a:pPr marL="0" marR="0" algn="ctr">
                        <a:lnSpc>
                          <a:spcPct val="107000"/>
                        </a:lnSpc>
                        <a:spcBef>
                          <a:spcPts val="0"/>
                        </a:spcBef>
                        <a:spcAft>
                          <a:spcPts val="0"/>
                        </a:spcAft>
                        <a:tabLst>
                          <a:tab pos="3371850" algn="l"/>
                        </a:tabLst>
                      </a:pPr>
                      <a:r>
                        <a:rPr lang="en-US" sz="1600" kern="1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75</a:t>
                      </a:r>
                      <a:endParaRPr lang="en-US" sz="20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chemeClr val="bg1">
                        <a:lumMod val="50000"/>
                        <a:alpha val="50000"/>
                      </a:schemeClr>
                    </a:solidFill>
                  </a:tcPr>
                </a:tc>
                <a:extLst>
                  <a:ext uri="{0D108BD9-81ED-4DB2-BD59-A6C34878D82A}">
                    <a16:rowId xmlns:a16="http://schemas.microsoft.com/office/drawing/2014/main" val="10001"/>
                  </a:ext>
                </a:extLst>
              </a:tr>
              <a:tr h="195959">
                <a:tc>
                  <a:txBody>
                    <a:bodyPr/>
                    <a:lstStyle/>
                    <a:p>
                      <a:pPr algn="l"/>
                      <a:r>
                        <a:rPr lang="en-US" sz="1400" b="1" dirty="0">
                          <a:latin typeface="+mn-lt"/>
                        </a:rPr>
                        <a:t>Women</a:t>
                      </a:r>
                    </a:p>
                  </a:txBody>
                  <a:tcPr marT="0" marB="0" anchor="ctr">
                    <a:solidFill>
                      <a:schemeClr val="bg1">
                        <a:lumMod val="50000"/>
                        <a:alpha val="50000"/>
                      </a:schemeClr>
                    </a:solidFill>
                  </a:tcPr>
                </a:tc>
                <a:tc>
                  <a:txBody>
                    <a:bodyPr/>
                    <a:lstStyle/>
                    <a:p>
                      <a:pPr marL="0" marR="0" algn="ctr">
                        <a:lnSpc>
                          <a:spcPct val="107000"/>
                        </a:lnSpc>
                        <a:spcBef>
                          <a:spcPts val="0"/>
                        </a:spcBef>
                        <a:spcAft>
                          <a:spcPts val="0"/>
                        </a:spcAft>
                        <a:tabLst>
                          <a:tab pos="3371850" algn="l"/>
                        </a:tabLst>
                      </a:pPr>
                      <a:r>
                        <a:rPr lang="en-US" sz="1600" b="1" u="sng" kern="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30</a:t>
                      </a:r>
                      <a:endParaRPr lang="en-US" sz="20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rgbClr val="7FB7DF"/>
                    </a:solidFill>
                  </a:tcPr>
                </a:tc>
                <a:tc>
                  <a:txBody>
                    <a:bodyPr/>
                    <a:lstStyle/>
                    <a:p>
                      <a:pPr marL="0" marR="0" algn="ctr">
                        <a:lnSpc>
                          <a:spcPct val="107000"/>
                        </a:lnSpc>
                        <a:spcBef>
                          <a:spcPts val="0"/>
                        </a:spcBef>
                        <a:spcAft>
                          <a:spcPts val="0"/>
                        </a:spcAft>
                        <a:tabLst>
                          <a:tab pos="3371850" algn="l"/>
                        </a:tabLst>
                      </a:pPr>
                      <a:r>
                        <a:rPr lang="en-US" sz="1600" kern="1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69</a:t>
                      </a:r>
                      <a:endParaRPr lang="en-US" sz="20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chemeClr val="bg1">
                        <a:lumMod val="50000"/>
                        <a:alpha val="50000"/>
                      </a:schemeClr>
                    </a:solidFill>
                  </a:tcPr>
                </a:tc>
                <a:extLst>
                  <a:ext uri="{0D108BD9-81ED-4DB2-BD59-A6C34878D82A}">
                    <a16:rowId xmlns:a16="http://schemas.microsoft.com/office/drawing/2014/main" val="10002"/>
                  </a:ext>
                </a:extLst>
              </a:tr>
              <a:tr h="195959">
                <a:tc>
                  <a:txBody>
                    <a:bodyPr/>
                    <a:lstStyle/>
                    <a:p>
                      <a:pPr algn="l"/>
                      <a:r>
                        <a:rPr lang="en-US" sz="1400" b="1" dirty="0">
                          <a:latin typeface="+mn-lt"/>
                        </a:rPr>
                        <a:t>Under 50</a:t>
                      </a:r>
                    </a:p>
                  </a:txBody>
                  <a:tcPr marT="0" marB="0" anchor="ctr">
                    <a:solidFill>
                      <a:schemeClr val="bg1">
                        <a:lumMod val="50000"/>
                        <a:alpha val="25000"/>
                      </a:schemeClr>
                    </a:solidFill>
                  </a:tcPr>
                </a:tc>
                <a:tc>
                  <a:txBody>
                    <a:bodyPr/>
                    <a:lstStyle/>
                    <a:p>
                      <a:pPr marL="0" marR="0" algn="ctr">
                        <a:lnSpc>
                          <a:spcPct val="107000"/>
                        </a:lnSpc>
                        <a:spcBef>
                          <a:spcPts val="0"/>
                        </a:spcBef>
                        <a:spcAft>
                          <a:spcPts val="0"/>
                        </a:spcAft>
                        <a:tabLst>
                          <a:tab pos="3371850" algn="l"/>
                        </a:tabLst>
                      </a:pPr>
                      <a:r>
                        <a:rPr lang="en-US" sz="1600" b="1" u="sng" kern="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25</a:t>
                      </a:r>
                      <a:endParaRPr lang="en-US" sz="20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rgbClr val="7FB7DF"/>
                    </a:solidFill>
                  </a:tcPr>
                </a:tc>
                <a:tc>
                  <a:txBody>
                    <a:bodyPr/>
                    <a:lstStyle/>
                    <a:p>
                      <a:pPr marL="0" marR="0" algn="ctr">
                        <a:lnSpc>
                          <a:spcPct val="107000"/>
                        </a:lnSpc>
                        <a:spcBef>
                          <a:spcPts val="0"/>
                        </a:spcBef>
                        <a:spcAft>
                          <a:spcPts val="0"/>
                        </a:spcAft>
                        <a:tabLst>
                          <a:tab pos="3371850" algn="l"/>
                        </a:tabLst>
                      </a:pPr>
                      <a:r>
                        <a:rPr lang="en-US" sz="1600" kern="1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75</a:t>
                      </a:r>
                      <a:endParaRPr lang="en-US" sz="20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chemeClr val="bg1">
                        <a:lumMod val="50000"/>
                        <a:alpha val="25000"/>
                      </a:schemeClr>
                    </a:solidFill>
                  </a:tcPr>
                </a:tc>
                <a:extLst>
                  <a:ext uri="{0D108BD9-81ED-4DB2-BD59-A6C34878D82A}">
                    <a16:rowId xmlns:a16="http://schemas.microsoft.com/office/drawing/2014/main" val="10003"/>
                  </a:ext>
                </a:extLst>
              </a:tr>
              <a:tr h="195959">
                <a:tc>
                  <a:txBody>
                    <a:bodyPr/>
                    <a:lstStyle/>
                    <a:p>
                      <a:pPr algn="l"/>
                      <a:r>
                        <a:rPr lang="en-US" sz="1400" b="1" dirty="0">
                          <a:latin typeface="+mn-lt"/>
                        </a:rPr>
                        <a:t>Over 50</a:t>
                      </a:r>
                    </a:p>
                  </a:txBody>
                  <a:tcPr marT="0" marB="0" anchor="ctr">
                    <a:solidFill>
                      <a:schemeClr val="bg1">
                        <a:lumMod val="50000"/>
                        <a:alpha val="25000"/>
                      </a:schemeClr>
                    </a:solidFill>
                  </a:tcPr>
                </a:tc>
                <a:tc>
                  <a:txBody>
                    <a:bodyPr/>
                    <a:lstStyle/>
                    <a:p>
                      <a:pPr marL="0" marR="0" algn="ctr">
                        <a:lnSpc>
                          <a:spcPct val="107000"/>
                        </a:lnSpc>
                        <a:spcBef>
                          <a:spcPts val="0"/>
                        </a:spcBef>
                        <a:spcAft>
                          <a:spcPts val="0"/>
                        </a:spcAft>
                        <a:tabLst>
                          <a:tab pos="3371850" algn="l"/>
                        </a:tabLst>
                      </a:pPr>
                      <a:r>
                        <a:rPr lang="en-US" sz="1600" b="1" u="sng" kern="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29</a:t>
                      </a:r>
                      <a:endParaRPr lang="en-US" sz="20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rgbClr val="7FB7DF"/>
                    </a:solidFill>
                  </a:tcPr>
                </a:tc>
                <a:tc>
                  <a:txBody>
                    <a:bodyPr/>
                    <a:lstStyle/>
                    <a:p>
                      <a:pPr marL="0" marR="0" algn="ctr">
                        <a:lnSpc>
                          <a:spcPct val="107000"/>
                        </a:lnSpc>
                        <a:spcBef>
                          <a:spcPts val="0"/>
                        </a:spcBef>
                        <a:spcAft>
                          <a:spcPts val="0"/>
                        </a:spcAft>
                        <a:tabLst>
                          <a:tab pos="3371850" algn="l"/>
                        </a:tabLst>
                      </a:pPr>
                      <a:r>
                        <a:rPr lang="en-US" sz="1600" kern="1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69</a:t>
                      </a:r>
                      <a:endParaRPr lang="en-US" sz="20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chemeClr val="bg1">
                        <a:lumMod val="50000"/>
                        <a:alpha val="25000"/>
                      </a:schemeClr>
                    </a:solidFill>
                  </a:tcPr>
                </a:tc>
                <a:extLst>
                  <a:ext uri="{0D108BD9-81ED-4DB2-BD59-A6C34878D82A}">
                    <a16:rowId xmlns:a16="http://schemas.microsoft.com/office/drawing/2014/main" val="2121571021"/>
                  </a:ext>
                </a:extLst>
              </a:tr>
              <a:tr h="195959">
                <a:tc>
                  <a:txBody>
                    <a:bodyPr/>
                    <a:lstStyle/>
                    <a:p>
                      <a:pPr marL="0" marR="0" algn="just">
                        <a:lnSpc>
                          <a:spcPct val="107000"/>
                        </a:lnSpc>
                        <a:spcBef>
                          <a:spcPts val="0"/>
                        </a:spcBef>
                        <a:spcAft>
                          <a:spcPts val="0"/>
                        </a:spcAft>
                        <a:tabLst>
                          <a:tab pos="3371850" algn="l"/>
                        </a:tabLst>
                      </a:pPr>
                      <a:r>
                        <a:rPr lang="en-US" sz="1400" b="1" kern="100" dirty="0">
                          <a:effectLst/>
                          <a:latin typeface="+mn-lt"/>
                        </a:rPr>
                        <a:t>Democrats</a:t>
                      </a:r>
                      <a:endParaRPr lang="en-US" sz="1400" b="1" kern="100" dirty="0">
                        <a:effectLst/>
                        <a:latin typeface="+mn-lt"/>
                        <a:ea typeface="Calibri" panose="020F0502020204030204" pitchFamily="34" charset="0"/>
                        <a:cs typeface="Times New Roman" panose="02020603050405020304" pitchFamily="18" charset="0"/>
                      </a:endParaRPr>
                    </a:p>
                  </a:txBody>
                  <a:tcPr marL="68580" marR="68580" marT="0" marB="0">
                    <a:solidFill>
                      <a:srgbClr val="BFBFBF"/>
                    </a:solidFill>
                  </a:tcPr>
                </a:tc>
                <a:tc>
                  <a:txBody>
                    <a:bodyPr/>
                    <a:lstStyle/>
                    <a:p>
                      <a:pPr marL="0" marR="0" algn="ctr">
                        <a:lnSpc>
                          <a:spcPct val="107000"/>
                        </a:lnSpc>
                        <a:spcBef>
                          <a:spcPts val="0"/>
                        </a:spcBef>
                        <a:spcAft>
                          <a:spcPts val="0"/>
                        </a:spcAft>
                        <a:tabLst>
                          <a:tab pos="3371850" algn="l"/>
                        </a:tabLst>
                      </a:pPr>
                      <a:r>
                        <a:rPr lang="en-US" sz="1600" kern="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24</a:t>
                      </a:r>
                      <a:endParaRPr lang="en-US" sz="20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rgbClr val="BFBFBF"/>
                    </a:solidFill>
                  </a:tcPr>
                </a:tc>
                <a:tc>
                  <a:txBody>
                    <a:bodyPr/>
                    <a:lstStyle/>
                    <a:p>
                      <a:pPr marL="0" marR="0" algn="ctr">
                        <a:lnSpc>
                          <a:spcPct val="107000"/>
                        </a:lnSpc>
                        <a:spcBef>
                          <a:spcPts val="0"/>
                        </a:spcBef>
                        <a:spcAft>
                          <a:spcPts val="0"/>
                        </a:spcAft>
                        <a:tabLst>
                          <a:tab pos="3371850" algn="l"/>
                        </a:tabLst>
                      </a:pPr>
                      <a:r>
                        <a:rPr lang="en-US" sz="1600" kern="1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76</a:t>
                      </a:r>
                      <a:endParaRPr lang="en-US" sz="20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rgbClr val="BFBFBF"/>
                    </a:solidFill>
                  </a:tcPr>
                </a:tc>
                <a:extLst>
                  <a:ext uri="{0D108BD9-81ED-4DB2-BD59-A6C34878D82A}">
                    <a16:rowId xmlns:a16="http://schemas.microsoft.com/office/drawing/2014/main" val="2504612229"/>
                  </a:ext>
                </a:extLst>
              </a:tr>
              <a:tr h="195959">
                <a:tc>
                  <a:txBody>
                    <a:bodyPr/>
                    <a:lstStyle/>
                    <a:p>
                      <a:pPr marL="0" marR="0" algn="just">
                        <a:lnSpc>
                          <a:spcPct val="107000"/>
                        </a:lnSpc>
                        <a:spcBef>
                          <a:spcPts val="0"/>
                        </a:spcBef>
                        <a:spcAft>
                          <a:spcPts val="0"/>
                        </a:spcAft>
                        <a:tabLst>
                          <a:tab pos="3371850" algn="l"/>
                        </a:tabLst>
                      </a:pPr>
                      <a:r>
                        <a:rPr lang="en-US" sz="1400" b="1" kern="100" dirty="0">
                          <a:effectLst/>
                          <a:latin typeface="+mn-lt"/>
                        </a:rPr>
                        <a:t>Independent/DK</a:t>
                      </a:r>
                      <a:endParaRPr lang="en-US" sz="1400" b="1" kern="100" dirty="0">
                        <a:effectLst/>
                        <a:latin typeface="+mn-lt"/>
                        <a:ea typeface="Calibri" panose="020F0502020204030204" pitchFamily="34" charset="0"/>
                        <a:cs typeface="Times New Roman" panose="02020603050405020304" pitchFamily="18" charset="0"/>
                      </a:endParaRPr>
                    </a:p>
                  </a:txBody>
                  <a:tcPr marL="68580" marR="68580" marT="0" marB="0">
                    <a:solidFill>
                      <a:srgbClr val="BFBFBF"/>
                    </a:solidFill>
                  </a:tcPr>
                </a:tc>
                <a:tc>
                  <a:txBody>
                    <a:bodyPr/>
                    <a:lstStyle/>
                    <a:p>
                      <a:pPr marL="0" marR="0" algn="ctr">
                        <a:lnSpc>
                          <a:spcPct val="107000"/>
                        </a:lnSpc>
                        <a:spcBef>
                          <a:spcPts val="0"/>
                        </a:spcBef>
                        <a:spcAft>
                          <a:spcPts val="0"/>
                        </a:spcAft>
                        <a:tabLst>
                          <a:tab pos="3371850" algn="l"/>
                        </a:tabLst>
                      </a:pPr>
                      <a:r>
                        <a:rPr lang="en-US" sz="1600" kern="1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26</a:t>
                      </a:r>
                      <a:endParaRPr lang="en-US" sz="20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rgbClr val="BFBFBF"/>
                    </a:solidFill>
                  </a:tcPr>
                </a:tc>
                <a:tc>
                  <a:txBody>
                    <a:bodyPr/>
                    <a:lstStyle/>
                    <a:p>
                      <a:pPr marL="0" marR="0" algn="ctr">
                        <a:lnSpc>
                          <a:spcPct val="107000"/>
                        </a:lnSpc>
                        <a:spcBef>
                          <a:spcPts val="0"/>
                        </a:spcBef>
                        <a:spcAft>
                          <a:spcPts val="0"/>
                        </a:spcAft>
                        <a:tabLst>
                          <a:tab pos="3371850" algn="l"/>
                        </a:tabLst>
                      </a:pPr>
                      <a:r>
                        <a:rPr lang="en-US" sz="1600" kern="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70</a:t>
                      </a:r>
                      <a:endParaRPr lang="en-US" sz="20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rgbClr val="BFBFBF"/>
                    </a:solidFill>
                  </a:tcPr>
                </a:tc>
                <a:extLst>
                  <a:ext uri="{0D108BD9-81ED-4DB2-BD59-A6C34878D82A}">
                    <a16:rowId xmlns:a16="http://schemas.microsoft.com/office/drawing/2014/main" val="1146477102"/>
                  </a:ext>
                </a:extLst>
              </a:tr>
              <a:tr h="195959">
                <a:tc>
                  <a:txBody>
                    <a:bodyPr/>
                    <a:lstStyle/>
                    <a:p>
                      <a:pPr marL="0" marR="0" algn="just">
                        <a:lnSpc>
                          <a:spcPct val="107000"/>
                        </a:lnSpc>
                        <a:spcBef>
                          <a:spcPts val="0"/>
                        </a:spcBef>
                        <a:spcAft>
                          <a:spcPts val="0"/>
                        </a:spcAft>
                        <a:tabLst>
                          <a:tab pos="3371850" algn="l"/>
                        </a:tabLst>
                      </a:pPr>
                      <a:r>
                        <a:rPr lang="en-US" sz="1400" b="1" kern="100" dirty="0">
                          <a:effectLst/>
                          <a:latin typeface="+mn-lt"/>
                        </a:rPr>
                        <a:t>Republicans</a:t>
                      </a:r>
                      <a:endParaRPr lang="en-US" sz="1400" b="1" kern="100" dirty="0">
                        <a:effectLst/>
                        <a:latin typeface="+mn-lt"/>
                        <a:ea typeface="Calibri" panose="020F0502020204030204" pitchFamily="34" charset="0"/>
                        <a:cs typeface="Times New Roman" panose="02020603050405020304" pitchFamily="18" charset="0"/>
                      </a:endParaRPr>
                    </a:p>
                  </a:txBody>
                  <a:tcPr marL="68580" marR="68580" marT="0" marB="0">
                    <a:solidFill>
                      <a:srgbClr val="BFBFBF"/>
                    </a:solidFill>
                  </a:tcPr>
                </a:tc>
                <a:tc>
                  <a:txBody>
                    <a:bodyPr/>
                    <a:lstStyle/>
                    <a:p>
                      <a:pPr marL="0" marR="0" algn="ctr">
                        <a:lnSpc>
                          <a:spcPct val="107000"/>
                        </a:lnSpc>
                        <a:spcBef>
                          <a:spcPts val="0"/>
                        </a:spcBef>
                        <a:spcAft>
                          <a:spcPts val="0"/>
                        </a:spcAft>
                        <a:tabLst>
                          <a:tab pos="3371850" algn="l"/>
                        </a:tabLst>
                      </a:pPr>
                      <a:r>
                        <a:rPr lang="en-US" sz="1600" b="1" u="sng" kern="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31</a:t>
                      </a:r>
                      <a:endParaRPr lang="en-US" sz="20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rgbClr val="7FB7DF"/>
                    </a:solidFill>
                  </a:tcPr>
                </a:tc>
                <a:tc>
                  <a:txBody>
                    <a:bodyPr/>
                    <a:lstStyle/>
                    <a:p>
                      <a:pPr marL="0" marR="0" algn="ctr">
                        <a:lnSpc>
                          <a:spcPct val="107000"/>
                        </a:lnSpc>
                        <a:spcBef>
                          <a:spcPts val="0"/>
                        </a:spcBef>
                        <a:spcAft>
                          <a:spcPts val="0"/>
                        </a:spcAft>
                        <a:tabLst>
                          <a:tab pos="3371850" algn="l"/>
                        </a:tabLst>
                      </a:pPr>
                      <a:r>
                        <a:rPr lang="en-US" sz="1600" kern="1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68</a:t>
                      </a:r>
                      <a:endParaRPr lang="en-US" sz="20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rgbClr val="BFBFBF"/>
                    </a:solidFill>
                  </a:tcPr>
                </a:tc>
                <a:extLst>
                  <a:ext uri="{0D108BD9-81ED-4DB2-BD59-A6C34878D82A}">
                    <a16:rowId xmlns:a16="http://schemas.microsoft.com/office/drawing/2014/main" val="10004"/>
                  </a:ext>
                </a:extLst>
              </a:tr>
              <a:tr h="195959">
                <a:tc>
                  <a:txBody>
                    <a:bodyPr/>
                    <a:lstStyle/>
                    <a:p>
                      <a:pPr marL="0" marR="0" algn="just">
                        <a:lnSpc>
                          <a:spcPct val="107000"/>
                        </a:lnSpc>
                        <a:spcBef>
                          <a:spcPts val="0"/>
                        </a:spcBef>
                        <a:spcAft>
                          <a:spcPts val="0"/>
                        </a:spcAft>
                        <a:tabLst>
                          <a:tab pos="3371850" algn="l"/>
                        </a:tabLst>
                      </a:pPr>
                      <a:r>
                        <a:rPr lang="en-US" sz="1400" b="1" kern="100" dirty="0">
                          <a:effectLst/>
                          <a:latin typeface="+mn-lt"/>
                        </a:rPr>
                        <a:t>White</a:t>
                      </a:r>
                      <a:endParaRPr lang="en-US" sz="1400" b="1" kern="100" dirty="0">
                        <a:effectLst/>
                        <a:latin typeface="+mn-lt"/>
                        <a:ea typeface="Calibri" panose="020F0502020204030204" pitchFamily="34" charset="0"/>
                        <a:cs typeface="Times New Roman" panose="02020603050405020304" pitchFamily="18" charset="0"/>
                      </a:endParaRPr>
                    </a:p>
                  </a:txBody>
                  <a:tcPr marL="68580" marR="68580" marT="0" marB="0">
                    <a:solidFill>
                      <a:srgbClr val="DFDFDF"/>
                    </a:solidFill>
                  </a:tcPr>
                </a:tc>
                <a:tc>
                  <a:txBody>
                    <a:bodyPr/>
                    <a:lstStyle/>
                    <a:p>
                      <a:pPr marL="0" marR="0" algn="ctr">
                        <a:lnSpc>
                          <a:spcPct val="107000"/>
                        </a:lnSpc>
                        <a:spcBef>
                          <a:spcPts val="0"/>
                        </a:spcBef>
                        <a:spcAft>
                          <a:spcPts val="0"/>
                        </a:spcAft>
                        <a:tabLst>
                          <a:tab pos="3371850" algn="l"/>
                        </a:tabLst>
                      </a:pPr>
                      <a:r>
                        <a:rPr lang="en-US" sz="1600" kern="1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26</a:t>
                      </a:r>
                      <a:endParaRPr lang="en-US" sz="20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rgbClr val="DFDFDF"/>
                    </a:solidFill>
                  </a:tcPr>
                </a:tc>
                <a:tc>
                  <a:txBody>
                    <a:bodyPr/>
                    <a:lstStyle/>
                    <a:p>
                      <a:pPr marL="0" marR="0" algn="ctr">
                        <a:lnSpc>
                          <a:spcPct val="107000"/>
                        </a:lnSpc>
                        <a:spcBef>
                          <a:spcPts val="0"/>
                        </a:spcBef>
                        <a:spcAft>
                          <a:spcPts val="0"/>
                        </a:spcAft>
                        <a:tabLst>
                          <a:tab pos="3371850" algn="l"/>
                        </a:tabLst>
                      </a:pPr>
                      <a:r>
                        <a:rPr lang="en-US" sz="1600" kern="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73</a:t>
                      </a:r>
                      <a:endParaRPr lang="en-US" sz="20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rgbClr val="DFDFDF"/>
                    </a:solidFill>
                  </a:tcPr>
                </a:tc>
                <a:extLst>
                  <a:ext uri="{0D108BD9-81ED-4DB2-BD59-A6C34878D82A}">
                    <a16:rowId xmlns:a16="http://schemas.microsoft.com/office/drawing/2014/main" val="10007"/>
                  </a:ext>
                </a:extLst>
              </a:tr>
              <a:tr h="195959">
                <a:tc>
                  <a:txBody>
                    <a:bodyPr/>
                    <a:lstStyle/>
                    <a:p>
                      <a:pPr marL="0" marR="0" algn="just">
                        <a:lnSpc>
                          <a:spcPct val="107000"/>
                        </a:lnSpc>
                        <a:spcBef>
                          <a:spcPts val="0"/>
                        </a:spcBef>
                        <a:spcAft>
                          <a:spcPts val="0"/>
                        </a:spcAft>
                        <a:tabLst>
                          <a:tab pos="3371850" algn="l"/>
                        </a:tabLst>
                      </a:pPr>
                      <a:r>
                        <a:rPr lang="en-US" sz="1400" b="1" kern="100" dirty="0">
                          <a:effectLst/>
                          <a:latin typeface="+mn-lt"/>
                        </a:rPr>
                        <a:t>Black</a:t>
                      </a:r>
                      <a:endParaRPr lang="en-US" sz="1400" b="1" kern="100" dirty="0">
                        <a:effectLst/>
                        <a:latin typeface="+mn-lt"/>
                        <a:ea typeface="Calibri" panose="020F0502020204030204" pitchFamily="34" charset="0"/>
                        <a:cs typeface="Times New Roman" panose="02020603050405020304" pitchFamily="18" charset="0"/>
                      </a:endParaRPr>
                    </a:p>
                  </a:txBody>
                  <a:tcPr marL="68580" marR="68580" marT="0" marB="0">
                    <a:solidFill>
                      <a:srgbClr val="DFDFDF"/>
                    </a:solidFill>
                  </a:tcPr>
                </a:tc>
                <a:tc>
                  <a:txBody>
                    <a:bodyPr/>
                    <a:lstStyle/>
                    <a:p>
                      <a:pPr marL="0" marR="0" algn="ctr">
                        <a:lnSpc>
                          <a:spcPct val="107000"/>
                        </a:lnSpc>
                        <a:spcBef>
                          <a:spcPts val="0"/>
                        </a:spcBef>
                        <a:spcAft>
                          <a:spcPts val="0"/>
                        </a:spcAft>
                        <a:tabLst>
                          <a:tab pos="3371850" algn="l"/>
                        </a:tabLst>
                      </a:pPr>
                      <a:r>
                        <a:rPr lang="en-US" sz="1600" b="1" u="sng" kern="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29</a:t>
                      </a:r>
                      <a:endParaRPr lang="en-US" sz="20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rgbClr val="7FB7DF"/>
                    </a:solidFill>
                  </a:tcPr>
                </a:tc>
                <a:tc>
                  <a:txBody>
                    <a:bodyPr/>
                    <a:lstStyle/>
                    <a:p>
                      <a:pPr marL="0" marR="0" algn="ctr">
                        <a:lnSpc>
                          <a:spcPct val="107000"/>
                        </a:lnSpc>
                        <a:spcBef>
                          <a:spcPts val="0"/>
                        </a:spcBef>
                        <a:spcAft>
                          <a:spcPts val="0"/>
                        </a:spcAft>
                        <a:tabLst>
                          <a:tab pos="3371850" algn="l"/>
                        </a:tabLst>
                      </a:pPr>
                      <a:r>
                        <a:rPr lang="en-US" sz="1600" kern="1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70</a:t>
                      </a:r>
                      <a:endParaRPr lang="en-US" sz="20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rgbClr val="DFDFDF"/>
                    </a:solidFill>
                  </a:tcPr>
                </a:tc>
                <a:extLst>
                  <a:ext uri="{0D108BD9-81ED-4DB2-BD59-A6C34878D82A}">
                    <a16:rowId xmlns:a16="http://schemas.microsoft.com/office/drawing/2014/main" val="10008"/>
                  </a:ext>
                </a:extLst>
              </a:tr>
              <a:tr h="195959">
                <a:tc>
                  <a:txBody>
                    <a:bodyPr/>
                    <a:lstStyle/>
                    <a:p>
                      <a:pPr marL="0" marR="0" algn="just">
                        <a:lnSpc>
                          <a:spcPct val="107000"/>
                        </a:lnSpc>
                        <a:spcBef>
                          <a:spcPts val="0"/>
                        </a:spcBef>
                        <a:spcAft>
                          <a:spcPts val="0"/>
                        </a:spcAft>
                        <a:tabLst>
                          <a:tab pos="3371850" algn="l"/>
                        </a:tabLst>
                      </a:pPr>
                      <a:r>
                        <a:rPr lang="en-US" sz="1400" b="1" kern="100" dirty="0">
                          <a:effectLst/>
                          <a:latin typeface="+mn-lt"/>
                        </a:rPr>
                        <a:t>Latinx</a:t>
                      </a:r>
                      <a:endParaRPr lang="en-US" sz="1400" b="1" kern="100" dirty="0">
                        <a:effectLst/>
                        <a:latin typeface="+mn-lt"/>
                        <a:ea typeface="Calibri" panose="020F0502020204030204" pitchFamily="34" charset="0"/>
                        <a:cs typeface="Times New Roman" panose="02020603050405020304" pitchFamily="18" charset="0"/>
                      </a:endParaRPr>
                    </a:p>
                  </a:txBody>
                  <a:tcPr marL="68580" marR="68580" marT="0" marB="0">
                    <a:solidFill>
                      <a:srgbClr val="DFDFDF"/>
                    </a:solidFill>
                  </a:tcPr>
                </a:tc>
                <a:tc>
                  <a:txBody>
                    <a:bodyPr/>
                    <a:lstStyle/>
                    <a:p>
                      <a:pPr marL="0" marR="0" algn="ctr">
                        <a:lnSpc>
                          <a:spcPct val="107000"/>
                        </a:lnSpc>
                        <a:spcBef>
                          <a:spcPts val="0"/>
                        </a:spcBef>
                        <a:spcAft>
                          <a:spcPts val="0"/>
                        </a:spcAft>
                        <a:tabLst>
                          <a:tab pos="3371850" algn="l"/>
                        </a:tabLst>
                      </a:pPr>
                      <a:r>
                        <a:rPr lang="en-US" sz="1600" b="1" u="sng" kern="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30</a:t>
                      </a:r>
                      <a:endParaRPr lang="en-US" sz="20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rgbClr val="7FB7DF"/>
                    </a:solidFill>
                  </a:tcPr>
                </a:tc>
                <a:tc>
                  <a:txBody>
                    <a:bodyPr/>
                    <a:lstStyle/>
                    <a:p>
                      <a:pPr marL="0" marR="0" algn="ctr">
                        <a:lnSpc>
                          <a:spcPct val="107000"/>
                        </a:lnSpc>
                        <a:spcBef>
                          <a:spcPts val="0"/>
                        </a:spcBef>
                        <a:spcAft>
                          <a:spcPts val="0"/>
                        </a:spcAft>
                        <a:tabLst>
                          <a:tab pos="3371850" algn="l"/>
                        </a:tabLst>
                      </a:pPr>
                      <a:r>
                        <a:rPr lang="en-US" sz="1600" kern="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69</a:t>
                      </a:r>
                      <a:endParaRPr lang="en-US" sz="20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rgbClr val="DFDFDF"/>
                    </a:solidFill>
                  </a:tcPr>
                </a:tc>
                <a:extLst>
                  <a:ext uri="{0D108BD9-81ED-4DB2-BD59-A6C34878D82A}">
                    <a16:rowId xmlns:a16="http://schemas.microsoft.com/office/drawing/2014/main" val="10009"/>
                  </a:ext>
                </a:extLst>
              </a:tr>
            </a:tbl>
          </a:graphicData>
        </a:graphic>
      </p:graphicFrame>
      <p:cxnSp>
        <p:nvCxnSpPr>
          <p:cNvPr id="4" name="Straight Connector 3">
            <a:extLst>
              <a:ext uri="{FF2B5EF4-FFF2-40B4-BE49-F238E27FC236}">
                <a16:creationId xmlns:a16="http://schemas.microsoft.com/office/drawing/2014/main" id="{9B13637D-4EF7-AF6B-94EB-53180E432295}"/>
              </a:ext>
            </a:extLst>
          </p:cNvPr>
          <p:cNvCxnSpPr>
            <a:cxnSpLocks/>
          </p:cNvCxnSpPr>
          <p:nvPr/>
        </p:nvCxnSpPr>
        <p:spPr>
          <a:xfrm>
            <a:off x="6096000" y="1405427"/>
            <a:ext cx="0" cy="4739964"/>
          </a:xfrm>
          <a:prstGeom prst="line">
            <a:avLst/>
          </a:prstGeom>
          <a:ln w="38100">
            <a:prstDash val="dash"/>
          </a:ln>
        </p:spPr>
        <p:style>
          <a:lnRef idx="1">
            <a:schemeClr val="dk1"/>
          </a:lnRef>
          <a:fillRef idx="0">
            <a:schemeClr val="dk1"/>
          </a:fillRef>
          <a:effectRef idx="0">
            <a:schemeClr val="dk1"/>
          </a:effectRef>
          <a:fontRef idx="minor">
            <a:schemeClr val="tx1"/>
          </a:fontRef>
        </p:style>
      </p:cxnSp>
      <p:sp>
        <p:nvSpPr>
          <p:cNvPr id="9" name="Content Placeholder 4">
            <a:extLst>
              <a:ext uri="{FF2B5EF4-FFF2-40B4-BE49-F238E27FC236}">
                <a16:creationId xmlns:a16="http://schemas.microsoft.com/office/drawing/2014/main" id="{7F37F095-1708-D8D7-A52D-371585673044}"/>
              </a:ext>
            </a:extLst>
          </p:cNvPr>
          <p:cNvSpPr>
            <a:spLocks noGrp="1"/>
          </p:cNvSpPr>
          <p:nvPr>
            <p:ph idx="1"/>
          </p:nvPr>
        </p:nvSpPr>
        <p:spPr>
          <a:xfrm>
            <a:off x="159289" y="1405427"/>
            <a:ext cx="5816847" cy="746995"/>
          </a:xfrm>
          <a:solidFill>
            <a:schemeClr val="bg1">
              <a:lumMod val="85000"/>
            </a:schemeClr>
          </a:solidFill>
        </p:spPr>
        <p:txBody>
          <a:bodyPr anchor="ctr">
            <a:noAutofit/>
          </a:bodyPr>
          <a:lstStyle/>
          <a:p>
            <a:pPr marL="0" indent="0" algn="ctr">
              <a:buFont typeface="Arial" panose="020B0604020202020204" pitchFamily="34" charset="0"/>
              <a:buNone/>
            </a:pPr>
            <a:r>
              <a:rPr lang="en-US" sz="1400" b="1" dirty="0"/>
              <a:t>Have you, a family member, or a friend had Alzheimer's disease?</a:t>
            </a:r>
          </a:p>
        </p:txBody>
      </p:sp>
      <p:sp>
        <p:nvSpPr>
          <p:cNvPr id="10" name="Content Placeholder 4">
            <a:extLst>
              <a:ext uri="{FF2B5EF4-FFF2-40B4-BE49-F238E27FC236}">
                <a16:creationId xmlns:a16="http://schemas.microsoft.com/office/drawing/2014/main" id="{4F3CCC37-6DB6-BDD3-B4B1-C82F30AA4C1D}"/>
              </a:ext>
            </a:extLst>
          </p:cNvPr>
          <p:cNvSpPr txBox="1">
            <a:spLocks/>
          </p:cNvSpPr>
          <p:nvPr/>
        </p:nvSpPr>
        <p:spPr>
          <a:xfrm>
            <a:off x="6215864" y="1423261"/>
            <a:ext cx="5816847" cy="746995"/>
          </a:xfrm>
          <a:prstGeom prst="rect">
            <a:avLst/>
          </a:prstGeom>
          <a:solidFill>
            <a:schemeClr val="bg1">
              <a:lumMod val="85000"/>
            </a:schemeClr>
          </a:solidFill>
        </p:spPr>
        <p:txBody>
          <a:bodyPr vert="horz" lIns="91440" tIns="45720" rIns="91440" bIns="45720" rtlCol="0" anchor="ct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en-US" sz="1400" b="1" dirty="0"/>
              <a:t>Are you currently or have you ever provided regular care or assistance to someone with Alzheimer's Disease?</a:t>
            </a:r>
          </a:p>
        </p:txBody>
      </p:sp>
    </p:spTree>
    <p:extLst>
      <p:ext uri="{BB962C8B-B14F-4D97-AF65-F5344CB8AC3E}">
        <p14:creationId xmlns:p14="http://schemas.microsoft.com/office/powerpoint/2010/main" val="296746647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FC252168-AD4E-4A09-BF97-0C7443979246}"/>
              </a:ext>
            </a:extLst>
          </p:cNvPr>
          <p:cNvSpPr>
            <a:spLocks noGrp="1"/>
          </p:cNvSpPr>
          <p:nvPr>
            <p:ph type="title"/>
          </p:nvPr>
        </p:nvSpPr>
        <p:spPr/>
        <p:txBody>
          <a:bodyPr>
            <a:normAutofit/>
          </a:bodyPr>
          <a:lstStyle/>
          <a:p>
            <a:r>
              <a:rPr lang="en-US" sz="2800" dirty="0"/>
              <a:t>One third of voters say they are personally very concerned that themselves, a friend, or a family member could develop Alzheimer’s disease. Slightly over six in ten voters are concerned. </a:t>
            </a:r>
          </a:p>
        </p:txBody>
      </p:sp>
      <p:sp>
        <p:nvSpPr>
          <p:cNvPr id="10" name="Content Placeholder 4">
            <a:extLst>
              <a:ext uri="{FF2B5EF4-FFF2-40B4-BE49-F238E27FC236}">
                <a16:creationId xmlns:a16="http://schemas.microsoft.com/office/drawing/2014/main" id="{F98849BF-DDCB-4038-ABD1-9B20541364C7}"/>
              </a:ext>
            </a:extLst>
          </p:cNvPr>
          <p:cNvSpPr>
            <a:spLocks noGrp="1"/>
          </p:cNvSpPr>
          <p:nvPr>
            <p:ph idx="1"/>
          </p:nvPr>
        </p:nvSpPr>
        <p:spPr>
          <a:xfrm>
            <a:off x="335280" y="1799141"/>
            <a:ext cx="11521440" cy="365760"/>
          </a:xfrm>
          <a:solidFill>
            <a:schemeClr val="bg1">
              <a:lumMod val="85000"/>
            </a:schemeClr>
          </a:solidFill>
        </p:spPr>
        <p:txBody>
          <a:bodyPr anchor="ctr">
            <a:noAutofit/>
          </a:bodyPr>
          <a:lstStyle/>
          <a:p>
            <a:pPr marL="0" indent="0" algn="ctr">
              <a:buNone/>
            </a:pPr>
            <a:r>
              <a:rPr lang="en-US" sz="1400" b="1" dirty="0"/>
              <a:t>Now thinking about Alzheimer's disease. How concerned are you personally that you, a friend, or a family member could develop Alzheimer's disease?</a:t>
            </a:r>
          </a:p>
        </p:txBody>
      </p:sp>
      <p:graphicFrame>
        <p:nvGraphicFramePr>
          <p:cNvPr id="15" name="Chart 14">
            <a:extLst>
              <a:ext uri="{FF2B5EF4-FFF2-40B4-BE49-F238E27FC236}">
                <a16:creationId xmlns:a16="http://schemas.microsoft.com/office/drawing/2014/main" id="{5F517262-DD5F-4130-BE29-EFCDB1A40996}"/>
              </a:ext>
            </a:extLst>
          </p:cNvPr>
          <p:cNvGraphicFramePr/>
          <p:nvPr>
            <p:extLst>
              <p:ext uri="{D42A27DB-BD31-4B8C-83A1-F6EECF244321}">
                <p14:modId xmlns:p14="http://schemas.microsoft.com/office/powerpoint/2010/main" val="1057666572"/>
              </p:ext>
            </p:extLst>
          </p:nvPr>
        </p:nvGraphicFramePr>
        <p:xfrm>
          <a:off x="345911" y="2319905"/>
          <a:ext cx="11500177" cy="3737996"/>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8" name="Table 17">
            <a:extLst>
              <a:ext uri="{FF2B5EF4-FFF2-40B4-BE49-F238E27FC236}">
                <a16:creationId xmlns:a16="http://schemas.microsoft.com/office/drawing/2014/main" id="{FBA99C99-171C-458A-A7DE-6EA404121AC8}"/>
              </a:ext>
            </a:extLst>
          </p:cNvPr>
          <p:cNvGraphicFramePr>
            <a:graphicFrameLocks noGrp="1"/>
          </p:cNvGraphicFramePr>
          <p:nvPr>
            <p:extLst>
              <p:ext uri="{D42A27DB-BD31-4B8C-83A1-F6EECF244321}">
                <p14:modId xmlns:p14="http://schemas.microsoft.com/office/powerpoint/2010/main" val="3977923774"/>
              </p:ext>
            </p:extLst>
          </p:nvPr>
        </p:nvGraphicFramePr>
        <p:xfrm>
          <a:off x="127641" y="6252607"/>
          <a:ext cx="4261104" cy="502920"/>
        </p:xfrm>
        <a:graphic>
          <a:graphicData uri="http://schemas.openxmlformats.org/drawingml/2006/table">
            <a:tbl>
              <a:tblPr firstRow="1" bandRow="1">
                <a:tableStyleId>{5C22544A-7EE6-4342-B048-85BDC9FD1C3A}</a:tableStyleId>
              </a:tblPr>
              <a:tblGrid>
                <a:gridCol w="256032">
                  <a:extLst>
                    <a:ext uri="{9D8B030D-6E8A-4147-A177-3AD203B41FA5}">
                      <a16:colId xmlns:a16="http://schemas.microsoft.com/office/drawing/2014/main" val="20000"/>
                    </a:ext>
                  </a:extLst>
                </a:gridCol>
                <a:gridCol w="1828800">
                  <a:extLst>
                    <a:ext uri="{9D8B030D-6E8A-4147-A177-3AD203B41FA5}">
                      <a16:colId xmlns:a16="http://schemas.microsoft.com/office/drawing/2014/main" val="20001"/>
                    </a:ext>
                  </a:extLst>
                </a:gridCol>
                <a:gridCol w="256032">
                  <a:extLst>
                    <a:ext uri="{9D8B030D-6E8A-4147-A177-3AD203B41FA5}">
                      <a16:colId xmlns:a16="http://schemas.microsoft.com/office/drawing/2014/main" val="20002"/>
                    </a:ext>
                  </a:extLst>
                </a:gridCol>
                <a:gridCol w="1920240">
                  <a:extLst>
                    <a:ext uri="{9D8B030D-6E8A-4147-A177-3AD203B41FA5}">
                      <a16:colId xmlns:a16="http://schemas.microsoft.com/office/drawing/2014/main" val="20003"/>
                    </a:ext>
                  </a:extLst>
                </a:gridCol>
              </a:tblGrid>
              <a:tr h="215210">
                <a:tc>
                  <a:txBody>
                    <a:bodyPr/>
                    <a:lstStyle/>
                    <a:p>
                      <a:endParaRPr lang="en-US" sz="1050">
                        <a:solidFill>
                          <a:schemeClr val="tx1"/>
                        </a:solidFill>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070C0">
                        <a:alpha val="50000"/>
                      </a:srgbClr>
                    </a:solidFill>
                  </a:tcPr>
                </a:tc>
                <a:tc>
                  <a:txBody>
                    <a:bodyPr/>
                    <a:lstStyle/>
                    <a:p>
                      <a:r>
                        <a:rPr lang="en-US" sz="1050" b="0" dirty="0">
                          <a:solidFill>
                            <a:schemeClr val="tx1"/>
                          </a:solidFill>
                        </a:rPr>
                        <a:t>Somewhat concerned</a:t>
                      </a: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noFill/>
                  </a:tcPr>
                </a:tc>
                <a:tc>
                  <a:txBody>
                    <a:bodyPr/>
                    <a:lstStyle/>
                    <a:p>
                      <a:endParaRPr lang="en-US" sz="1050">
                        <a:solidFill>
                          <a:schemeClr val="tx1"/>
                        </a:solidFill>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57A77"/>
                    </a:solidFill>
                  </a:tcPr>
                </a:tc>
                <a:tc>
                  <a:txBody>
                    <a:bodyPr/>
                    <a:lstStyle/>
                    <a:p>
                      <a:r>
                        <a:rPr lang="en-US" sz="1050" b="0" dirty="0">
                          <a:solidFill>
                            <a:schemeClr val="tx1"/>
                          </a:solidFill>
                        </a:rPr>
                        <a:t>A little concerned</a:t>
                      </a: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noFill/>
                  </a:tcPr>
                </a:tc>
                <a:extLst>
                  <a:ext uri="{0D108BD9-81ED-4DB2-BD59-A6C34878D82A}">
                    <a16:rowId xmlns:a16="http://schemas.microsoft.com/office/drawing/2014/main" val="10001"/>
                  </a:ext>
                </a:extLst>
              </a:tr>
              <a:tr h="215210">
                <a:tc>
                  <a:txBody>
                    <a:bodyPr/>
                    <a:lstStyle/>
                    <a:p>
                      <a:endParaRPr lang="en-US" sz="1050">
                        <a:solidFill>
                          <a:schemeClr val="tx1"/>
                        </a:solidFill>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070C0"/>
                    </a:solidFill>
                  </a:tcPr>
                </a:tc>
                <a:tc>
                  <a:txBody>
                    <a:bodyPr/>
                    <a:lstStyle/>
                    <a:p>
                      <a:r>
                        <a:rPr lang="en-US" sz="1050" b="0" dirty="0">
                          <a:solidFill>
                            <a:schemeClr val="tx1"/>
                          </a:solidFill>
                        </a:rPr>
                        <a:t>Very concerned</a:t>
                      </a: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noFill/>
                  </a:tcPr>
                </a:tc>
                <a:tc>
                  <a:txBody>
                    <a:bodyPr/>
                    <a:lstStyle/>
                    <a:p>
                      <a:endParaRPr lang="en-US" sz="1050">
                        <a:solidFill>
                          <a:schemeClr val="tx1"/>
                        </a:solidFill>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00000"/>
                    </a:solidFill>
                  </a:tcPr>
                </a:tc>
                <a:tc>
                  <a:txBody>
                    <a:bodyPr/>
                    <a:lstStyle/>
                    <a:p>
                      <a:r>
                        <a:rPr lang="en-US" sz="1050" b="0" dirty="0">
                          <a:solidFill>
                            <a:schemeClr val="tx1"/>
                          </a:solidFill>
                        </a:rPr>
                        <a:t>Not concerned at all</a:t>
                      </a: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noFill/>
                  </a:tcPr>
                </a:tc>
                <a:extLst>
                  <a:ext uri="{0D108BD9-81ED-4DB2-BD59-A6C34878D82A}">
                    <a16:rowId xmlns:a16="http://schemas.microsoft.com/office/drawing/2014/main" val="10002"/>
                  </a:ext>
                </a:extLst>
              </a:tr>
            </a:tbl>
          </a:graphicData>
        </a:graphic>
      </p:graphicFrame>
      <p:graphicFrame>
        <p:nvGraphicFramePr>
          <p:cNvPr id="3" name="Table 4">
            <a:extLst>
              <a:ext uri="{FF2B5EF4-FFF2-40B4-BE49-F238E27FC236}">
                <a16:creationId xmlns:a16="http://schemas.microsoft.com/office/drawing/2014/main" id="{97979244-0D47-B525-ECBB-89F033C11675}"/>
              </a:ext>
            </a:extLst>
          </p:cNvPr>
          <p:cNvGraphicFramePr>
            <a:graphicFrameLocks noGrp="1"/>
          </p:cNvGraphicFramePr>
          <p:nvPr>
            <p:extLst>
              <p:ext uri="{D42A27DB-BD31-4B8C-83A1-F6EECF244321}">
                <p14:modId xmlns:p14="http://schemas.microsoft.com/office/powerpoint/2010/main" val="3114790554"/>
              </p:ext>
            </p:extLst>
          </p:nvPr>
        </p:nvGraphicFramePr>
        <p:xfrm>
          <a:off x="2031999" y="2288004"/>
          <a:ext cx="8128000" cy="396240"/>
        </p:xfrm>
        <a:graphic>
          <a:graphicData uri="http://schemas.openxmlformats.org/drawingml/2006/table">
            <a:tbl>
              <a:tblPr firstRow="1" bandRow="1">
                <a:tableStyleId>{5C22544A-7EE6-4342-B048-85BDC9FD1C3A}</a:tableStyleId>
              </a:tblPr>
              <a:tblGrid>
                <a:gridCol w="8128000">
                  <a:extLst>
                    <a:ext uri="{9D8B030D-6E8A-4147-A177-3AD203B41FA5}">
                      <a16:colId xmlns:a16="http://schemas.microsoft.com/office/drawing/2014/main" val="3861409530"/>
                    </a:ext>
                  </a:extLst>
                </a:gridCol>
              </a:tblGrid>
              <a:tr h="370840">
                <a:tc>
                  <a:txBody>
                    <a:bodyPr/>
                    <a:lstStyle/>
                    <a:p>
                      <a:pPr algn="ctr"/>
                      <a:r>
                        <a:rPr lang="en-US" sz="2000" dirty="0">
                          <a:solidFill>
                            <a:srgbClr val="0070C0"/>
                          </a:solidFill>
                        </a:rPr>
                        <a:t>(+27)</a:t>
                      </a:r>
                    </a:p>
                  </a:txBody>
                  <a:tcPr>
                    <a:noFill/>
                  </a:tcPr>
                </a:tc>
                <a:extLst>
                  <a:ext uri="{0D108BD9-81ED-4DB2-BD59-A6C34878D82A}">
                    <a16:rowId xmlns:a16="http://schemas.microsoft.com/office/drawing/2014/main" val="210953552"/>
                  </a:ext>
                </a:extLst>
              </a:tr>
            </a:tbl>
          </a:graphicData>
        </a:graphic>
      </p:graphicFrame>
    </p:spTree>
    <p:extLst>
      <p:ext uri="{BB962C8B-B14F-4D97-AF65-F5344CB8AC3E}">
        <p14:creationId xmlns:p14="http://schemas.microsoft.com/office/powerpoint/2010/main" val="118179431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EB222B-FB89-F264-9A4E-A36C2CB421B4}"/>
              </a:ext>
            </a:extLst>
          </p:cNvPr>
          <p:cNvSpPr>
            <a:spLocks noGrp="1"/>
          </p:cNvSpPr>
          <p:nvPr>
            <p:ph type="title"/>
          </p:nvPr>
        </p:nvSpPr>
        <p:spPr>
          <a:xfrm>
            <a:off x="335280" y="130485"/>
            <a:ext cx="11521440" cy="1325563"/>
          </a:xfrm>
        </p:spPr>
        <p:txBody>
          <a:bodyPr>
            <a:normAutofit/>
          </a:bodyPr>
          <a:lstStyle/>
          <a:p>
            <a:r>
              <a:rPr lang="en-US" sz="2800" dirty="0">
                <a:effectLst/>
                <a:latin typeface="Calibri" panose="020F0502020204030204" pitchFamily="34" charset="0"/>
                <a:ea typeface="Calibri" panose="020F0502020204030204" pitchFamily="34" charset="0"/>
              </a:rPr>
              <a:t>Across gender, age, race, party identification, and connection to Alzheimer’s, a majority of voters are concerned about themselves or those close to them developing Alzheimer’s disease. </a:t>
            </a:r>
            <a:endParaRPr lang="en-US" sz="6000" dirty="0"/>
          </a:p>
        </p:txBody>
      </p:sp>
      <p:graphicFrame>
        <p:nvGraphicFramePr>
          <p:cNvPr id="4" name="Table 3">
            <a:extLst>
              <a:ext uri="{FF2B5EF4-FFF2-40B4-BE49-F238E27FC236}">
                <a16:creationId xmlns:a16="http://schemas.microsoft.com/office/drawing/2014/main" id="{91054C10-5B85-69BD-4551-6951BBE417B4}"/>
              </a:ext>
            </a:extLst>
          </p:cNvPr>
          <p:cNvGraphicFramePr>
            <a:graphicFrameLocks noGrp="1"/>
          </p:cNvGraphicFramePr>
          <p:nvPr>
            <p:extLst>
              <p:ext uri="{D42A27DB-BD31-4B8C-83A1-F6EECF244321}">
                <p14:modId xmlns:p14="http://schemas.microsoft.com/office/powerpoint/2010/main" val="634764368"/>
              </p:ext>
            </p:extLst>
          </p:nvPr>
        </p:nvGraphicFramePr>
        <p:xfrm>
          <a:off x="2013285" y="1999478"/>
          <a:ext cx="8165430" cy="4208820"/>
        </p:xfrm>
        <a:graphic>
          <a:graphicData uri="http://schemas.openxmlformats.org/drawingml/2006/table">
            <a:tbl>
              <a:tblPr firstRow="1" bandRow="1">
                <a:tableStyleId>{5C22544A-7EE6-4342-B048-85BDC9FD1C3A}</a:tableStyleId>
              </a:tblPr>
              <a:tblGrid>
                <a:gridCol w="4367558">
                  <a:extLst>
                    <a:ext uri="{9D8B030D-6E8A-4147-A177-3AD203B41FA5}">
                      <a16:colId xmlns:a16="http://schemas.microsoft.com/office/drawing/2014/main" val="20000"/>
                    </a:ext>
                  </a:extLst>
                </a:gridCol>
                <a:gridCol w="1898936">
                  <a:extLst>
                    <a:ext uri="{9D8B030D-6E8A-4147-A177-3AD203B41FA5}">
                      <a16:colId xmlns:a16="http://schemas.microsoft.com/office/drawing/2014/main" val="20001"/>
                    </a:ext>
                  </a:extLst>
                </a:gridCol>
                <a:gridCol w="1898936">
                  <a:extLst>
                    <a:ext uri="{9D8B030D-6E8A-4147-A177-3AD203B41FA5}">
                      <a16:colId xmlns:a16="http://schemas.microsoft.com/office/drawing/2014/main" val="20002"/>
                    </a:ext>
                  </a:extLst>
                </a:gridCol>
              </a:tblGrid>
              <a:tr h="402912">
                <a:tc>
                  <a:txBody>
                    <a:bodyPr/>
                    <a:lstStyle/>
                    <a:p>
                      <a:pPr algn="ctr"/>
                      <a:endParaRPr lang="en-US" sz="1300" dirty="0"/>
                    </a:p>
                  </a:txBody>
                  <a:tcPr>
                    <a:solidFill>
                      <a:schemeClr val="bg1"/>
                    </a:solidFill>
                  </a:tcPr>
                </a:tc>
                <a:tc>
                  <a:txBody>
                    <a:bodyPr/>
                    <a:lstStyle/>
                    <a:p>
                      <a:pPr algn="ctr"/>
                      <a:r>
                        <a:rPr lang="en-US" sz="1400" dirty="0"/>
                        <a:t>Very concerned</a:t>
                      </a:r>
                    </a:p>
                  </a:txBody>
                  <a:tcPr anchor="ctr">
                    <a:solidFill>
                      <a:srgbClr val="0070C0"/>
                    </a:solidFill>
                  </a:tcPr>
                </a:tc>
                <a:tc>
                  <a:txBody>
                    <a:bodyPr/>
                    <a:lstStyle/>
                    <a:p>
                      <a:pPr algn="ctr"/>
                      <a:r>
                        <a:rPr lang="en-US" sz="1400" dirty="0"/>
                        <a:t>Concerned</a:t>
                      </a:r>
                    </a:p>
                  </a:txBody>
                  <a:tcPr anchor="ctr">
                    <a:solidFill>
                      <a:srgbClr val="7FB7DF"/>
                    </a:solidFill>
                  </a:tcPr>
                </a:tc>
                <a:extLst>
                  <a:ext uri="{0D108BD9-81ED-4DB2-BD59-A6C34878D82A}">
                    <a16:rowId xmlns:a16="http://schemas.microsoft.com/office/drawing/2014/main" val="10000"/>
                  </a:ext>
                </a:extLst>
              </a:tr>
              <a:tr h="317159">
                <a:tc>
                  <a:txBody>
                    <a:bodyPr/>
                    <a:lstStyle/>
                    <a:p>
                      <a:pPr algn="l"/>
                      <a:r>
                        <a:rPr lang="en-US" sz="1600" b="1" dirty="0">
                          <a:latin typeface="+mn-lt"/>
                        </a:rPr>
                        <a:t>Men</a:t>
                      </a:r>
                    </a:p>
                  </a:txBody>
                  <a:tcPr marT="0" marB="0" anchor="ctr">
                    <a:solidFill>
                      <a:schemeClr val="bg1">
                        <a:lumMod val="50000"/>
                        <a:alpha val="50000"/>
                      </a:schemeClr>
                    </a:solidFill>
                  </a:tcPr>
                </a:tc>
                <a:tc>
                  <a:txBody>
                    <a:bodyPr/>
                    <a:lstStyle/>
                    <a:p>
                      <a:pPr marL="0" marR="0" algn="ctr">
                        <a:lnSpc>
                          <a:spcPct val="107000"/>
                        </a:lnSpc>
                        <a:spcBef>
                          <a:spcPts val="0"/>
                        </a:spcBef>
                        <a:spcAft>
                          <a:spcPts val="0"/>
                        </a:spcAft>
                        <a:tabLst>
                          <a:tab pos="3371850" algn="l"/>
                        </a:tabLst>
                      </a:pPr>
                      <a:r>
                        <a:rPr lang="en-US" sz="1600" kern="1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28</a:t>
                      </a:r>
                      <a:endParaRPr lang="en-US" sz="20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chemeClr val="bg1">
                        <a:lumMod val="50000"/>
                        <a:alpha val="50000"/>
                      </a:schemeClr>
                    </a:solidFill>
                  </a:tcPr>
                </a:tc>
                <a:tc>
                  <a:txBody>
                    <a:bodyPr/>
                    <a:lstStyle/>
                    <a:p>
                      <a:pPr marL="0" marR="0" algn="ctr">
                        <a:lnSpc>
                          <a:spcPct val="107000"/>
                        </a:lnSpc>
                        <a:spcBef>
                          <a:spcPts val="0"/>
                        </a:spcBef>
                        <a:spcAft>
                          <a:spcPts val="0"/>
                        </a:spcAft>
                        <a:tabLst>
                          <a:tab pos="3371850" algn="l"/>
                        </a:tabLst>
                      </a:pPr>
                      <a:r>
                        <a:rPr lang="en-US" sz="1600" kern="1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62</a:t>
                      </a:r>
                      <a:endParaRPr lang="en-US" sz="20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chemeClr val="bg1">
                        <a:lumMod val="50000"/>
                        <a:alpha val="50000"/>
                      </a:schemeClr>
                    </a:solidFill>
                  </a:tcPr>
                </a:tc>
                <a:extLst>
                  <a:ext uri="{0D108BD9-81ED-4DB2-BD59-A6C34878D82A}">
                    <a16:rowId xmlns:a16="http://schemas.microsoft.com/office/drawing/2014/main" val="10001"/>
                  </a:ext>
                </a:extLst>
              </a:tr>
              <a:tr h="317159">
                <a:tc>
                  <a:txBody>
                    <a:bodyPr/>
                    <a:lstStyle/>
                    <a:p>
                      <a:pPr algn="l"/>
                      <a:r>
                        <a:rPr lang="en-US" sz="1600" b="1" dirty="0">
                          <a:latin typeface="+mn-lt"/>
                        </a:rPr>
                        <a:t>Women</a:t>
                      </a:r>
                    </a:p>
                  </a:txBody>
                  <a:tcPr marT="0" marB="0" anchor="ctr">
                    <a:solidFill>
                      <a:schemeClr val="bg1">
                        <a:lumMod val="50000"/>
                        <a:alpha val="50000"/>
                      </a:schemeClr>
                    </a:solidFill>
                  </a:tcPr>
                </a:tc>
                <a:tc>
                  <a:txBody>
                    <a:bodyPr/>
                    <a:lstStyle/>
                    <a:p>
                      <a:pPr marL="0" marR="0" algn="ctr">
                        <a:lnSpc>
                          <a:spcPct val="107000"/>
                        </a:lnSpc>
                        <a:spcBef>
                          <a:spcPts val="0"/>
                        </a:spcBef>
                        <a:spcAft>
                          <a:spcPts val="0"/>
                        </a:spcAft>
                        <a:tabLst>
                          <a:tab pos="3371850" algn="l"/>
                        </a:tabLst>
                      </a:pPr>
                      <a:r>
                        <a:rPr lang="en-US" sz="1600" kern="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36</a:t>
                      </a:r>
                      <a:endParaRPr lang="en-US" sz="20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rgbClr val="BFBFBF"/>
                    </a:solidFill>
                  </a:tcPr>
                </a:tc>
                <a:tc>
                  <a:txBody>
                    <a:bodyPr/>
                    <a:lstStyle/>
                    <a:p>
                      <a:pPr marL="0" marR="0" algn="ctr">
                        <a:lnSpc>
                          <a:spcPct val="107000"/>
                        </a:lnSpc>
                        <a:spcBef>
                          <a:spcPts val="0"/>
                        </a:spcBef>
                        <a:spcAft>
                          <a:spcPts val="0"/>
                        </a:spcAft>
                        <a:tabLst>
                          <a:tab pos="3371850" algn="l"/>
                        </a:tabLst>
                      </a:pPr>
                      <a:r>
                        <a:rPr lang="en-US" sz="1600" kern="1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65</a:t>
                      </a:r>
                      <a:endParaRPr lang="en-US" sz="20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chemeClr val="bg1">
                        <a:lumMod val="50000"/>
                        <a:alpha val="50000"/>
                      </a:schemeClr>
                    </a:solidFill>
                  </a:tcPr>
                </a:tc>
                <a:extLst>
                  <a:ext uri="{0D108BD9-81ED-4DB2-BD59-A6C34878D82A}">
                    <a16:rowId xmlns:a16="http://schemas.microsoft.com/office/drawing/2014/main" val="10002"/>
                  </a:ext>
                </a:extLst>
              </a:tr>
              <a:tr h="317159">
                <a:tc>
                  <a:txBody>
                    <a:bodyPr/>
                    <a:lstStyle/>
                    <a:p>
                      <a:pPr algn="l"/>
                      <a:r>
                        <a:rPr lang="en-US" sz="1600" b="1" dirty="0">
                          <a:latin typeface="+mn-lt"/>
                        </a:rPr>
                        <a:t>Under 50</a:t>
                      </a:r>
                    </a:p>
                  </a:txBody>
                  <a:tcPr marT="0" marB="0" anchor="ctr">
                    <a:solidFill>
                      <a:schemeClr val="bg1">
                        <a:lumMod val="50000"/>
                        <a:alpha val="25000"/>
                      </a:schemeClr>
                    </a:solidFill>
                  </a:tcPr>
                </a:tc>
                <a:tc>
                  <a:txBody>
                    <a:bodyPr/>
                    <a:lstStyle/>
                    <a:p>
                      <a:pPr marL="0" marR="0" algn="ctr">
                        <a:lnSpc>
                          <a:spcPct val="107000"/>
                        </a:lnSpc>
                        <a:spcBef>
                          <a:spcPts val="0"/>
                        </a:spcBef>
                        <a:spcAft>
                          <a:spcPts val="0"/>
                        </a:spcAft>
                        <a:tabLst>
                          <a:tab pos="3371850" algn="l"/>
                        </a:tabLst>
                      </a:pPr>
                      <a:r>
                        <a:rPr lang="en-US" sz="1600" kern="1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28</a:t>
                      </a:r>
                      <a:endParaRPr lang="en-US" sz="20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chemeClr val="bg1">
                        <a:lumMod val="50000"/>
                        <a:alpha val="25000"/>
                      </a:schemeClr>
                    </a:solidFill>
                  </a:tcPr>
                </a:tc>
                <a:tc>
                  <a:txBody>
                    <a:bodyPr/>
                    <a:lstStyle/>
                    <a:p>
                      <a:pPr marL="0" marR="0" algn="ctr">
                        <a:lnSpc>
                          <a:spcPct val="107000"/>
                        </a:lnSpc>
                        <a:spcBef>
                          <a:spcPts val="0"/>
                        </a:spcBef>
                        <a:spcAft>
                          <a:spcPts val="0"/>
                        </a:spcAft>
                        <a:tabLst>
                          <a:tab pos="3371850" algn="l"/>
                        </a:tabLst>
                      </a:pPr>
                      <a:r>
                        <a:rPr lang="en-US" sz="1600" kern="1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62</a:t>
                      </a:r>
                      <a:endParaRPr lang="en-US" sz="20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chemeClr val="bg1">
                        <a:lumMod val="50000"/>
                        <a:alpha val="25000"/>
                      </a:schemeClr>
                    </a:solidFill>
                  </a:tcPr>
                </a:tc>
                <a:extLst>
                  <a:ext uri="{0D108BD9-81ED-4DB2-BD59-A6C34878D82A}">
                    <a16:rowId xmlns:a16="http://schemas.microsoft.com/office/drawing/2014/main" val="10003"/>
                  </a:ext>
                </a:extLst>
              </a:tr>
              <a:tr h="317159">
                <a:tc>
                  <a:txBody>
                    <a:bodyPr/>
                    <a:lstStyle/>
                    <a:p>
                      <a:pPr algn="l"/>
                      <a:r>
                        <a:rPr lang="en-US" sz="1600" b="1" dirty="0">
                          <a:latin typeface="+mn-lt"/>
                        </a:rPr>
                        <a:t>Over 50</a:t>
                      </a:r>
                    </a:p>
                  </a:txBody>
                  <a:tcPr marT="0" marB="0" anchor="ctr">
                    <a:solidFill>
                      <a:schemeClr val="bg1">
                        <a:lumMod val="50000"/>
                        <a:alpha val="25000"/>
                      </a:schemeClr>
                    </a:solidFill>
                  </a:tcPr>
                </a:tc>
                <a:tc>
                  <a:txBody>
                    <a:bodyPr/>
                    <a:lstStyle/>
                    <a:p>
                      <a:pPr marL="0" marR="0" algn="ctr">
                        <a:lnSpc>
                          <a:spcPct val="107000"/>
                        </a:lnSpc>
                        <a:spcBef>
                          <a:spcPts val="0"/>
                        </a:spcBef>
                        <a:spcAft>
                          <a:spcPts val="0"/>
                        </a:spcAft>
                        <a:tabLst>
                          <a:tab pos="3371850" algn="l"/>
                        </a:tabLst>
                      </a:pPr>
                      <a:r>
                        <a:rPr lang="en-US" sz="1600" kern="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37</a:t>
                      </a:r>
                      <a:endParaRPr lang="en-US" sz="20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rgbClr val="DFDFDF"/>
                    </a:solidFill>
                  </a:tcPr>
                </a:tc>
                <a:tc>
                  <a:txBody>
                    <a:bodyPr/>
                    <a:lstStyle/>
                    <a:p>
                      <a:pPr marL="0" marR="0" algn="ctr">
                        <a:lnSpc>
                          <a:spcPct val="107000"/>
                        </a:lnSpc>
                        <a:spcBef>
                          <a:spcPts val="0"/>
                        </a:spcBef>
                        <a:spcAft>
                          <a:spcPts val="0"/>
                        </a:spcAft>
                        <a:tabLst>
                          <a:tab pos="3371850" algn="l"/>
                        </a:tabLst>
                      </a:pPr>
                      <a:r>
                        <a:rPr lang="en-US" sz="1600" kern="1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64</a:t>
                      </a:r>
                      <a:endParaRPr lang="en-US" sz="20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chemeClr val="bg1">
                        <a:lumMod val="50000"/>
                        <a:alpha val="25000"/>
                      </a:schemeClr>
                    </a:solidFill>
                  </a:tcPr>
                </a:tc>
                <a:extLst>
                  <a:ext uri="{0D108BD9-81ED-4DB2-BD59-A6C34878D82A}">
                    <a16:rowId xmlns:a16="http://schemas.microsoft.com/office/drawing/2014/main" val="2121571021"/>
                  </a:ext>
                </a:extLst>
              </a:tr>
              <a:tr h="317159">
                <a:tc>
                  <a:txBody>
                    <a:bodyPr/>
                    <a:lstStyle/>
                    <a:p>
                      <a:pPr marL="0" marR="0" algn="just">
                        <a:lnSpc>
                          <a:spcPct val="107000"/>
                        </a:lnSpc>
                        <a:spcBef>
                          <a:spcPts val="0"/>
                        </a:spcBef>
                        <a:spcAft>
                          <a:spcPts val="0"/>
                        </a:spcAft>
                        <a:tabLst>
                          <a:tab pos="3371850" algn="l"/>
                        </a:tabLst>
                      </a:pPr>
                      <a:r>
                        <a:rPr lang="en-US" sz="1600" b="1" kern="100" dirty="0">
                          <a:effectLst/>
                          <a:latin typeface="+mn-lt"/>
                        </a:rPr>
                        <a:t>Democrats</a:t>
                      </a:r>
                      <a:endParaRPr lang="en-US" sz="1600" b="1" kern="100" dirty="0">
                        <a:effectLst/>
                        <a:latin typeface="+mn-lt"/>
                        <a:ea typeface="Calibri" panose="020F0502020204030204" pitchFamily="34" charset="0"/>
                        <a:cs typeface="Times New Roman" panose="02020603050405020304" pitchFamily="18" charset="0"/>
                      </a:endParaRPr>
                    </a:p>
                  </a:txBody>
                  <a:tcPr marL="68580" marR="68580" marT="0" marB="0">
                    <a:solidFill>
                      <a:srgbClr val="BFBFBF"/>
                    </a:solidFill>
                  </a:tcPr>
                </a:tc>
                <a:tc>
                  <a:txBody>
                    <a:bodyPr/>
                    <a:lstStyle/>
                    <a:p>
                      <a:pPr marL="0" marR="0" algn="ctr">
                        <a:lnSpc>
                          <a:spcPct val="107000"/>
                        </a:lnSpc>
                        <a:spcBef>
                          <a:spcPts val="0"/>
                        </a:spcBef>
                        <a:spcAft>
                          <a:spcPts val="0"/>
                        </a:spcAft>
                        <a:tabLst>
                          <a:tab pos="3371850" algn="l"/>
                        </a:tabLst>
                      </a:pPr>
                      <a:r>
                        <a:rPr lang="en-US" sz="1600" kern="1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39</a:t>
                      </a:r>
                      <a:endParaRPr lang="en-US" sz="20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rgbClr val="BFBFBF"/>
                    </a:solidFill>
                  </a:tcPr>
                </a:tc>
                <a:tc>
                  <a:txBody>
                    <a:bodyPr/>
                    <a:lstStyle/>
                    <a:p>
                      <a:pPr marL="0" marR="0" algn="ctr">
                        <a:lnSpc>
                          <a:spcPct val="107000"/>
                        </a:lnSpc>
                        <a:spcBef>
                          <a:spcPts val="0"/>
                        </a:spcBef>
                        <a:spcAft>
                          <a:spcPts val="0"/>
                        </a:spcAft>
                        <a:tabLst>
                          <a:tab pos="3371850" algn="l"/>
                        </a:tabLst>
                      </a:pPr>
                      <a:r>
                        <a:rPr lang="en-US" sz="1600" b="1" u="sng" kern="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71</a:t>
                      </a:r>
                      <a:endParaRPr lang="en-US" sz="20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rgbClr val="7FB7DF"/>
                    </a:solidFill>
                  </a:tcPr>
                </a:tc>
                <a:extLst>
                  <a:ext uri="{0D108BD9-81ED-4DB2-BD59-A6C34878D82A}">
                    <a16:rowId xmlns:a16="http://schemas.microsoft.com/office/drawing/2014/main" val="2504612229"/>
                  </a:ext>
                </a:extLst>
              </a:tr>
              <a:tr h="317159">
                <a:tc>
                  <a:txBody>
                    <a:bodyPr/>
                    <a:lstStyle/>
                    <a:p>
                      <a:pPr marL="0" marR="0" algn="just">
                        <a:lnSpc>
                          <a:spcPct val="107000"/>
                        </a:lnSpc>
                        <a:spcBef>
                          <a:spcPts val="0"/>
                        </a:spcBef>
                        <a:spcAft>
                          <a:spcPts val="0"/>
                        </a:spcAft>
                        <a:tabLst>
                          <a:tab pos="3371850" algn="l"/>
                        </a:tabLst>
                      </a:pPr>
                      <a:r>
                        <a:rPr lang="en-US" sz="1600" b="1" kern="100" dirty="0">
                          <a:effectLst/>
                          <a:latin typeface="+mn-lt"/>
                        </a:rPr>
                        <a:t>Independent/DK</a:t>
                      </a:r>
                      <a:endParaRPr lang="en-US" sz="1600" b="1" kern="100" dirty="0">
                        <a:effectLst/>
                        <a:latin typeface="+mn-lt"/>
                        <a:ea typeface="Calibri" panose="020F0502020204030204" pitchFamily="34" charset="0"/>
                        <a:cs typeface="Times New Roman" panose="02020603050405020304" pitchFamily="18" charset="0"/>
                      </a:endParaRPr>
                    </a:p>
                  </a:txBody>
                  <a:tcPr marL="68580" marR="68580" marT="0" marB="0">
                    <a:solidFill>
                      <a:srgbClr val="BFBFBF"/>
                    </a:solidFill>
                  </a:tcPr>
                </a:tc>
                <a:tc>
                  <a:txBody>
                    <a:bodyPr/>
                    <a:lstStyle/>
                    <a:p>
                      <a:pPr marL="0" marR="0" algn="ctr">
                        <a:lnSpc>
                          <a:spcPct val="107000"/>
                        </a:lnSpc>
                        <a:spcBef>
                          <a:spcPts val="0"/>
                        </a:spcBef>
                        <a:spcAft>
                          <a:spcPts val="0"/>
                        </a:spcAft>
                        <a:tabLst>
                          <a:tab pos="3371850" algn="l"/>
                        </a:tabLst>
                      </a:pPr>
                      <a:r>
                        <a:rPr lang="en-US" sz="1600" kern="1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25</a:t>
                      </a:r>
                      <a:endParaRPr lang="en-US" sz="20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rgbClr val="BFBFBF"/>
                    </a:solidFill>
                  </a:tcPr>
                </a:tc>
                <a:tc>
                  <a:txBody>
                    <a:bodyPr/>
                    <a:lstStyle/>
                    <a:p>
                      <a:pPr marL="0" marR="0" algn="ctr">
                        <a:lnSpc>
                          <a:spcPct val="107000"/>
                        </a:lnSpc>
                        <a:spcBef>
                          <a:spcPts val="0"/>
                        </a:spcBef>
                        <a:spcAft>
                          <a:spcPts val="0"/>
                        </a:spcAft>
                        <a:tabLst>
                          <a:tab pos="3371850" algn="l"/>
                        </a:tabLst>
                      </a:pPr>
                      <a:r>
                        <a:rPr lang="en-US" sz="1600" kern="1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58</a:t>
                      </a:r>
                      <a:endParaRPr lang="en-US" sz="20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rgbClr val="BFBFBF"/>
                    </a:solidFill>
                  </a:tcPr>
                </a:tc>
                <a:extLst>
                  <a:ext uri="{0D108BD9-81ED-4DB2-BD59-A6C34878D82A}">
                    <a16:rowId xmlns:a16="http://schemas.microsoft.com/office/drawing/2014/main" val="1146477102"/>
                  </a:ext>
                </a:extLst>
              </a:tr>
              <a:tr h="317159">
                <a:tc>
                  <a:txBody>
                    <a:bodyPr/>
                    <a:lstStyle/>
                    <a:p>
                      <a:pPr marL="0" marR="0" algn="just">
                        <a:lnSpc>
                          <a:spcPct val="107000"/>
                        </a:lnSpc>
                        <a:spcBef>
                          <a:spcPts val="0"/>
                        </a:spcBef>
                        <a:spcAft>
                          <a:spcPts val="0"/>
                        </a:spcAft>
                        <a:tabLst>
                          <a:tab pos="3371850" algn="l"/>
                        </a:tabLst>
                      </a:pPr>
                      <a:r>
                        <a:rPr lang="en-US" sz="1600" b="1" kern="100" dirty="0">
                          <a:effectLst/>
                          <a:latin typeface="+mn-lt"/>
                        </a:rPr>
                        <a:t>Republicans</a:t>
                      </a:r>
                      <a:endParaRPr lang="en-US" sz="1600" b="1" kern="100" dirty="0">
                        <a:effectLst/>
                        <a:latin typeface="+mn-lt"/>
                        <a:ea typeface="Calibri" panose="020F0502020204030204" pitchFamily="34" charset="0"/>
                        <a:cs typeface="Times New Roman" panose="02020603050405020304" pitchFamily="18" charset="0"/>
                      </a:endParaRPr>
                    </a:p>
                  </a:txBody>
                  <a:tcPr marL="68580" marR="68580" marT="0" marB="0">
                    <a:solidFill>
                      <a:srgbClr val="BFBFBF"/>
                    </a:solidFill>
                  </a:tcPr>
                </a:tc>
                <a:tc>
                  <a:txBody>
                    <a:bodyPr/>
                    <a:lstStyle/>
                    <a:p>
                      <a:pPr marL="0" marR="0" algn="ctr">
                        <a:lnSpc>
                          <a:spcPct val="107000"/>
                        </a:lnSpc>
                        <a:spcBef>
                          <a:spcPts val="0"/>
                        </a:spcBef>
                        <a:spcAft>
                          <a:spcPts val="0"/>
                        </a:spcAft>
                        <a:tabLst>
                          <a:tab pos="3371850" algn="l"/>
                        </a:tabLst>
                      </a:pPr>
                      <a:r>
                        <a:rPr lang="en-US" sz="1600" kern="1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29</a:t>
                      </a:r>
                      <a:endParaRPr lang="en-US" sz="20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rgbClr val="BFBFBF"/>
                    </a:solidFill>
                  </a:tcPr>
                </a:tc>
                <a:tc>
                  <a:txBody>
                    <a:bodyPr/>
                    <a:lstStyle/>
                    <a:p>
                      <a:pPr marL="0" marR="0" algn="ctr">
                        <a:lnSpc>
                          <a:spcPct val="107000"/>
                        </a:lnSpc>
                        <a:spcBef>
                          <a:spcPts val="0"/>
                        </a:spcBef>
                        <a:spcAft>
                          <a:spcPts val="0"/>
                        </a:spcAft>
                        <a:tabLst>
                          <a:tab pos="3371850" algn="l"/>
                        </a:tabLst>
                      </a:pPr>
                      <a:r>
                        <a:rPr lang="en-US" sz="1600" kern="1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57</a:t>
                      </a:r>
                      <a:endParaRPr lang="en-US" sz="20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rgbClr val="BFBFBF"/>
                    </a:solidFill>
                  </a:tcPr>
                </a:tc>
                <a:extLst>
                  <a:ext uri="{0D108BD9-81ED-4DB2-BD59-A6C34878D82A}">
                    <a16:rowId xmlns:a16="http://schemas.microsoft.com/office/drawing/2014/main" val="10004"/>
                  </a:ext>
                </a:extLst>
              </a:tr>
              <a:tr h="317159">
                <a:tc>
                  <a:txBody>
                    <a:bodyPr/>
                    <a:lstStyle/>
                    <a:p>
                      <a:pPr marL="0" marR="0" algn="just">
                        <a:lnSpc>
                          <a:spcPct val="107000"/>
                        </a:lnSpc>
                        <a:spcBef>
                          <a:spcPts val="0"/>
                        </a:spcBef>
                        <a:spcAft>
                          <a:spcPts val="0"/>
                        </a:spcAft>
                        <a:tabLst>
                          <a:tab pos="3371850" algn="l"/>
                        </a:tabLst>
                      </a:pPr>
                      <a:r>
                        <a:rPr lang="en-US" sz="1600" b="1" kern="100" dirty="0">
                          <a:effectLst/>
                          <a:latin typeface="+mn-lt"/>
                        </a:rPr>
                        <a:t>White</a:t>
                      </a:r>
                      <a:endParaRPr lang="en-US" sz="1600" b="1" kern="100" dirty="0">
                        <a:effectLst/>
                        <a:latin typeface="+mn-lt"/>
                        <a:ea typeface="Calibri" panose="020F0502020204030204" pitchFamily="34" charset="0"/>
                        <a:cs typeface="Times New Roman" panose="02020603050405020304" pitchFamily="18" charset="0"/>
                      </a:endParaRPr>
                    </a:p>
                  </a:txBody>
                  <a:tcPr marL="68580" marR="68580" marT="0" marB="0">
                    <a:solidFill>
                      <a:srgbClr val="DFDFDF"/>
                    </a:solidFill>
                  </a:tcPr>
                </a:tc>
                <a:tc>
                  <a:txBody>
                    <a:bodyPr/>
                    <a:lstStyle/>
                    <a:p>
                      <a:pPr marL="0" marR="0" algn="ctr">
                        <a:lnSpc>
                          <a:spcPct val="107000"/>
                        </a:lnSpc>
                        <a:spcBef>
                          <a:spcPts val="0"/>
                        </a:spcBef>
                        <a:spcAft>
                          <a:spcPts val="0"/>
                        </a:spcAft>
                        <a:tabLst>
                          <a:tab pos="3371850" algn="l"/>
                        </a:tabLst>
                      </a:pPr>
                      <a:r>
                        <a:rPr lang="en-US" sz="1600" kern="1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31</a:t>
                      </a:r>
                      <a:endParaRPr lang="en-US" sz="20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rgbClr val="DFDFDF"/>
                    </a:solidFill>
                  </a:tcPr>
                </a:tc>
                <a:tc>
                  <a:txBody>
                    <a:bodyPr/>
                    <a:lstStyle/>
                    <a:p>
                      <a:pPr marL="0" marR="0" algn="ctr">
                        <a:lnSpc>
                          <a:spcPct val="107000"/>
                        </a:lnSpc>
                        <a:spcBef>
                          <a:spcPts val="0"/>
                        </a:spcBef>
                        <a:spcAft>
                          <a:spcPts val="0"/>
                        </a:spcAft>
                        <a:tabLst>
                          <a:tab pos="3371850" algn="l"/>
                        </a:tabLst>
                      </a:pPr>
                      <a:r>
                        <a:rPr lang="en-US" sz="1600" kern="1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62</a:t>
                      </a:r>
                      <a:endParaRPr lang="en-US" sz="20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rgbClr val="DFDFDF"/>
                    </a:solidFill>
                  </a:tcPr>
                </a:tc>
                <a:extLst>
                  <a:ext uri="{0D108BD9-81ED-4DB2-BD59-A6C34878D82A}">
                    <a16:rowId xmlns:a16="http://schemas.microsoft.com/office/drawing/2014/main" val="10007"/>
                  </a:ext>
                </a:extLst>
              </a:tr>
              <a:tr h="317159">
                <a:tc>
                  <a:txBody>
                    <a:bodyPr/>
                    <a:lstStyle/>
                    <a:p>
                      <a:pPr marL="0" marR="0" algn="just">
                        <a:lnSpc>
                          <a:spcPct val="107000"/>
                        </a:lnSpc>
                        <a:spcBef>
                          <a:spcPts val="0"/>
                        </a:spcBef>
                        <a:spcAft>
                          <a:spcPts val="0"/>
                        </a:spcAft>
                        <a:tabLst>
                          <a:tab pos="3371850" algn="l"/>
                        </a:tabLst>
                      </a:pPr>
                      <a:r>
                        <a:rPr lang="en-US" sz="1600" b="1" kern="100" dirty="0">
                          <a:effectLst/>
                          <a:latin typeface="+mn-lt"/>
                        </a:rPr>
                        <a:t>Black</a:t>
                      </a:r>
                      <a:endParaRPr lang="en-US" sz="1600" b="1" kern="100" dirty="0">
                        <a:effectLst/>
                        <a:latin typeface="+mn-lt"/>
                        <a:ea typeface="Calibri" panose="020F0502020204030204" pitchFamily="34" charset="0"/>
                        <a:cs typeface="Times New Roman" panose="02020603050405020304" pitchFamily="18" charset="0"/>
                      </a:endParaRPr>
                    </a:p>
                  </a:txBody>
                  <a:tcPr marL="68580" marR="68580" marT="0" marB="0">
                    <a:solidFill>
                      <a:srgbClr val="DFDFDF"/>
                    </a:solidFill>
                  </a:tcPr>
                </a:tc>
                <a:tc>
                  <a:txBody>
                    <a:bodyPr/>
                    <a:lstStyle/>
                    <a:p>
                      <a:pPr marL="0" marR="0" algn="ctr">
                        <a:lnSpc>
                          <a:spcPct val="107000"/>
                        </a:lnSpc>
                        <a:spcBef>
                          <a:spcPts val="0"/>
                        </a:spcBef>
                        <a:spcAft>
                          <a:spcPts val="0"/>
                        </a:spcAft>
                        <a:tabLst>
                          <a:tab pos="3371850" algn="l"/>
                        </a:tabLst>
                      </a:pPr>
                      <a:r>
                        <a:rPr lang="en-US" sz="1600" kern="1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38</a:t>
                      </a:r>
                      <a:endParaRPr lang="en-US" sz="20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rgbClr val="DFDFDF"/>
                    </a:solidFill>
                  </a:tcPr>
                </a:tc>
                <a:tc>
                  <a:txBody>
                    <a:bodyPr/>
                    <a:lstStyle/>
                    <a:p>
                      <a:pPr marL="0" marR="0" algn="ctr">
                        <a:lnSpc>
                          <a:spcPct val="107000"/>
                        </a:lnSpc>
                        <a:spcBef>
                          <a:spcPts val="0"/>
                        </a:spcBef>
                        <a:spcAft>
                          <a:spcPts val="0"/>
                        </a:spcAft>
                        <a:tabLst>
                          <a:tab pos="3371850" algn="l"/>
                        </a:tabLst>
                      </a:pPr>
                      <a:r>
                        <a:rPr lang="en-US" sz="1600" kern="1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68</a:t>
                      </a:r>
                      <a:endParaRPr lang="en-US" sz="20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rgbClr val="DFDFDF"/>
                    </a:solidFill>
                  </a:tcPr>
                </a:tc>
                <a:extLst>
                  <a:ext uri="{0D108BD9-81ED-4DB2-BD59-A6C34878D82A}">
                    <a16:rowId xmlns:a16="http://schemas.microsoft.com/office/drawing/2014/main" val="10008"/>
                  </a:ext>
                </a:extLst>
              </a:tr>
              <a:tr h="317159">
                <a:tc>
                  <a:txBody>
                    <a:bodyPr/>
                    <a:lstStyle/>
                    <a:p>
                      <a:pPr marL="0" marR="0" algn="just">
                        <a:lnSpc>
                          <a:spcPct val="107000"/>
                        </a:lnSpc>
                        <a:spcBef>
                          <a:spcPts val="0"/>
                        </a:spcBef>
                        <a:spcAft>
                          <a:spcPts val="0"/>
                        </a:spcAft>
                        <a:tabLst>
                          <a:tab pos="3371850" algn="l"/>
                        </a:tabLst>
                      </a:pPr>
                      <a:r>
                        <a:rPr lang="en-US" sz="1600" b="1" kern="100" dirty="0">
                          <a:effectLst/>
                          <a:latin typeface="+mn-lt"/>
                        </a:rPr>
                        <a:t>Latinx</a:t>
                      </a:r>
                      <a:endParaRPr lang="en-US" sz="1600" b="1" kern="100" dirty="0">
                        <a:effectLst/>
                        <a:latin typeface="+mn-lt"/>
                        <a:ea typeface="Calibri" panose="020F0502020204030204" pitchFamily="34" charset="0"/>
                        <a:cs typeface="Times New Roman" panose="02020603050405020304" pitchFamily="18" charset="0"/>
                      </a:endParaRPr>
                    </a:p>
                  </a:txBody>
                  <a:tcPr marL="68580" marR="68580" marT="0" marB="0">
                    <a:solidFill>
                      <a:srgbClr val="DFDFDF"/>
                    </a:solidFill>
                  </a:tcPr>
                </a:tc>
                <a:tc>
                  <a:txBody>
                    <a:bodyPr/>
                    <a:lstStyle/>
                    <a:p>
                      <a:pPr marL="0" marR="0" algn="ctr">
                        <a:lnSpc>
                          <a:spcPct val="107000"/>
                        </a:lnSpc>
                        <a:spcBef>
                          <a:spcPts val="0"/>
                        </a:spcBef>
                        <a:spcAft>
                          <a:spcPts val="0"/>
                        </a:spcAft>
                        <a:tabLst>
                          <a:tab pos="3371850" algn="l"/>
                        </a:tabLst>
                      </a:pPr>
                      <a:r>
                        <a:rPr lang="en-US" sz="1600" kern="1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42</a:t>
                      </a:r>
                      <a:endParaRPr lang="en-US" sz="20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rgbClr val="DFDFDF"/>
                    </a:solidFill>
                  </a:tcPr>
                </a:tc>
                <a:tc>
                  <a:txBody>
                    <a:bodyPr/>
                    <a:lstStyle/>
                    <a:p>
                      <a:pPr marL="0" marR="0" algn="ctr">
                        <a:lnSpc>
                          <a:spcPct val="107000"/>
                        </a:lnSpc>
                        <a:spcBef>
                          <a:spcPts val="0"/>
                        </a:spcBef>
                        <a:spcAft>
                          <a:spcPts val="0"/>
                        </a:spcAft>
                        <a:tabLst>
                          <a:tab pos="3371850" algn="l"/>
                        </a:tabLst>
                      </a:pPr>
                      <a:r>
                        <a:rPr lang="en-US" sz="1600" b="1" u="sng" kern="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70</a:t>
                      </a:r>
                      <a:endParaRPr lang="en-US" sz="20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rgbClr val="7FB7DF"/>
                    </a:solidFill>
                  </a:tcPr>
                </a:tc>
                <a:extLst>
                  <a:ext uri="{0D108BD9-81ED-4DB2-BD59-A6C34878D82A}">
                    <a16:rowId xmlns:a16="http://schemas.microsoft.com/office/drawing/2014/main" val="10009"/>
                  </a:ext>
                </a:extLst>
              </a:tr>
              <a:tr h="317159">
                <a:tc>
                  <a:txBody>
                    <a:bodyPr/>
                    <a:lstStyle/>
                    <a:p>
                      <a:pPr marL="0" marR="0" algn="just">
                        <a:lnSpc>
                          <a:spcPct val="107000"/>
                        </a:lnSpc>
                        <a:spcBef>
                          <a:spcPts val="0"/>
                        </a:spcBef>
                        <a:spcAft>
                          <a:spcPts val="0"/>
                        </a:spcAft>
                        <a:tabLst>
                          <a:tab pos="3371850" algn="l"/>
                        </a:tabLst>
                      </a:pPr>
                      <a:r>
                        <a:rPr lang="en-US" sz="1600" b="1" kern="100" dirty="0">
                          <a:effectLst/>
                          <a:latin typeface="+mn-lt"/>
                        </a:rPr>
                        <a:t>All yes connection to Alzheimer’s</a:t>
                      </a:r>
                      <a:endParaRPr lang="en-US" sz="1600" b="1" kern="100" dirty="0">
                        <a:effectLst/>
                        <a:latin typeface="+mn-lt"/>
                        <a:ea typeface="Calibri" panose="020F0502020204030204" pitchFamily="34" charset="0"/>
                        <a:cs typeface="Times New Roman" panose="02020603050405020304" pitchFamily="18" charset="0"/>
                      </a:endParaRPr>
                    </a:p>
                  </a:txBody>
                  <a:tcPr marL="68580" marR="68580" marT="0" marB="0">
                    <a:solidFill>
                      <a:srgbClr val="BFBFBF"/>
                    </a:solidFill>
                  </a:tcPr>
                </a:tc>
                <a:tc>
                  <a:txBody>
                    <a:bodyPr/>
                    <a:lstStyle/>
                    <a:p>
                      <a:pPr marL="0" marR="0" algn="ctr">
                        <a:lnSpc>
                          <a:spcPct val="107000"/>
                        </a:lnSpc>
                        <a:spcBef>
                          <a:spcPts val="0"/>
                        </a:spcBef>
                        <a:spcAft>
                          <a:spcPts val="0"/>
                        </a:spcAft>
                        <a:tabLst>
                          <a:tab pos="3371850" algn="l"/>
                        </a:tabLst>
                      </a:pPr>
                      <a:r>
                        <a:rPr lang="en-US" sz="1600" kern="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39</a:t>
                      </a:r>
                      <a:endParaRPr lang="en-US" sz="20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rgbClr val="BFBFBF"/>
                    </a:solidFill>
                  </a:tcPr>
                </a:tc>
                <a:tc>
                  <a:txBody>
                    <a:bodyPr/>
                    <a:lstStyle/>
                    <a:p>
                      <a:pPr marL="0" marR="0" algn="ctr">
                        <a:lnSpc>
                          <a:spcPct val="107000"/>
                        </a:lnSpc>
                        <a:spcBef>
                          <a:spcPts val="0"/>
                        </a:spcBef>
                        <a:spcAft>
                          <a:spcPts val="0"/>
                        </a:spcAft>
                        <a:tabLst>
                          <a:tab pos="3371850" algn="l"/>
                        </a:tabLst>
                      </a:pPr>
                      <a:r>
                        <a:rPr lang="en-US" sz="1600" b="1" u="sng" kern="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70</a:t>
                      </a:r>
                      <a:endParaRPr lang="en-US" sz="20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rgbClr val="7FB7DF"/>
                    </a:solidFill>
                  </a:tcPr>
                </a:tc>
                <a:extLst>
                  <a:ext uri="{0D108BD9-81ED-4DB2-BD59-A6C34878D82A}">
                    <a16:rowId xmlns:a16="http://schemas.microsoft.com/office/drawing/2014/main" val="4179732881"/>
                  </a:ext>
                </a:extLst>
              </a:tr>
              <a:tr h="317159">
                <a:tc>
                  <a:txBody>
                    <a:bodyPr/>
                    <a:lstStyle/>
                    <a:p>
                      <a:pPr marL="0" marR="0" algn="just">
                        <a:lnSpc>
                          <a:spcPct val="107000"/>
                        </a:lnSpc>
                        <a:spcBef>
                          <a:spcPts val="0"/>
                        </a:spcBef>
                        <a:spcAft>
                          <a:spcPts val="0"/>
                        </a:spcAft>
                        <a:tabLst>
                          <a:tab pos="3371850" algn="l"/>
                        </a:tabLst>
                      </a:pPr>
                      <a:r>
                        <a:rPr lang="en-US" sz="1600" b="1" kern="100" dirty="0">
                          <a:effectLst/>
                          <a:latin typeface="+mn-lt"/>
                        </a:rPr>
                        <a:t>No connection to Alzheimer’s</a:t>
                      </a:r>
                      <a:endParaRPr lang="en-US" sz="1600" b="1" kern="100" dirty="0">
                        <a:effectLst/>
                        <a:latin typeface="+mn-lt"/>
                        <a:ea typeface="Calibri" panose="020F0502020204030204" pitchFamily="34" charset="0"/>
                        <a:cs typeface="Times New Roman" panose="02020603050405020304" pitchFamily="18" charset="0"/>
                      </a:endParaRPr>
                    </a:p>
                  </a:txBody>
                  <a:tcPr marL="68580" marR="68580" marT="0" marB="0">
                    <a:solidFill>
                      <a:srgbClr val="BFBFBF"/>
                    </a:solidFill>
                  </a:tcPr>
                </a:tc>
                <a:tc>
                  <a:txBody>
                    <a:bodyPr/>
                    <a:lstStyle/>
                    <a:p>
                      <a:pPr marL="0" marR="0" algn="ctr">
                        <a:lnSpc>
                          <a:spcPct val="107000"/>
                        </a:lnSpc>
                        <a:spcBef>
                          <a:spcPts val="0"/>
                        </a:spcBef>
                        <a:spcAft>
                          <a:spcPts val="0"/>
                        </a:spcAft>
                        <a:tabLst>
                          <a:tab pos="3371850" algn="l"/>
                        </a:tabLst>
                      </a:pPr>
                      <a:r>
                        <a:rPr lang="en-US" sz="1600" kern="1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25</a:t>
                      </a:r>
                      <a:endParaRPr lang="en-US" sz="20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rgbClr val="BFBFBF"/>
                    </a:solidFill>
                  </a:tcPr>
                </a:tc>
                <a:tc>
                  <a:txBody>
                    <a:bodyPr/>
                    <a:lstStyle/>
                    <a:p>
                      <a:pPr marL="0" marR="0" algn="ctr">
                        <a:lnSpc>
                          <a:spcPct val="107000"/>
                        </a:lnSpc>
                        <a:spcBef>
                          <a:spcPts val="0"/>
                        </a:spcBef>
                        <a:spcAft>
                          <a:spcPts val="0"/>
                        </a:spcAft>
                        <a:tabLst>
                          <a:tab pos="3371850" algn="l"/>
                        </a:tabLst>
                      </a:pPr>
                      <a:r>
                        <a:rPr lang="en-US" sz="1600" kern="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56</a:t>
                      </a:r>
                      <a:endParaRPr lang="en-US" sz="20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rgbClr val="BFBFBF"/>
                    </a:solidFill>
                  </a:tcPr>
                </a:tc>
                <a:extLst>
                  <a:ext uri="{0D108BD9-81ED-4DB2-BD59-A6C34878D82A}">
                    <a16:rowId xmlns:a16="http://schemas.microsoft.com/office/drawing/2014/main" val="4216334098"/>
                  </a:ext>
                </a:extLst>
              </a:tr>
            </a:tbl>
          </a:graphicData>
        </a:graphic>
      </p:graphicFrame>
      <p:sp>
        <p:nvSpPr>
          <p:cNvPr id="5" name="Content Placeholder 4">
            <a:extLst>
              <a:ext uri="{FF2B5EF4-FFF2-40B4-BE49-F238E27FC236}">
                <a16:creationId xmlns:a16="http://schemas.microsoft.com/office/drawing/2014/main" id="{70A975A0-05FD-62E3-81E6-B58E2619C0EA}"/>
              </a:ext>
            </a:extLst>
          </p:cNvPr>
          <p:cNvSpPr>
            <a:spLocks noGrp="1"/>
          </p:cNvSpPr>
          <p:nvPr>
            <p:ph idx="1"/>
          </p:nvPr>
        </p:nvSpPr>
        <p:spPr>
          <a:xfrm>
            <a:off x="335280" y="1456048"/>
            <a:ext cx="11521440" cy="365760"/>
          </a:xfrm>
          <a:solidFill>
            <a:schemeClr val="bg1">
              <a:lumMod val="85000"/>
            </a:schemeClr>
          </a:solidFill>
        </p:spPr>
        <p:txBody>
          <a:bodyPr anchor="ctr">
            <a:noAutofit/>
          </a:bodyPr>
          <a:lstStyle/>
          <a:p>
            <a:pPr marL="0" indent="0" algn="ctr">
              <a:buNone/>
            </a:pPr>
            <a:r>
              <a:rPr lang="en-US" sz="1400" b="1" dirty="0"/>
              <a:t>Now thinking about Alzheimer's disease. How concerned are you personally that you, a friend, or a family member could develop Alzheimer's disease?</a:t>
            </a:r>
          </a:p>
        </p:txBody>
      </p:sp>
    </p:spTree>
    <p:extLst>
      <p:ext uri="{BB962C8B-B14F-4D97-AF65-F5344CB8AC3E}">
        <p14:creationId xmlns:p14="http://schemas.microsoft.com/office/powerpoint/2010/main" val="249005896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FC252168-AD4E-4A09-BF97-0C7443979246}"/>
              </a:ext>
            </a:extLst>
          </p:cNvPr>
          <p:cNvSpPr>
            <a:spLocks noGrp="1"/>
          </p:cNvSpPr>
          <p:nvPr>
            <p:ph type="title"/>
          </p:nvPr>
        </p:nvSpPr>
        <p:spPr>
          <a:xfrm>
            <a:off x="335279" y="-14960"/>
            <a:ext cx="11521440" cy="1325563"/>
          </a:xfrm>
        </p:spPr>
        <p:txBody>
          <a:bodyPr>
            <a:noAutofit/>
          </a:bodyPr>
          <a:lstStyle/>
          <a:p>
            <a:r>
              <a:rPr lang="en-US" sz="2000" dirty="0">
                <a:effectLst/>
                <a:latin typeface="Calibri" panose="020F0502020204030204" pitchFamily="34" charset="0"/>
                <a:ea typeface="Calibri" panose="020F0502020204030204" pitchFamily="34" charset="0"/>
              </a:rPr>
              <a:t>A strong majority of voters think it is extremely important that patients with Alzheimer’s have access to the FDA-approved drugs and therapies that can slow the progression of Alzheimer’s disease covered by Medicare, and over four in five think it is important overall. </a:t>
            </a:r>
            <a:endParaRPr lang="en-US" sz="2400" dirty="0"/>
          </a:p>
        </p:txBody>
      </p:sp>
      <p:graphicFrame>
        <p:nvGraphicFramePr>
          <p:cNvPr id="7" name="Table 6">
            <a:extLst>
              <a:ext uri="{FF2B5EF4-FFF2-40B4-BE49-F238E27FC236}">
                <a16:creationId xmlns:a16="http://schemas.microsoft.com/office/drawing/2014/main" id="{7706DA5E-EE29-4C50-BA37-06C50875EA07}"/>
              </a:ext>
            </a:extLst>
          </p:cNvPr>
          <p:cNvGraphicFramePr>
            <a:graphicFrameLocks noGrp="1"/>
          </p:cNvGraphicFramePr>
          <p:nvPr>
            <p:extLst>
              <p:ext uri="{D42A27DB-BD31-4B8C-83A1-F6EECF244321}">
                <p14:modId xmlns:p14="http://schemas.microsoft.com/office/powerpoint/2010/main" val="2993043959"/>
              </p:ext>
            </p:extLst>
          </p:nvPr>
        </p:nvGraphicFramePr>
        <p:xfrm>
          <a:off x="112541" y="5912812"/>
          <a:ext cx="3633357" cy="940344"/>
        </p:xfrm>
        <a:graphic>
          <a:graphicData uri="http://schemas.openxmlformats.org/drawingml/2006/table">
            <a:tbl>
              <a:tblPr firstRow="1" bandRow="1">
                <a:tableStyleId>{5C22544A-7EE6-4342-B048-85BDC9FD1C3A}</a:tableStyleId>
              </a:tblPr>
              <a:tblGrid>
                <a:gridCol w="242914">
                  <a:extLst>
                    <a:ext uri="{9D8B030D-6E8A-4147-A177-3AD203B41FA5}">
                      <a16:colId xmlns:a16="http://schemas.microsoft.com/office/drawing/2014/main" val="20000"/>
                    </a:ext>
                  </a:extLst>
                </a:gridCol>
                <a:gridCol w="1529019">
                  <a:extLst>
                    <a:ext uri="{9D8B030D-6E8A-4147-A177-3AD203B41FA5}">
                      <a16:colId xmlns:a16="http://schemas.microsoft.com/office/drawing/2014/main" val="20001"/>
                    </a:ext>
                  </a:extLst>
                </a:gridCol>
                <a:gridCol w="250577">
                  <a:extLst>
                    <a:ext uri="{9D8B030D-6E8A-4147-A177-3AD203B41FA5}">
                      <a16:colId xmlns:a16="http://schemas.microsoft.com/office/drawing/2014/main" val="20002"/>
                    </a:ext>
                  </a:extLst>
                </a:gridCol>
                <a:gridCol w="1610847">
                  <a:extLst>
                    <a:ext uri="{9D8B030D-6E8A-4147-A177-3AD203B41FA5}">
                      <a16:colId xmlns:a16="http://schemas.microsoft.com/office/drawing/2014/main" val="20003"/>
                    </a:ext>
                  </a:extLst>
                </a:gridCol>
              </a:tblGrid>
              <a:tr h="313448">
                <a:tc>
                  <a:txBody>
                    <a:bodyPr/>
                    <a:lstStyle/>
                    <a:p>
                      <a:endParaRPr lang="en-US" sz="1050" dirty="0">
                        <a:solidFill>
                          <a:schemeClr val="tx1"/>
                        </a:solidFill>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noFill/>
                  </a:tcPr>
                </a:tc>
                <a:tc>
                  <a:txBody>
                    <a:bodyPr/>
                    <a:lstStyle/>
                    <a:p>
                      <a:endParaRPr lang="en-US" sz="1050" b="0" dirty="0">
                        <a:solidFill>
                          <a:schemeClr val="tx1"/>
                        </a:solidFill>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noFill/>
                  </a:tcPr>
                </a:tc>
                <a:tc>
                  <a:txBody>
                    <a:bodyPr/>
                    <a:lstStyle/>
                    <a:p>
                      <a:endParaRPr lang="en-US" sz="1050" b="0">
                        <a:solidFill>
                          <a:schemeClr val="tx1"/>
                        </a:solidFill>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F7DADA"/>
                    </a:solidFill>
                  </a:tcPr>
                </a:tc>
                <a:tc>
                  <a:txBody>
                    <a:bodyPr/>
                    <a:lstStyle/>
                    <a:p>
                      <a:r>
                        <a:rPr lang="en-US" sz="1050" b="0" dirty="0">
                          <a:solidFill>
                            <a:schemeClr val="tx1"/>
                          </a:solidFill>
                        </a:rPr>
                        <a:t>Somewhat important </a:t>
                      </a: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noFill/>
                  </a:tcPr>
                </a:tc>
                <a:extLst>
                  <a:ext uri="{0D108BD9-81ED-4DB2-BD59-A6C34878D82A}">
                    <a16:rowId xmlns:a16="http://schemas.microsoft.com/office/drawing/2014/main" val="10000"/>
                  </a:ext>
                </a:extLst>
              </a:tr>
              <a:tr h="313448">
                <a:tc>
                  <a:txBody>
                    <a:bodyPr/>
                    <a:lstStyle/>
                    <a:p>
                      <a:endParaRPr lang="en-US" sz="1050" dirty="0">
                        <a:solidFill>
                          <a:schemeClr val="tx1"/>
                        </a:solidFill>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7FB7DF"/>
                    </a:solidFill>
                  </a:tcPr>
                </a:tc>
                <a:tc>
                  <a:txBody>
                    <a:bodyPr/>
                    <a:lstStyle/>
                    <a:p>
                      <a:r>
                        <a:rPr lang="en-US" sz="1050" dirty="0">
                          <a:solidFill>
                            <a:schemeClr val="tx1"/>
                          </a:solidFill>
                        </a:rPr>
                        <a:t>Very important</a:t>
                      </a: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noFill/>
                  </a:tcPr>
                </a:tc>
                <a:tc>
                  <a:txBody>
                    <a:bodyPr/>
                    <a:lstStyle/>
                    <a:p>
                      <a:endParaRPr lang="en-US" sz="1050">
                        <a:solidFill>
                          <a:schemeClr val="tx1"/>
                        </a:solidFill>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57A77"/>
                    </a:solidFill>
                  </a:tcPr>
                </a:tc>
                <a:tc>
                  <a:txBody>
                    <a:bodyPr/>
                    <a:lstStyle/>
                    <a:p>
                      <a:r>
                        <a:rPr lang="en-US" sz="1050" dirty="0">
                          <a:solidFill>
                            <a:schemeClr val="tx1"/>
                          </a:solidFill>
                        </a:rPr>
                        <a:t>A little important</a:t>
                      </a: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noFill/>
                  </a:tcPr>
                </a:tc>
                <a:extLst>
                  <a:ext uri="{0D108BD9-81ED-4DB2-BD59-A6C34878D82A}">
                    <a16:rowId xmlns:a16="http://schemas.microsoft.com/office/drawing/2014/main" val="10001"/>
                  </a:ext>
                </a:extLst>
              </a:tr>
              <a:tr h="313448">
                <a:tc>
                  <a:txBody>
                    <a:bodyPr/>
                    <a:lstStyle/>
                    <a:p>
                      <a:endParaRPr lang="en-US" sz="1050" dirty="0">
                        <a:solidFill>
                          <a:schemeClr val="tx1"/>
                        </a:solidFill>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070C0"/>
                    </a:solidFill>
                  </a:tcPr>
                </a:tc>
                <a:tc>
                  <a:txBody>
                    <a:bodyPr/>
                    <a:lstStyle/>
                    <a:p>
                      <a:r>
                        <a:rPr lang="en-US" sz="1050" dirty="0">
                          <a:solidFill>
                            <a:schemeClr val="tx1"/>
                          </a:solidFill>
                        </a:rPr>
                        <a:t>Extremely important</a:t>
                      </a: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noFill/>
                  </a:tcPr>
                </a:tc>
                <a:tc>
                  <a:txBody>
                    <a:bodyPr/>
                    <a:lstStyle/>
                    <a:p>
                      <a:endParaRPr lang="en-US" sz="1050">
                        <a:solidFill>
                          <a:schemeClr val="tx1"/>
                        </a:solidFill>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00000"/>
                    </a:solidFill>
                  </a:tcPr>
                </a:tc>
                <a:tc>
                  <a:txBody>
                    <a:bodyPr/>
                    <a:lstStyle/>
                    <a:p>
                      <a:r>
                        <a:rPr lang="en-US" sz="1050" dirty="0">
                          <a:solidFill>
                            <a:schemeClr val="tx1"/>
                          </a:solidFill>
                        </a:rPr>
                        <a:t>Not important at all</a:t>
                      </a: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noFill/>
                  </a:tcPr>
                </a:tc>
                <a:extLst>
                  <a:ext uri="{0D108BD9-81ED-4DB2-BD59-A6C34878D82A}">
                    <a16:rowId xmlns:a16="http://schemas.microsoft.com/office/drawing/2014/main" val="10002"/>
                  </a:ext>
                </a:extLst>
              </a:tr>
            </a:tbl>
          </a:graphicData>
        </a:graphic>
      </p:graphicFrame>
      <p:sp>
        <p:nvSpPr>
          <p:cNvPr id="2" name="TextBox 1">
            <a:extLst>
              <a:ext uri="{FF2B5EF4-FFF2-40B4-BE49-F238E27FC236}">
                <a16:creationId xmlns:a16="http://schemas.microsoft.com/office/drawing/2014/main" id="{55F98BCE-BC1F-AE51-14A6-0FADB3C2FF87}"/>
              </a:ext>
            </a:extLst>
          </p:cNvPr>
          <p:cNvSpPr txBox="1"/>
          <p:nvPr/>
        </p:nvSpPr>
        <p:spPr>
          <a:xfrm>
            <a:off x="8245444" y="6581001"/>
            <a:ext cx="2286000" cy="276999"/>
          </a:xfrm>
          <a:prstGeom prst="rect">
            <a:avLst/>
          </a:prstGeom>
          <a:noFill/>
        </p:spPr>
        <p:txBody>
          <a:bodyPr wrap="square" rtlCol="0">
            <a:spAutoFit/>
          </a:bodyPr>
          <a:lstStyle/>
          <a:p>
            <a:r>
              <a:rPr lang="en-US" sz="1200"/>
              <a:t>*Split sampled</a:t>
            </a:r>
          </a:p>
        </p:txBody>
      </p:sp>
      <p:graphicFrame>
        <p:nvGraphicFramePr>
          <p:cNvPr id="11" name="Chart 10">
            <a:extLst>
              <a:ext uri="{FF2B5EF4-FFF2-40B4-BE49-F238E27FC236}">
                <a16:creationId xmlns:a16="http://schemas.microsoft.com/office/drawing/2014/main" id="{36EB046A-FF5E-D55D-FC2B-D855285177D9}"/>
              </a:ext>
            </a:extLst>
          </p:cNvPr>
          <p:cNvGraphicFramePr/>
          <p:nvPr>
            <p:extLst>
              <p:ext uri="{D42A27DB-BD31-4B8C-83A1-F6EECF244321}">
                <p14:modId xmlns:p14="http://schemas.microsoft.com/office/powerpoint/2010/main" val="2922461385"/>
              </p:ext>
            </p:extLst>
          </p:nvPr>
        </p:nvGraphicFramePr>
        <p:xfrm>
          <a:off x="2457747" y="2079984"/>
          <a:ext cx="7276499" cy="3837671"/>
        </p:xfrm>
        <a:graphic>
          <a:graphicData uri="http://schemas.openxmlformats.org/drawingml/2006/chart">
            <c:chart xmlns:c="http://schemas.openxmlformats.org/drawingml/2006/chart" xmlns:r="http://schemas.openxmlformats.org/officeDocument/2006/relationships" r:id="rId3"/>
          </a:graphicData>
        </a:graphic>
      </p:graphicFrame>
      <p:sp>
        <p:nvSpPr>
          <p:cNvPr id="13" name="Content Placeholder 4">
            <a:extLst>
              <a:ext uri="{FF2B5EF4-FFF2-40B4-BE49-F238E27FC236}">
                <a16:creationId xmlns:a16="http://schemas.microsoft.com/office/drawing/2014/main" id="{B40E434D-FCC3-D0B9-CB46-62553F243920}"/>
              </a:ext>
            </a:extLst>
          </p:cNvPr>
          <p:cNvSpPr txBox="1">
            <a:spLocks/>
          </p:cNvSpPr>
          <p:nvPr/>
        </p:nvSpPr>
        <p:spPr>
          <a:xfrm>
            <a:off x="614290" y="1412495"/>
            <a:ext cx="10963419" cy="532691"/>
          </a:xfrm>
          <a:prstGeom prst="rect">
            <a:avLst/>
          </a:prstGeom>
          <a:solidFill>
            <a:schemeClr val="bg1">
              <a:lumMod val="85000"/>
            </a:schemeClr>
          </a:solidFill>
        </p:spPr>
        <p:txBody>
          <a:bodyPr vert="horz" lIns="91440" tIns="45720" rIns="91440" bIns="45720" rtlCol="0" anchor="ct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en-US" sz="1400" b="1" dirty="0"/>
              <a:t>How important is it to you that patients with Alzheimer's have access to the FDA-approved drugs and therapies that can slow the progression of Alzheimer's disease covered by Medicare?*</a:t>
            </a:r>
          </a:p>
        </p:txBody>
      </p:sp>
      <p:graphicFrame>
        <p:nvGraphicFramePr>
          <p:cNvPr id="14" name="Table 7">
            <a:extLst>
              <a:ext uri="{FF2B5EF4-FFF2-40B4-BE49-F238E27FC236}">
                <a16:creationId xmlns:a16="http://schemas.microsoft.com/office/drawing/2014/main" id="{7F55C511-E7BF-23B9-5864-41ED4CE0445A}"/>
              </a:ext>
            </a:extLst>
          </p:cNvPr>
          <p:cNvGraphicFramePr>
            <a:graphicFrameLocks noGrp="1"/>
          </p:cNvGraphicFramePr>
          <p:nvPr>
            <p:extLst>
              <p:ext uri="{D42A27DB-BD31-4B8C-83A1-F6EECF244321}">
                <p14:modId xmlns:p14="http://schemas.microsoft.com/office/powerpoint/2010/main" val="2516542720"/>
              </p:ext>
            </p:extLst>
          </p:nvPr>
        </p:nvGraphicFramePr>
        <p:xfrm>
          <a:off x="3576706" y="1967144"/>
          <a:ext cx="5038579" cy="396240"/>
        </p:xfrm>
        <a:graphic>
          <a:graphicData uri="http://schemas.openxmlformats.org/drawingml/2006/table">
            <a:tbl>
              <a:tblPr firstRow="1" bandRow="1">
                <a:tableStyleId>{5C22544A-7EE6-4342-B048-85BDC9FD1C3A}</a:tableStyleId>
              </a:tblPr>
              <a:tblGrid>
                <a:gridCol w="5038579">
                  <a:extLst>
                    <a:ext uri="{9D8B030D-6E8A-4147-A177-3AD203B41FA5}">
                      <a16:colId xmlns:a16="http://schemas.microsoft.com/office/drawing/2014/main" val="4044626927"/>
                    </a:ext>
                  </a:extLst>
                </a:gridCol>
              </a:tblGrid>
              <a:tr h="370840">
                <a:tc>
                  <a:txBody>
                    <a:bodyPr/>
                    <a:lstStyle/>
                    <a:p>
                      <a:pPr algn="ctr"/>
                      <a:r>
                        <a:rPr lang="en-US" sz="2000" dirty="0">
                          <a:solidFill>
                            <a:srgbClr val="0070C0"/>
                          </a:solidFill>
                        </a:rPr>
                        <a:t>(+75)</a:t>
                      </a:r>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3033365212"/>
                  </a:ext>
                </a:extLst>
              </a:tr>
            </a:tbl>
          </a:graphicData>
        </a:graphic>
      </p:graphicFrame>
    </p:spTree>
    <p:extLst>
      <p:ext uri="{BB962C8B-B14F-4D97-AF65-F5344CB8AC3E}">
        <p14:creationId xmlns:p14="http://schemas.microsoft.com/office/powerpoint/2010/main" val="39065833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DB7129-189F-2478-EB49-4C5AB95A9A75}"/>
              </a:ext>
            </a:extLst>
          </p:cNvPr>
          <p:cNvSpPr>
            <a:spLocks noGrp="1"/>
          </p:cNvSpPr>
          <p:nvPr>
            <p:ph type="title"/>
          </p:nvPr>
        </p:nvSpPr>
        <p:spPr>
          <a:xfrm>
            <a:off x="335279" y="143193"/>
            <a:ext cx="11521440" cy="1325563"/>
          </a:xfrm>
        </p:spPr>
        <p:txBody>
          <a:bodyPr>
            <a:normAutofit fontScale="90000"/>
          </a:bodyPr>
          <a:lstStyle/>
          <a:p>
            <a:r>
              <a:rPr lang="en-US" sz="2400" dirty="0">
                <a:effectLst/>
                <a:latin typeface="Calibri" panose="020F0502020204030204" pitchFamily="34" charset="0"/>
                <a:ea typeface="Calibri" panose="020F0502020204030204" pitchFamily="34" charset="0"/>
              </a:rPr>
              <a:t>Strong majorities of voters across gender, age, race, partisan lines, and connection to Alzheimer’s think it is important for patients with Alzheimer’s to have access to the FDA-approved drugs and therapies that can slow the progression of Alzheimer’s disease covered by Medicare. </a:t>
            </a:r>
            <a:endParaRPr lang="en-US" sz="5400" dirty="0"/>
          </a:p>
        </p:txBody>
      </p:sp>
      <p:graphicFrame>
        <p:nvGraphicFramePr>
          <p:cNvPr id="4" name="Table 3">
            <a:extLst>
              <a:ext uri="{FF2B5EF4-FFF2-40B4-BE49-F238E27FC236}">
                <a16:creationId xmlns:a16="http://schemas.microsoft.com/office/drawing/2014/main" id="{6F10832E-FA25-EEEE-D302-F3ED98E43124}"/>
              </a:ext>
            </a:extLst>
          </p:cNvPr>
          <p:cNvGraphicFramePr>
            <a:graphicFrameLocks noGrp="1"/>
          </p:cNvGraphicFramePr>
          <p:nvPr>
            <p:extLst>
              <p:ext uri="{D42A27DB-BD31-4B8C-83A1-F6EECF244321}">
                <p14:modId xmlns:p14="http://schemas.microsoft.com/office/powerpoint/2010/main" val="1500160089"/>
              </p:ext>
            </p:extLst>
          </p:nvPr>
        </p:nvGraphicFramePr>
        <p:xfrm>
          <a:off x="2013285" y="1999478"/>
          <a:ext cx="8165430" cy="4208820"/>
        </p:xfrm>
        <a:graphic>
          <a:graphicData uri="http://schemas.openxmlformats.org/drawingml/2006/table">
            <a:tbl>
              <a:tblPr firstRow="1" bandRow="1">
                <a:tableStyleId>{5C22544A-7EE6-4342-B048-85BDC9FD1C3A}</a:tableStyleId>
              </a:tblPr>
              <a:tblGrid>
                <a:gridCol w="4367558">
                  <a:extLst>
                    <a:ext uri="{9D8B030D-6E8A-4147-A177-3AD203B41FA5}">
                      <a16:colId xmlns:a16="http://schemas.microsoft.com/office/drawing/2014/main" val="20000"/>
                    </a:ext>
                  </a:extLst>
                </a:gridCol>
                <a:gridCol w="1898936">
                  <a:extLst>
                    <a:ext uri="{9D8B030D-6E8A-4147-A177-3AD203B41FA5}">
                      <a16:colId xmlns:a16="http://schemas.microsoft.com/office/drawing/2014/main" val="20001"/>
                    </a:ext>
                  </a:extLst>
                </a:gridCol>
                <a:gridCol w="1898936">
                  <a:extLst>
                    <a:ext uri="{9D8B030D-6E8A-4147-A177-3AD203B41FA5}">
                      <a16:colId xmlns:a16="http://schemas.microsoft.com/office/drawing/2014/main" val="20002"/>
                    </a:ext>
                  </a:extLst>
                </a:gridCol>
              </a:tblGrid>
              <a:tr h="402912">
                <a:tc>
                  <a:txBody>
                    <a:bodyPr/>
                    <a:lstStyle/>
                    <a:p>
                      <a:pPr algn="ctr"/>
                      <a:endParaRPr lang="en-US" sz="1300" dirty="0"/>
                    </a:p>
                  </a:txBody>
                  <a:tcPr>
                    <a:solidFill>
                      <a:schemeClr val="bg1"/>
                    </a:solidFill>
                  </a:tcPr>
                </a:tc>
                <a:tc>
                  <a:txBody>
                    <a:bodyPr/>
                    <a:lstStyle/>
                    <a:p>
                      <a:pPr algn="ctr"/>
                      <a:r>
                        <a:rPr lang="en-US" sz="1400" dirty="0"/>
                        <a:t>Extremely important</a:t>
                      </a:r>
                    </a:p>
                  </a:txBody>
                  <a:tcPr anchor="ctr">
                    <a:solidFill>
                      <a:srgbClr val="0070C0"/>
                    </a:solidFill>
                  </a:tcPr>
                </a:tc>
                <a:tc>
                  <a:txBody>
                    <a:bodyPr/>
                    <a:lstStyle/>
                    <a:p>
                      <a:pPr algn="ctr"/>
                      <a:r>
                        <a:rPr lang="en-US" sz="1400" dirty="0"/>
                        <a:t>Important</a:t>
                      </a:r>
                    </a:p>
                  </a:txBody>
                  <a:tcPr anchor="ctr">
                    <a:solidFill>
                      <a:srgbClr val="7FB7DF"/>
                    </a:solidFill>
                  </a:tcPr>
                </a:tc>
                <a:extLst>
                  <a:ext uri="{0D108BD9-81ED-4DB2-BD59-A6C34878D82A}">
                    <a16:rowId xmlns:a16="http://schemas.microsoft.com/office/drawing/2014/main" val="10000"/>
                  </a:ext>
                </a:extLst>
              </a:tr>
              <a:tr h="317159">
                <a:tc>
                  <a:txBody>
                    <a:bodyPr/>
                    <a:lstStyle/>
                    <a:p>
                      <a:pPr algn="l"/>
                      <a:r>
                        <a:rPr lang="en-US" sz="1600" b="1" dirty="0">
                          <a:latin typeface="+mn-lt"/>
                        </a:rPr>
                        <a:t>Men</a:t>
                      </a:r>
                    </a:p>
                  </a:txBody>
                  <a:tcPr marT="0" marB="0" anchor="ctr">
                    <a:solidFill>
                      <a:schemeClr val="bg1">
                        <a:lumMod val="50000"/>
                        <a:alpha val="50000"/>
                      </a:schemeClr>
                    </a:solidFill>
                  </a:tcPr>
                </a:tc>
                <a:tc>
                  <a:txBody>
                    <a:bodyPr/>
                    <a:lstStyle/>
                    <a:p>
                      <a:pPr marL="0" marR="0" algn="ctr">
                        <a:lnSpc>
                          <a:spcPct val="107000"/>
                        </a:lnSpc>
                        <a:spcBef>
                          <a:spcPts val="0"/>
                        </a:spcBef>
                        <a:spcAft>
                          <a:spcPts val="0"/>
                        </a:spcAft>
                        <a:tabLst>
                          <a:tab pos="3371850" algn="l"/>
                        </a:tabLst>
                      </a:pPr>
                      <a:r>
                        <a:rPr lang="en-US" sz="1600" kern="1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51</a:t>
                      </a:r>
                      <a:endParaRPr lang="en-US" sz="20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chemeClr val="bg1">
                        <a:lumMod val="50000"/>
                        <a:alpha val="50000"/>
                      </a:schemeClr>
                    </a:solidFill>
                  </a:tcPr>
                </a:tc>
                <a:tc>
                  <a:txBody>
                    <a:bodyPr/>
                    <a:lstStyle/>
                    <a:p>
                      <a:pPr marL="0" marR="0" algn="ctr">
                        <a:lnSpc>
                          <a:spcPct val="107000"/>
                        </a:lnSpc>
                        <a:spcBef>
                          <a:spcPts val="0"/>
                        </a:spcBef>
                        <a:spcAft>
                          <a:spcPts val="0"/>
                        </a:spcAft>
                        <a:tabLst>
                          <a:tab pos="3371850" algn="l"/>
                        </a:tabLst>
                      </a:pPr>
                      <a:r>
                        <a:rPr lang="en-US" sz="1600" kern="1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86</a:t>
                      </a:r>
                      <a:endParaRPr lang="en-US" sz="20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chemeClr val="bg1">
                        <a:lumMod val="50000"/>
                        <a:alpha val="50000"/>
                      </a:schemeClr>
                    </a:solidFill>
                  </a:tcPr>
                </a:tc>
                <a:extLst>
                  <a:ext uri="{0D108BD9-81ED-4DB2-BD59-A6C34878D82A}">
                    <a16:rowId xmlns:a16="http://schemas.microsoft.com/office/drawing/2014/main" val="10001"/>
                  </a:ext>
                </a:extLst>
              </a:tr>
              <a:tr h="317159">
                <a:tc>
                  <a:txBody>
                    <a:bodyPr/>
                    <a:lstStyle/>
                    <a:p>
                      <a:pPr algn="l"/>
                      <a:r>
                        <a:rPr lang="en-US" sz="1600" b="1" dirty="0">
                          <a:latin typeface="+mn-lt"/>
                        </a:rPr>
                        <a:t>Women</a:t>
                      </a:r>
                    </a:p>
                  </a:txBody>
                  <a:tcPr marT="0" marB="0" anchor="ctr">
                    <a:solidFill>
                      <a:schemeClr val="bg1">
                        <a:lumMod val="50000"/>
                        <a:alpha val="50000"/>
                      </a:schemeClr>
                    </a:solidFill>
                  </a:tcPr>
                </a:tc>
                <a:tc>
                  <a:txBody>
                    <a:bodyPr/>
                    <a:lstStyle/>
                    <a:p>
                      <a:pPr marL="0" marR="0" algn="ctr">
                        <a:lnSpc>
                          <a:spcPct val="107000"/>
                        </a:lnSpc>
                        <a:spcBef>
                          <a:spcPts val="0"/>
                        </a:spcBef>
                        <a:spcAft>
                          <a:spcPts val="0"/>
                        </a:spcAft>
                        <a:tabLst>
                          <a:tab pos="3371850" algn="l"/>
                        </a:tabLst>
                      </a:pPr>
                      <a:r>
                        <a:rPr lang="en-US" sz="1600" b="1" u="sng" kern="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62</a:t>
                      </a:r>
                      <a:endParaRPr lang="en-US" sz="20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rgbClr val="7FB7DF"/>
                    </a:solidFill>
                  </a:tcPr>
                </a:tc>
                <a:tc>
                  <a:txBody>
                    <a:bodyPr/>
                    <a:lstStyle/>
                    <a:p>
                      <a:pPr marL="0" marR="0" algn="ctr">
                        <a:lnSpc>
                          <a:spcPct val="107000"/>
                        </a:lnSpc>
                        <a:spcBef>
                          <a:spcPts val="0"/>
                        </a:spcBef>
                        <a:spcAft>
                          <a:spcPts val="0"/>
                        </a:spcAft>
                        <a:tabLst>
                          <a:tab pos="3371850" algn="l"/>
                        </a:tabLst>
                      </a:pPr>
                      <a:r>
                        <a:rPr lang="en-US" sz="1600" kern="1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87</a:t>
                      </a:r>
                      <a:endParaRPr lang="en-US" sz="20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chemeClr val="bg1">
                        <a:lumMod val="50000"/>
                        <a:alpha val="50000"/>
                      </a:schemeClr>
                    </a:solidFill>
                  </a:tcPr>
                </a:tc>
                <a:extLst>
                  <a:ext uri="{0D108BD9-81ED-4DB2-BD59-A6C34878D82A}">
                    <a16:rowId xmlns:a16="http://schemas.microsoft.com/office/drawing/2014/main" val="10002"/>
                  </a:ext>
                </a:extLst>
              </a:tr>
              <a:tr h="317159">
                <a:tc>
                  <a:txBody>
                    <a:bodyPr/>
                    <a:lstStyle/>
                    <a:p>
                      <a:pPr algn="l"/>
                      <a:r>
                        <a:rPr lang="en-US" sz="1600" b="1" dirty="0">
                          <a:latin typeface="+mn-lt"/>
                        </a:rPr>
                        <a:t>Under 50</a:t>
                      </a:r>
                    </a:p>
                  </a:txBody>
                  <a:tcPr marT="0" marB="0" anchor="ctr">
                    <a:solidFill>
                      <a:schemeClr val="bg1">
                        <a:lumMod val="50000"/>
                        <a:alpha val="25000"/>
                      </a:schemeClr>
                    </a:solidFill>
                  </a:tcPr>
                </a:tc>
                <a:tc>
                  <a:txBody>
                    <a:bodyPr/>
                    <a:lstStyle/>
                    <a:p>
                      <a:pPr marL="0" marR="0" algn="ctr">
                        <a:lnSpc>
                          <a:spcPct val="107000"/>
                        </a:lnSpc>
                        <a:spcBef>
                          <a:spcPts val="0"/>
                        </a:spcBef>
                        <a:spcAft>
                          <a:spcPts val="0"/>
                        </a:spcAft>
                        <a:tabLst>
                          <a:tab pos="3371850" algn="l"/>
                        </a:tabLst>
                      </a:pPr>
                      <a:r>
                        <a:rPr lang="en-US" sz="1600" kern="1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53</a:t>
                      </a:r>
                      <a:endParaRPr lang="en-US" sz="20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chemeClr val="bg1">
                        <a:lumMod val="50000"/>
                        <a:alpha val="25000"/>
                      </a:schemeClr>
                    </a:solidFill>
                  </a:tcPr>
                </a:tc>
                <a:tc>
                  <a:txBody>
                    <a:bodyPr/>
                    <a:lstStyle/>
                    <a:p>
                      <a:pPr marL="0" marR="0" algn="ctr">
                        <a:lnSpc>
                          <a:spcPct val="107000"/>
                        </a:lnSpc>
                        <a:spcBef>
                          <a:spcPts val="0"/>
                        </a:spcBef>
                        <a:spcAft>
                          <a:spcPts val="0"/>
                        </a:spcAft>
                        <a:tabLst>
                          <a:tab pos="3371850" algn="l"/>
                        </a:tabLst>
                      </a:pPr>
                      <a:r>
                        <a:rPr lang="en-US" sz="1600" kern="1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84</a:t>
                      </a:r>
                      <a:endParaRPr lang="en-US" sz="20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chemeClr val="bg1">
                        <a:lumMod val="50000"/>
                        <a:alpha val="25000"/>
                      </a:schemeClr>
                    </a:solidFill>
                  </a:tcPr>
                </a:tc>
                <a:extLst>
                  <a:ext uri="{0D108BD9-81ED-4DB2-BD59-A6C34878D82A}">
                    <a16:rowId xmlns:a16="http://schemas.microsoft.com/office/drawing/2014/main" val="10003"/>
                  </a:ext>
                </a:extLst>
              </a:tr>
              <a:tr h="317159">
                <a:tc>
                  <a:txBody>
                    <a:bodyPr/>
                    <a:lstStyle/>
                    <a:p>
                      <a:pPr algn="l"/>
                      <a:r>
                        <a:rPr lang="en-US" sz="1600" b="1" dirty="0">
                          <a:latin typeface="+mn-lt"/>
                        </a:rPr>
                        <a:t>Over 50</a:t>
                      </a:r>
                    </a:p>
                  </a:txBody>
                  <a:tcPr marT="0" marB="0" anchor="ctr">
                    <a:solidFill>
                      <a:schemeClr val="bg1">
                        <a:lumMod val="50000"/>
                        <a:alpha val="25000"/>
                      </a:schemeClr>
                    </a:solidFill>
                  </a:tcPr>
                </a:tc>
                <a:tc>
                  <a:txBody>
                    <a:bodyPr/>
                    <a:lstStyle/>
                    <a:p>
                      <a:pPr marL="0" marR="0" algn="ctr">
                        <a:lnSpc>
                          <a:spcPct val="107000"/>
                        </a:lnSpc>
                        <a:spcBef>
                          <a:spcPts val="0"/>
                        </a:spcBef>
                        <a:spcAft>
                          <a:spcPts val="0"/>
                        </a:spcAft>
                        <a:tabLst>
                          <a:tab pos="3371850" algn="l"/>
                        </a:tabLst>
                      </a:pPr>
                      <a:r>
                        <a:rPr lang="en-US" sz="1600" b="1" u="sng" kern="1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60</a:t>
                      </a:r>
                      <a:endParaRPr lang="en-US" sz="20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rgbClr val="DFDFDF"/>
                    </a:solidFill>
                  </a:tcPr>
                </a:tc>
                <a:tc>
                  <a:txBody>
                    <a:bodyPr/>
                    <a:lstStyle/>
                    <a:p>
                      <a:pPr marL="0" marR="0" algn="ctr">
                        <a:lnSpc>
                          <a:spcPct val="107000"/>
                        </a:lnSpc>
                        <a:spcBef>
                          <a:spcPts val="0"/>
                        </a:spcBef>
                        <a:spcAft>
                          <a:spcPts val="0"/>
                        </a:spcAft>
                        <a:tabLst>
                          <a:tab pos="3371850" algn="l"/>
                        </a:tabLst>
                      </a:pPr>
                      <a:r>
                        <a:rPr lang="en-US" sz="1600" kern="1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89</a:t>
                      </a:r>
                      <a:endParaRPr lang="en-US" sz="20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chemeClr val="bg1">
                        <a:lumMod val="50000"/>
                        <a:alpha val="25000"/>
                      </a:schemeClr>
                    </a:solidFill>
                  </a:tcPr>
                </a:tc>
                <a:extLst>
                  <a:ext uri="{0D108BD9-81ED-4DB2-BD59-A6C34878D82A}">
                    <a16:rowId xmlns:a16="http://schemas.microsoft.com/office/drawing/2014/main" val="2121571021"/>
                  </a:ext>
                </a:extLst>
              </a:tr>
              <a:tr h="317159">
                <a:tc>
                  <a:txBody>
                    <a:bodyPr/>
                    <a:lstStyle/>
                    <a:p>
                      <a:pPr marL="0" marR="0" algn="just">
                        <a:lnSpc>
                          <a:spcPct val="107000"/>
                        </a:lnSpc>
                        <a:spcBef>
                          <a:spcPts val="0"/>
                        </a:spcBef>
                        <a:spcAft>
                          <a:spcPts val="0"/>
                        </a:spcAft>
                        <a:tabLst>
                          <a:tab pos="3371850" algn="l"/>
                        </a:tabLst>
                      </a:pPr>
                      <a:r>
                        <a:rPr lang="en-US" sz="1600" b="1" kern="100" dirty="0">
                          <a:effectLst/>
                          <a:latin typeface="+mn-lt"/>
                        </a:rPr>
                        <a:t>Democrats</a:t>
                      </a:r>
                      <a:endParaRPr lang="en-US" sz="1600" b="1" kern="100" dirty="0">
                        <a:effectLst/>
                        <a:latin typeface="+mn-lt"/>
                        <a:ea typeface="Calibri" panose="020F0502020204030204" pitchFamily="34" charset="0"/>
                        <a:cs typeface="Times New Roman" panose="02020603050405020304" pitchFamily="18" charset="0"/>
                      </a:endParaRPr>
                    </a:p>
                  </a:txBody>
                  <a:tcPr marL="68580" marR="68580" marT="0" marB="0">
                    <a:solidFill>
                      <a:srgbClr val="BFBFBF"/>
                    </a:solidFill>
                  </a:tcPr>
                </a:tc>
                <a:tc>
                  <a:txBody>
                    <a:bodyPr/>
                    <a:lstStyle/>
                    <a:p>
                      <a:pPr marL="0" marR="0" algn="ctr">
                        <a:lnSpc>
                          <a:spcPct val="107000"/>
                        </a:lnSpc>
                        <a:spcBef>
                          <a:spcPts val="0"/>
                        </a:spcBef>
                        <a:spcAft>
                          <a:spcPts val="0"/>
                        </a:spcAft>
                        <a:tabLst>
                          <a:tab pos="3371850" algn="l"/>
                        </a:tabLst>
                      </a:pPr>
                      <a:r>
                        <a:rPr lang="en-US" sz="1600" b="1" u="sng" kern="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63</a:t>
                      </a:r>
                      <a:endParaRPr lang="en-US" sz="20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rgbClr val="7FB7DF"/>
                    </a:solidFill>
                  </a:tcPr>
                </a:tc>
                <a:tc>
                  <a:txBody>
                    <a:bodyPr/>
                    <a:lstStyle/>
                    <a:p>
                      <a:pPr marL="0" marR="0" algn="ctr">
                        <a:lnSpc>
                          <a:spcPct val="107000"/>
                        </a:lnSpc>
                        <a:spcBef>
                          <a:spcPts val="0"/>
                        </a:spcBef>
                        <a:spcAft>
                          <a:spcPts val="0"/>
                        </a:spcAft>
                        <a:tabLst>
                          <a:tab pos="3371850" algn="l"/>
                        </a:tabLst>
                      </a:pPr>
                      <a:r>
                        <a:rPr lang="en-US" sz="1600" kern="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95</a:t>
                      </a:r>
                      <a:endParaRPr lang="en-US" sz="20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rgbClr val="BFBFBF"/>
                    </a:solidFill>
                  </a:tcPr>
                </a:tc>
                <a:extLst>
                  <a:ext uri="{0D108BD9-81ED-4DB2-BD59-A6C34878D82A}">
                    <a16:rowId xmlns:a16="http://schemas.microsoft.com/office/drawing/2014/main" val="2504612229"/>
                  </a:ext>
                </a:extLst>
              </a:tr>
              <a:tr h="317159">
                <a:tc>
                  <a:txBody>
                    <a:bodyPr/>
                    <a:lstStyle/>
                    <a:p>
                      <a:pPr marL="0" marR="0" algn="just">
                        <a:lnSpc>
                          <a:spcPct val="107000"/>
                        </a:lnSpc>
                        <a:spcBef>
                          <a:spcPts val="0"/>
                        </a:spcBef>
                        <a:spcAft>
                          <a:spcPts val="0"/>
                        </a:spcAft>
                        <a:tabLst>
                          <a:tab pos="3371850" algn="l"/>
                        </a:tabLst>
                      </a:pPr>
                      <a:r>
                        <a:rPr lang="en-US" sz="1600" b="1" kern="100" dirty="0">
                          <a:effectLst/>
                          <a:latin typeface="+mn-lt"/>
                        </a:rPr>
                        <a:t>Independent/DK</a:t>
                      </a:r>
                      <a:endParaRPr lang="en-US" sz="1600" b="1" kern="100" dirty="0">
                        <a:effectLst/>
                        <a:latin typeface="+mn-lt"/>
                        <a:ea typeface="Calibri" panose="020F0502020204030204" pitchFamily="34" charset="0"/>
                        <a:cs typeface="Times New Roman" panose="02020603050405020304" pitchFamily="18" charset="0"/>
                      </a:endParaRPr>
                    </a:p>
                  </a:txBody>
                  <a:tcPr marL="68580" marR="68580" marT="0" marB="0">
                    <a:solidFill>
                      <a:srgbClr val="BFBFBF"/>
                    </a:solidFill>
                  </a:tcPr>
                </a:tc>
                <a:tc>
                  <a:txBody>
                    <a:bodyPr/>
                    <a:lstStyle/>
                    <a:p>
                      <a:pPr marL="0" marR="0" algn="ctr">
                        <a:lnSpc>
                          <a:spcPct val="107000"/>
                        </a:lnSpc>
                        <a:spcBef>
                          <a:spcPts val="0"/>
                        </a:spcBef>
                        <a:spcAft>
                          <a:spcPts val="0"/>
                        </a:spcAft>
                        <a:tabLst>
                          <a:tab pos="3371850" algn="l"/>
                        </a:tabLst>
                      </a:pPr>
                      <a:r>
                        <a:rPr lang="en-US" sz="1600" kern="1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43</a:t>
                      </a:r>
                      <a:endParaRPr lang="en-US" sz="20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rgbClr val="BFBFBF"/>
                    </a:solidFill>
                  </a:tcPr>
                </a:tc>
                <a:tc>
                  <a:txBody>
                    <a:bodyPr/>
                    <a:lstStyle/>
                    <a:p>
                      <a:pPr marL="0" marR="0" algn="ctr">
                        <a:lnSpc>
                          <a:spcPct val="107000"/>
                        </a:lnSpc>
                        <a:spcBef>
                          <a:spcPts val="0"/>
                        </a:spcBef>
                        <a:spcAft>
                          <a:spcPts val="0"/>
                        </a:spcAft>
                        <a:tabLst>
                          <a:tab pos="3371850" algn="l"/>
                        </a:tabLst>
                      </a:pPr>
                      <a:r>
                        <a:rPr lang="en-US" sz="1600" kern="1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73</a:t>
                      </a:r>
                      <a:endParaRPr lang="en-US" sz="20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rgbClr val="BFBFBF"/>
                    </a:solidFill>
                  </a:tcPr>
                </a:tc>
                <a:extLst>
                  <a:ext uri="{0D108BD9-81ED-4DB2-BD59-A6C34878D82A}">
                    <a16:rowId xmlns:a16="http://schemas.microsoft.com/office/drawing/2014/main" val="1146477102"/>
                  </a:ext>
                </a:extLst>
              </a:tr>
              <a:tr h="317159">
                <a:tc>
                  <a:txBody>
                    <a:bodyPr/>
                    <a:lstStyle/>
                    <a:p>
                      <a:pPr marL="0" marR="0" algn="just">
                        <a:lnSpc>
                          <a:spcPct val="107000"/>
                        </a:lnSpc>
                        <a:spcBef>
                          <a:spcPts val="0"/>
                        </a:spcBef>
                        <a:spcAft>
                          <a:spcPts val="0"/>
                        </a:spcAft>
                        <a:tabLst>
                          <a:tab pos="3371850" algn="l"/>
                        </a:tabLst>
                      </a:pPr>
                      <a:r>
                        <a:rPr lang="en-US" sz="1600" b="1" kern="100" dirty="0">
                          <a:effectLst/>
                          <a:latin typeface="+mn-lt"/>
                        </a:rPr>
                        <a:t>Republicans</a:t>
                      </a:r>
                      <a:endParaRPr lang="en-US" sz="1600" b="1" kern="100" dirty="0">
                        <a:effectLst/>
                        <a:latin typeface="+mn-lt"/>
                        <a:ea typeface="Calibri" panose="020F0502020204030204" pitchFamily="34" charset="0"/>
                        <a:cs typeface="Times New Roman" panose="02020603050405020304" pitchFamily="18" charset="0"/>
                      </a:endParaRPr>
                    </a:p>
                  </a:txBody>
                  <a:tcPr marL="68580" marR="68580" marT="0" marB="0">
                    <a:solidFill>
                      <a:srgbClr val="BFBFBF"/>
                    </a:solidFill>
                  </a:tcPr>
                </a:tc>
                <a:tc>
                  <a:txBody>
                    <a:bodyPr/>
                    <a:lstStyle/>
                    <a:p>
                      <a:pPr marL="0" marR="0" algn="ctr">
                        <a:lnSpc>
                          <a:spcPct val="107000"/>
                        </a:lnSpc>
                        <a:spcBef>
                          <a:spcPts val="0"/>
                        </a:spcBef>
                        <a:spcAft>
                          <a:spcPts val="0"/>
                        </a:spcAft>
                        <a:tabLst>
                          <a:tab pos="3371850" algn="l"/>
                        </a:tabLst>
                      </a:pPr>
                      <a:r>
                        <a:rPr lang="en-US" sz="1600" kern="1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55</a:t>
                      </a:r>
                      <a:endParaRPr lang="en-US" sz="20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rgbClr val="BFBFBF"/>
                    </a:solidFill>
                  </a:tcPr>
                </a:tc>
                <a:tc>
                  <a:txBody>
                    <a:bodyPr/>
                    <a:lstStyle/>
                    <a:p>
                      <a:pPr marL="0" marR="0" algn="ctr">
                        <a:lnSpc>
                          <a:spcPct val="107000"/>
                        </a:lnSpc>
                        <a:spcBef>
                          <a:spcPts val="0"/>
                        </a:spcBef>
                        <a:spcAft>
                          <a:spcPts val="0"/>
                        </a:spcAft>
                        <a:tabLst>
                          <a:tab pos="3371850" algn="l"/>
                        </a:tabLst>
                      </a:pPr>
                      <a:r>
                        <a:rPr lang="en-US" sz="1600" kern="1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83</a:t>
                      </a:r>
                      <a:endParaRPr lang="en-US" sz="20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rgbClr val="BFBFBF"/>
                    </a:solidFill>
                  </a:tcPr>
                </a:tc>
                <a:extLst>
                  <a:ext uri="{0D108BD9-81ED-4DB2-BD59-A6C34878D82A}">
                    <a16:rowId xmlns:a16="http://schemas.microsoft.com/office/drawing/2014/main" val="10004"/>
                  </a:ext>
                </a:extLst>
              </a:tr>
              <a:tr h="317159">
                <a:tc>
                  <a:txBody>
                    <a:bodyPr/>
                    <a:lstStyle/>
                    <a:p>
                      <a:pPr marL="0" marR="0" algn="just">
                        <a:lnSpc>
                          <a:spcPct val="107000"/>
                        </a:lnSpc>
                        <a:spcBef>
                          <a:spcPts val="0"/>
                        </a:spcBef>
                        <a:spcAft>
                          <a:spcPts val="0"/>
                        </a:spcAft>
                        <a:tabLst>
                          <a:tab pos="3371850" algn="l"/>
                        </a:tabLst>
                      </a:pPr>
                      <a:r>
                        <a:rPr lang="en-US" sz="1600" b="1" kern="100" dirty="0">
                          <a:effectLst/>
                          <a:latin typeface="+mn-lt"/>
                        </a:rPr>
                        <a:t>White</a:t>
                      </a:r>
                      <a:endParaRPr lang="en-US" sz="1600" b="1" kern="100" dirty="0">
                        <a:effectLst/>
                        <a:latin typeface="+mn-lt"/>
                        <a:ea typeface="Calibri" panose="020F0502020204030204" pitchFamily="34" charset="0"/>
                        <a:cs typeface="Times New Roman" panose="02020603050405020304" pitchFamily="18" charset="0"/>
                      </a:endParaRPr>
                    </a:p>
                  </a:txBody>
                  <a:tcPr marL="68580" marR="68580" marT="0" marB="0">
                    <a:solidFill>
                      <a:srgbClr val="DFDFDF"/>
                    </a:solidFill>
                  </a:tcPr>
                </a:tc>
                <a:tc>
                  <a:txBody>
                    <a:bodyPr/>
                    <a:lstStyle/>
                    <a:p>
                      <a:pPr marL="0" marR="0" algn="ctr">
                        <a:lnSpc>
                          <a:spcPct val="107000"/>
                        </a:lnSpc>
                        <a:spcBef>
                          <a:spcPts val="0"/>
                        </a:spcBef>
                        <a:spcAft>
                          <a:spcPts val="0"/>
                        </a:spcAft>
                        <a:tabLst>
                          <a:tab pos="3371850" algn="l"/>
                        </a:tabLst>
                      </a:pPr>
                      <a:r>
                        <a:rPr lang="en-US" sz="1600" kern="1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59</a:t>
                      </a:r>
                      <a:endParaRPr lang="en-US" sz="20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rgbClr val="DFDFDF"/>
                    </a:solidFill>
                  </a:tcPr>
                </a:tc>
                <a:tc>
                  <a:txBody>
                    <a:bodyPr/>
                    <a:lstStyle/>
                    <a:p>
                      <a:pPr marL="0" marR="0" algn="ctr">
                        <a:lnSpc>
                          <a:spcPct val="107000"/>
                        </a:lnSpc>
                        <a:spcBef>
                          <a:spcPts val="0"/>
                        </a:spcBef>
                        <a:spcAft>
                          <a:spcPts val="0"/>
                        </a:spcAft>
                        <a:tabLst>
                          <a:tab pos="3371850" algn="l"/>
                        </a:tabLst>
                      </a:pPr>
                      <a:r>
                        <a:rPr lang="en-US" sz="1600" kern="1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86</a:t>
                      </a:r>
                      <a:endParaRPr lang="en-US" sz="20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rgbClr val="DFDFDF"/>
                    </a:solidFill>
                  </a:tcPr>
                </a:tc>
                <a:extLst>
                  <a:ext uri="{0D108BD9-81ED-4DB2-BD59-A6C34878D82A}">
                    <a16:rowId xmlns:a16="http://schemas.microsoft.com/office/drawing/2014/main" val="10007"/>
                  </a:ext>
                </a:extLst>
              </a:tr>
              <a:tr h="317159">
                <a:tc>
                  <a:txBody>
                    <a:bodyPr/>
                    <a:lstStyle/>
                    <a:p>
                      <a:pPr marL="0" marR="0" algn="just">
                        <a:lnSpc>
                          <a:spcPct val="107000"/>
                        </a:lnSpc>
                        <a:spcBef>
                          <a:spcPts val="0"/>
                        </a:spcBef>
                        <a:spcAft>
                          <a:spcPts val="0"/>
                        </a:spcAft>
                        <a:tabLst>
                          <a:tab pos="3371850" algn="l"/>
                        </a:tabLst>
                      </a:pPr>
                      <a:r>
                        <a:rPr lang="en-US" sz="1600" b="1" kern="100" dirty="0">
                          <a:effectLst/>
                          <a:latin typeface="+mn-lt"/>
                        </a:rPr>
                        <a:t>Black</a:t>
                      </a:r>
                      <a:endParaRPr lang="en-US" sz="1600" b="1" kern="100" dirty="0">
                        <a:effectLst/>
                        <a:latin typeface="+mn-lt"/>
                        <a:ea typeface="Calibri" panose="020F0502020204030204" pitchFamily="34" charset="0"/>
                        <a:cs typeface="Times New Roman" panose="02020603050405020304" pitchFamily="18" charset="0"/>
                      </a:endParaRPr>
                    </a:p>
                  </a:txBody>
                  <a:tcPr marL="68580" marR="68580" marT="0" marB="0">
                    <a:solidFill>
                      <a:srgbClr val="DFDFDF"/>
                    </a:solidFill>
                  </a:tcPr>
                </a:tc>
                <a:tc>
                  <a:txBody>
                    <a:bodyPr/>
                    <a:lstStyle/>
                    <a:p>
                      <a:pPr marL="0" marR="0" algn="ctr">
                        <a:lnSpc>
                          <a:spcPct val="107000"/>
                        </a:lnSpc>
                        <a:spcBef>
                          <a:spcPts val="0"/>
                        </a:spcBef>
                        <a:spcAft>
                          <a:spcPts val="0"/>
                        </a:spcAft>
                        <a:tabLst>
                          <a:tab pos="3371850" algn="l"/>
                        </a:tabLst>
                      </a:pPr>
                      <a:r>
                        <a:rPr lang="en-US" sz="1600" b="1" u="sng" kern="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64</a:t>
                      </a:r>
                      <a:endParaRPr lang="en-US" sz="20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rgbClr val="7FB7DF"/>
                    </a:solidFill>
                  </a:tcPr>
                </a:tc>
                <a:tc>
                  <a:txBody>
                    <a:bodyPr/>
                    <a:lstStyle/>
                    <a:p>
                      <a:pPr marL="0" marR="0" algn="ctr">
                        <a:lnSpc>
                          <a:spcPct val="107000"/>
                        </a:lnSpc>
                        <a:spcBef>
                          <a:spcPts val="0"/>
                        </a:spcBef>
                        <a:spcAft>
                          <a:spcPts val="0"/>
                        </a:spcAft>
                        <a:tabLst>
                          <a:tab pos="3371850" algn="l"/>
                        </a:tabLst>
                      </a:pPr>
                      <a:r>
                        <a:rPr lang="en-US" sz="1600" kern="1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90</a:t>
                      </a:r>
                      <a:endParaRPr lang="en-US" sz="20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rgbClr val="DFDFDF"/>
                    </a:solidFill>
                  </a:tcPr>
                </a:tc>
                <a:extLst>
                  <a:ext uri="{0D108BD9-81ED-4DB2-BD59-A6C34878D82A}">
                    <a16:rowId xmlns:a16="http://schemas.microsoft.com/office/drawing/2014/main" val="10008"/>
                  </a:ext>
                </a:extLst>
              </a:tr>
              <a:tr h="317159">
                <a:tc>
                  <a:txBody>
                    <a:bodyPr/>
                    <a:lstStyle/>
                    <a:p>
                      <a:pPr marL="0" marR="0" algn="just">
                        <a:lnSpc>
                          <a:spcPct val="107000"/>
                        </a:lnSpc>
                        <a:spcBef>
                          <a:spcPts val="0"/>
                        </a:spcBef>
                        <a:spcAft>
                          <a:spcPts val="0"/>
                        </a:spcAft>
                        <a:tabLst>
                          <a:tab pos="3371850" algn="l"/>
                        </a:tabLst>
                      </a:pPr>
                      <a:r>
                        <a:rPr lang="en-US" sz="1600" b="1" kern="100" dirty="0">
                          <a:effectLst/>
                          <a:latin typeface="+mn-lt"/>
                        </a:rPr>
                        <a:t>Latinx</a:t>
                      </a:r>
                      <a:endParaRPr lang="en-US" sz="1600" b="1" kern="100" dirty="0">
                        <a:effectLst/>
                        <a:latin typeface="+mn-lt"/>
                        <a:ea typeface="Calibri" panose="020F0502020204030204" pitchFamily="34" charset="0"/>
                        <a:cs typeface="Times New Roman" panose="02020603050405020304" pitchFamily="18" charset="0"/>
                      </a:endParaRPr>
                    </a:p>
                  </a:txBody>
                  <a:tcPr marL="68580" marR="68580" marT="0" marB="0">
                    <a:solidFill>
                      <a:srgbClr val="DFDFDF"/>
                    </a:solidFill>
                  </a:tcPr>
                </a:tc>
                <a:tc>
                  <a:txBody>
                    <a:bodyPr/>
                    <a:lstStyle/>
                    <a:p>
                      <a:pPr marL="0" marR="0" algn="ctr">
                        <a:lnSpc>
                          <a:spcPct val="107000"/>
                        </a:lnSpc>
                        <a:spcBef>
                          <a:spcPts val="0"/>
                        </a:spcBef>
                        <a:spcAft>
                          <a:spcPts val="0"/>
                        </a:spcAft>
                        <a:tabLst>
                          <a:tab pos="3371850" algn="l"/>
                        </a:tabLst>
                      </a:pPr>
                      <a:r>
                        <a:rPr lang="en-US" sz="1600" kern="1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45</a:t>
                      </a:r>
                      <a:endParaRPr lang="en-US" sz="20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rgbClr val="DFDFDF"/>
                    </a:solidFill>
                  </a:tcPr>
                </a:tc>
                <a:tc>
                  <a:txBody>
                    <a:bodyPr/>
                    <a:lstStyle/>
                    <a:p>
                      <a:pPr marL="0" marR="0" algn="ctr">
                        <a:lnSpc>
                          <a:spcPct val="107000"/>
                        </a:lnSpc>
                        <a:spcBef>
                          <a:spcPts val="0"/>
                        </a:spcBef>
                        <a:spcAft>
                          <a:spcPts val="0"/>
                        </a:spcAft>
                        <a:tabLst>
                          <a:tab pos="3371850" algn="l"/>
                        </a:tabLst>
                      </a:pPr>
                      <a:r>
                        <a:rPr lang="en-US" sz="1600" kern="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92</a:t>
                      </a:r>
                      <a:endParaRPr lang="en-US" sz="20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rgbClr val="DFDFDF"/>
                    </a:solidFill>
                  </a:tcPr>
                </a:tc>
                <a:extLst>
                  <a:ext uri="{0D108BD9-81ED-4DB2-BD59-A6C34878D82A}">
                    <a16:rowId xmlns:a16="http://schemas.microsoft.com/office/drawing/2014/main" val="10009"/>
                  </a:ext>
                </a:extLst>
              </a:tr>
              <a:tr h="317159">
                <a:tc>
                  <a:txBody>
                    <a:bodyPr/>
                    <a:lstStyle/>
                    <a:p>
                      <a:pPr marL="0" marR="0" algn="just">
                        <a:lnSpc>
                          <a:spcPct val="107000"/>
                        </a:lnSpc>
                        <a:spcBef>
                          <a:spcPts val="0"/>
                        </a:spcBef>
                        <a:spcAft>
                          <a:spcPts val="0"/>
                        </a:spcAft>
                        <a:tabLst>
                          <a:tab pos="3371850" algn="l"/>
                        </a:tabLst>
                      </a:pPr>
                      <a:r>
                        <a:rPr lang="en-US" sz="1600" b="1" kern="100" dirty="0">
                          <a:effectLst/>
                          <a:latin typeface="+mn-lt"/>
                        </a:rPr>
                        <a:t>All yes connection to Alzheimer’s</a:t>
                      </a:r>
                      <a:endParaRPr lang="en-US" sz="1600" b="1" kern="100" dirty="0">
                        <a:effectLst/>
                        <a:latin typeface="+mn-lt"/>
                        <a:ea typeface="Calibri" panose="020F0502020204030204" pitchFamily="34" charset="0"/>
                        <a:cs typeface="Times New Roman" panose="02020603050405020304" pitchFamily="18" charset="0"/>
                      </a:endParaRPr>
                    </a:p>
                  </a:txBody>
                  <a:tcPr marL="68580" marR="68580" marT="0" marB="0">
                    <a:solidFill>
                      <a:srgbClr val="BFBFBF"/>
                    </a:solidFill>
                  </a:tcPr>
                </a:tc>
                <a:tc>
                  <a:txBody>
                    <a:bodyPr/>
                    <a:lstStyle/>
                    <a:p>
                      <a:pPr marL="0" marR="0" algn="ctr">
                        <a:lnSpc>
                          <a:spcPct val="107000"/>
                        </a:lnSpc>
                        <a:spcBef>
                          <a:spcPts val="0"/>
                        </a:spcBef>
                        <a:spcAft>
                          <a:spcPts val="0"/>
                        </a:spcAft>
                        <a:tabLst>
                          <a:tab pos="3371850" algn="l"/>
                        </a:tabLst>
                      </a:pPr>
                      <a:r>
                        <a:rPr lang="en-US" sz="1600" b="1" u="sng" kern="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62</a:t>
                      </a:r>
                      <a:endParaRPr lang="en-US" sz="20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rgbClr val="7FB7DF"/>
                    </a:solidFill>
                  </a:tcPr>
                </a:tc>
                <a:tc>
                  <a:txBody>
                    <a:bodyPr/>
                    <a:lstStyle/>
                    <a:p>
                      <a:pPr marL="0" marR="0" algn="ctr">
                        <a:lnSpc>
                          <a:spcPct val="107000"/>
                        </a:lnSpc>
                        <a:spcBef>
                          <a:spcPts val="0"/>
                        </a:spcBef>
                        <a:spcAft>
                          <a:spcPts val="0"/>
                        </a:spcAft>
                        <a:tabLst>
                          <a:tab pos="3371850" algn="l"/>
                        </a:tabLst>
                      </a:pPr>
                      <a:r>
                        <a:rPr lang="en-US" sz="1600" kern="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90</a:t>
                      </a:r>
                      <a:endParaRPr lang="en-US" sz="20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rgbClr val="BFBFBF"/>
                    </a:solidFill>
                  </a:tcPr>
                </a:tc>
                <a:extLst>
                  <a:ext uri="{0D108BD9-81ED-4DB2-BD59-A6C34878D82A}">
                    <a16:rowId xmlns:a16="http://schemas.microsoft.com/office/drawing/2014/main" val="4179732881"/>
                  </a:ext>
                </a:extLst>
              </a:tr>
              <a:tr h="317159">
                <a:tc>
                  <a:txBody>
                    <a:bodyPr/>
                    <a:lstStyle/>
                    <a:p>
                      <a:pPr marL="0" marR="0" algn="just">
                        <a:lnSpc>
                          <a:spcPct val="107000"/>
                        </a:lnSpc>
                        <a:spcBef>
                          <a:spcPts val="0"/>
                        </a:spcBef>
                        <a:spcAft>
                          <a:spcPts val="0"/>
                        </a:spcAft>
                        <a:tabLst>
                          <a:tab pos="3371850" algn="l"/>
                        </a:tabLst>
                      </a:pPr>
                      <a:r>
                        <a:rPr lang="en-US" sz="1600" b="1" kern="100" dirty="0">
                          <a:effectLst/>
                          <a:latin typeface="+mn-lt"/>
                        </a:rPr>
                        <a:t>No connection to Alzheimer’s</a:t>
                      </a:r>
                      <a:endParaRPr lang="en-US" sz="1600" b="1" kern="100" dirty="0">
                        <a:effectLst/>
                        <a:latin typeface="+mn-lt"/>
                        <a:ea typeface="Calibri" panose="020F0502020204030204" pitchFamily="34" charset="0"/>
                        <a:cs typeface="Times New Roman" panose="02020603050405020304" pitchFamily="18" charset="0"/>
                      </a:endParaRPr>
                    </a:p>
                  </a:txBody>
                  <a:tcPr marL="68580" marR="68580" marT="0" marB="0">
                    <a:solidFill>
                      <a:srgbClr val="BFBFBF"/>
                    </a:solidFill>
                  </a:tcPr>
                </a:tc>
                <a:tc>
                  <a:txBody>
                    <a:bodyPr/>
                    <a:lstStyle/>
                    <a:p>
                      <a:pPr marL="0" marR="0" algn="ctr">
                        <a:lnSpc>
                          <a:spcPct val="107000"/>
                        </a:lnSpc>
                        <a:spcBef>
                          <a:spcPts val="0"/>
                        </a:spcBef>
                        <a:spcAft>
                          <a:spcPts val="0"/>
                        </a:spcAft>
                        <a:tabLst>
                          <a:tab pos="3371850" algn="l"/>
                        </a:tabLst>
                      </a:pPr>
                      <a:r>
                        <a:rPr lang="en-US" sz="1600" kern="1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49</a:t>
                      </a:r>
                      <a:endParaRPr lang="en-US" sz="20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rgbClr val="BFBFBF"/>
                    </a:solidFill>
                  </a:tcPr>
                </a:tc>
                <a:tc>
                  <a:txBody>
                    <a:bodyPr/>
                    <a:lstStyle/>
                    <a:p>
                      <a:pPr marL="0" marR="0" algn="ctr">
                        <a:lnSpc>
                          <a:spcPct val="107000"/>
                        </a:lnSpc>
                        <a:spcBef>
                          <a:spcPts val="0"/>
                        </a:spcBef>
                        <a:spcAft>
                          <a:spcPts val="0"/>
                        </a:spcAft>
                        <a:tabLst>
                          <a:tab pos="3371850" algn="l"/>
                        </a:tabLst>
                      </a:pPr>
                      <a:r>
                        <a:rPr lang="en-US" sz="1600" kern="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83</a:t>
                      </a:r>
                      <a:endParaRPr lang="en-US" sz="20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rgbClr val="BFBFBF"/>
                    </a:solidFill>
                  </a:tcPr>
                </a:tc>
                <a:extLst>
                  <a:ext uri="{0D108BD9-81ED-4DB2-BD59-A6C34878D82A}">
                    <a16:rowId xmlns:a16="http://schemas.microsoft.com/office/drawing/2014/main" val="4216334098"/>
                  </a:ext>
                </a:extLst>
              </a:tr>
            </a:tbl>
          </a:graphicData>
        </a:graphic>
      </p:graphicFrame>
      <p:sp>
        <p:nvSpPr>
          <p:cNvPr id="5" name="Content Placeholder 4">
            <a:extLst>
              <a:ext uri="{FF2B5EF4-FFF2-40B4-BE49-F238E27FC236}">
                <a16:creationId xmlns:a16="http://schemas.microsoft.com/office/drawing/2014/main" id="{12D64E40-6487-E3F2-2EF2-921D94936EAC}"/>
              </a:ext>
            </a:extLst>
          </p:cNvPr>
          <p:cNvSpPr txBox="1">
            <a:spLocks/>
          </p:cNvSpPr>
          <p:nvPr/>
        </p:nvSpPr>
        <p:spPr>
          <a:xfrm>
            <a:off x="614290" y="1412495"/>
            <a:ext cx="10963419" cy="532691"/>
          </a:xfrm>
          <a:prstGeom prst="rect">
            <a:avLst/>
          </a:prstGeom>
          <a:solidFill>
            <a:schemeClr val="bg1">
              <a:lumMod val="85000"/>
            </a:schemeClr>
          </a:solidFill>
        </p:spPr>
        <p:txBody>
          <a:bodyPr vert="horz" lIns="91440" tIns="45720" rIns="91440" bIns="45720" rtlCol="0" anchor="ct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en-US" sz="1400" b="1" dirty="0"/>
              <a:t>How important is it to you that patients with Alzheimer's have access to the FDA-approved drugs and therapies that can slow the progression of Alzheimer's disease covered by Medicare?*</a:t>
            </a:r>
          </a:p>
        </p:txBody>
      </p:sp>
      <p:sp>
        <p:nvSpPr>
          <p:cNvPr id="6" name="TextBox 5">
            <a:extLst>
              <a:ext uri="{FF2B5EF4-FFF2-40B4-BE49-F238E27FC236}">
                <a16:creationId xmlns:a16="http://schemas.microsoft.com/office/drawing/2014/main" id="{E8203B13-43FC-4C90-78D1-78791A8C018B}"/>
              </a:ext>
            </a:extLst>
          </p:cNvPr>
          <p:cNvSpPr txBox="1"/>
          <p:nvPr/>
        </p:nvSpPr>
        <p:spPr>
          <a:xfrm>
            <a:off x="8245444" y="6581001"/>
            <a:ext cx="2286000" cy="276999"/>
          </a:xfrm>
          <a:prstGeom prst="rect">
            <a:avLst/>
          </a:prstGeom>
          <a:noFill/>
        </p:spPr>
        <p:txBody>
          <a:bodyPr wrap="square" rtlCol="0">
            <a:spAutoFit/>
          </a:bodyPr>
          <a:lstStyle/>
          <a:p>
            <a:r>
              <a:rPr lang="en-US" sz="1200"/>
              <a:t>*Split sampled</a:t>
            </a:r>
          </a:p>
        </p:txBody>
      </p:sp>
    </p:spTree>
    <p:extLst>
      <p:ext uri="{BB962C8B-B14F-4D97-AF65-F5344CB8AC3E}">
        <p14:creationId xmlns:p14="http://schemas.microsoft.com/office/powerpoint/2010/main" val="45033305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FC252168-AD4E-4A09-BF97-0C7443979246}"/>
              </a:ext>
            </a:extLst>
          </p:cNvPr>
          <p:cNvSpPr>
            <a:spLocks noGrp="1"/>
          </p:cNvSpPr>
          <p:nvPr>
            <p:ph type="title"/>
          </p:nvPr>
        </p:nvSpPr>
        <p:spPr>
          <a:xfrm>
            <a:off x="335279" y="-14960"/>
            <a:ext cx="11521440" cy="1325563"/>
          </a:xfrm>
        </p:spPr>
        <p:txBody>
          <a:bodyPr>
            <a:noAutofit/>
          </a:bodyPr>
          <a:lstStyle/>
          <a:p>
            <a:r>
              <a:rPr lang="en-US" sz="1800" dirty="0">
                <a:effectLst/>
                <a:latin typeface="Calibri" panose="020F0502020204030204" pitchFamily="34" charset="0"/>
                <a:ea typeface="Calibri" panose="020F0502020204030204" pitchFamily="34" charset="0"/>
              </a:rPr>
              <a:t>If a candidate for elected office supported requiring Medicare to cover FDA-approved drugs and therapies that can slow the progression of Alzheimer’s disease, half of voters say it would make them more likely to vote for that </a:t>
            </a:r>
            <a:r>
              <a:rPr lang="en-US" sz="1800" dirty="0">
                <a:latin typeface="Calibri" panose="020F0502020204030204" pitchFamily="34" charset="0"/>
                <a:ea typeface="Calibri" panose="020F0502020204030204" pitchFamily="34" charset="0"/>
              </a:rPr>
              <a:t>candidate, with a </a:t>
            </a:r>
            <a:r>
              <a:rPr lang="en-US" sz="1800" dirty="0">
                <a:effectLst/>
                <a:latin typeface="Calibri" panose="020F0502020204030204" pitchFamily="34" charset="0"/>
                <a:ea typeface="Calibri" panose="020F0502020204030204" pitchFamily="34" charset="0"/>
              </a:rPr>
              <a:t>third saying it would make them much more likely. One third say it would make no difference, and importantly, </a:t>
            </a:r>
            <a:r>
              <a:rPr lang="en-US" sz="1800" dirty="0">
                <a:latin typeface="Calibri" panose="020F0502020204030204" pitchFamily="34" charset="0"/>
                <a:ea typeface="Calibri" panose="020F0502020204030204" pitchFamily="34" charset="0"/>
              </a:rPr>
              <a:t>few</a:t>
            </a:r>
            <a:r>
              <a:rPr lang="en-US" sz="1800" dirty="0">
                <a:effectLst/>
                <a:latin typeface="Calibri" panose="020F0502020204030204" pitchFamily="34" charset="0"/>
                <a:ea typeface="Calibri" panose="020F0502020204030204" pitchFamily="34" charset="0"/>
              </a:rPr>
              <a:t> say it would make them less likely to vote for that candidate. </a:t>
            </a:r>
            <a:endParaRPr lang="en-US" sz="2000" dirty="0"/>
          </a:p>
        </p:txBody>
      </p:sp>
      <p:sp>
        <p:nvSpPr>
          <p:cNvPr id="5" name="Content Placeholder 4">
            <a:extLst>
              <a:ext uri="{FF2B5EF4-FFF2-40B4-BE49-F238E27FC236}">
                <a16:creationId xmlns:a16="http://schemas.microsoft.com/office/drawing/2014/main" id="{232DA063-9806-4E50-A2DC-AC73C6A9C1A4}"/>
              </a:ext>
            </a:extLst>
          </p:cNvPr>
          <p:cNvSpPr>
            <a:spLocks noGrp="1"/>
          </p:cNvSpPr>
          <p:nvPr>
            <p:ph idx="1"/>
          </p:nvPr>
        </p:nvSpPr>
        <p:spPr>
          <a:xfrm>
            <a:off x="504090" y="1310604"/>
            <a:ext cx="11352629" cy="472860"/>
          </a:xfrm>
          <a:solidFill>
            <a:schemeClr val="bg1">
              <a:lumMod val="85000"/>
            </a:schemeClr>
          </a:solidFill>
        </p:spPr>
        <p:txBody>
          <a:bodyPr anchor="ctr">
            <a:noAutofit/>
          </a:bodyPr>
          <a:lstStyle/>
          <a:p>
            <a:pPr marL="0" indent="0" algn="ctr">
              <a:buNone/>
            </a:pPr>
            <a:r>
              <a:rPr lang="en-US" sz="1400" b="1" dirty="0"/>
              <a:t>If a candidate for elected office supported requiring Medicare to cover FDA-approved drugs and therapies that can slow the progression of Alzheimer's disease, would that make you more or less likely to vote for that candidate or wouldn't it make a difference?*</a:t>
            </a:r>
          </a:p>
        </p:txBody>
      </p:sp>
      <p:graphicFrame>
        <p:nvGraphicFramePr>
          <p:cNvPr id="6" name="Table 7">
            <a:extLst>
              <a:ext uri="{FF2B5EF4-FFF2-40B4-BE49-F238E27FC236}">
                <a16:creationId xmlns:a16="http://schemas.microsoft.com/office/drawing/2014/main" id="{54E1270D-2561-515A-0EB0-615A31995F80}"/>
              </a:ext>
            </a:extLst>
          </p:cNvPr>
          <p:cNvGraphicFramePr>
            <a:graphicFrameLocks noGrp="1"/>
          </p:cNvGraphicFramePr>
          <p:nvPr>
            <p:extLst>
              <p:ext uri="{D42A27DB-BD31-4B8C-83A1-F6EECF244321}">
                <p14:modId xmlns:p14="http://schemas.microsoft.com/office/powerpoint/2010/main" val="1418091420"/>
              </p:ext>
            </p:extLst>
          </p:nvPr>
        </p:nvGraphicFramePr>
        <p:xfrm>
          <a:off x="1825282" y="2034924"/>
          <a:ext cx="8541432" cy="396240"/>
        </p:xfrm>
        <a:graphic>
          <a:graphicData uri="http://schemas.openxmlformats.org/drawingml/2006/table">
            <a:tbl>
              <a:tblPr firstRow="1" bandRow="1">
                <a:tableStyleId>{5C22544A-7EE6-4342-B048-85BDC9FD1C3A}</a:tableStyleId>
              </a:tblPr>
              <a:tblGrid>
                <a:gridCol w="8541432">
                  <a:extLst>
                    <a:ext uri="{9D8B030D-6E8A-4147-A177-3AD203B41FA5}">
                      <a16:colId xmlns:a16="http://schemas.microsoft.com/office/drawing/2014/main" val="4044626927"/>
                    </a:ext>
                  </a:extLst>
                </a:gridCol>
              </a:tblGrid>
              <a:tr h="370840">
                <a:tc>
                  <a:txBody>
                    <a:bodyPr/>
                    <a:lstStyle/>
                    <a:p>
                      <a:pPr algn="ctr"/>
                      <a:r>
                        <a:rPr lang="en-US" sz="2000" dirty="0">
                          <a:solidFill>
                            <a:srgbClr val="0070C0"/>
                          </a:solidFill>
                        </a:rPr>
                        <a:t>(+49)</a:t>
                      </a:r>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3033365212"/>
                  </a:ext>
                </a:extLst>
              </a:tr>
            </a:tbl>
          </a:graphicData>
        </a:graphic>
      </p:graphicFrame>
      <p:sp>
        <p:nvSpPr>
          <p:cNvPr id="2" name="TextBox 1">
            <a:extLst>
              <a:ext uri="{FF2B5EF4-FFF2-40B4-BE49-F238E27FC236}">
                <a16:creationId xmlns:a16="http://schemas.microsoft.com/office/drawing/2014/main" id="{55F98BCE-BC1F-AE51-14A6-0FADB3C2FF87}"/>
              </a:ext>
            </a:extLst>
          </p:cNvPr>
          <p:cNvSpPr txBox="1"/>
          <p:nvPr/>
        </p:nvSpPr>
        <p:spPr>
          <a:xfrm>
            <a:off x="8245444" y="6581001"/>
            <a:ext cx="2286000" cy="276999"/>
          </a:xfrm>
          <a:prstGeom prst="rect">
            <a:avLst/>
          </a:prstGeom>
          <a:noFill/>
        </p:spPr>
        <p:txBody>
          <a:bodyPr wrap="square" rtlCol="0">
            <a:spAutoFit/>
          </a:bodyPr>
          <a:lstStyle/>
          <a:p>
            <a:r>
              <a:rPr lang="en-US" sz="1200" dirty="0"/>
              <a:t>*Split sampled</a:t>
            </a:r>
          </a:p>
        </p:txBody>
      </p:sp>
      <p:graphicFrame>
        <p:nvGraphicFramePr>
          <p:cNvPr id="3" name="Chart 2">
            <a:extLst>
              <a:ext uri="{FF2B5EF4-FFF2-40B4-BE49-F238E27FC236}">
                <a16:creationId xmlns:a16="http://schemas.microsoft.com/office/drawing/2014/main" id="{2221098A-19B0-4526-FBDA-FEBBF7548F36}"/>
              </a:ext>
            </a:extLst>
          </p:cNvPr>
          <p:cNvGraphicFramePr/>
          <p:nvPr>
            <p:extLst>
              <p:ext uri="{D42A27DB-BD31-4B8C-83A1-F6EECF244321}">
                <p14:modId xmlns:p14="http://schemas.microsoft.com/office/powerpoint/2010/main" val="3901226721"/>
              </p:ext>
            </p:extLst>
          </p:nvPr>
        </p:nvGraphicFramePr>
        <p:xfrm>
          <a:off x="1825282" y="2095680"/>
          <a:ext cx="8541432" cy="37610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5" name="Table 14">
            <a:extLst>
              <a:ext uri="{FF2B5EF4-FFF2-40B4-BE49-F238E27FC236}">
                <a16:creationId xmlns:a16="http://schemas.microsoft.com/office/drawing/2014/main" id="{C8649C0C-FA4D-7B1C-E376-EBC97A444931}"/>
              </a:ext>
            </a:extLst>
          </p:cNvPr>
          <p:cNvGraphicFramePr>
            <a:graphicFrameLocks noGrp="1"/>
          </p:cNvGraphicFramePr>
          <p:nvPr>
            <p:extLst>
              <p:ext uri="{D42A27DB-BD31-4B8C-83A1-F6EECF244321}">
                <p14:modId xmlns:p14="http://schemas.microsoft.com/office/powerpoint/2010/main" val="709332686"/>
              </p:ext>
            </p:extLst>
          </p:nvPr>
        </p:nvGraphicFramePr>
        <p:xfrm>
          <a:off x="88313" y="6329541"/>
          <a:ext cx="4261104" cy="502920"/>
        </p:xfrm>
        <a:graphic>
          <a:graphicData uri="http://schemas.openxmlformats.org/drawingml/2006/table">
            <a:tbl>
              <a:tblPr firstRow="1" bandRow="1">
                <a:tableStyleId>{5C22544A-7EE6-4342-B048-85BDC9FD1C3A}</a:tableStyleId>
              </a:tblPr>
              <a:tblGrid>
                <a:gridCol w="256032">
                  <a:extLst>
                    <a:ext uri="{9D8B030D-6E8A-4147-A177-3AD203B41FA5}">
                      <a16:colId xmlns:a16="http://schemas.microsoft.com/office/drawing/2014/main" val="20000"/>
                    </a:ext>
                  </a:extLst>
                </a:gridCol>
                <a:gridCol w="1828800">
                  <a:extLst>
                    <a:ext uri="{9D8B030D-6E8A-4147-A177-3AD203B41FA5}">
                      <a16:colId xmlns:a16="http://schemas.microsoft.com/office/drawing/2014/main" val="20001"/>
                    </a:ext>
                  </a:extLst>
                </a:gridCol>
                <a:gridCol w="256032">
                  <a:extLst>
                    <a:ext uri="{9D8B030D-6E8A-4147-A177-3AD203B41FA5}">
                      <a16:colId xmlns:a16="http://schemas.microsoft.com/office/drawing/2014/main" val="20002"/>
                    </a:ext>
                  </a:extLst>
                </a:gridCol>
                <a:gridCol w="1920240">
                  <a:extLst>
                    <a:ext uri="{9D8B030D-6E8A-4147-A177-3AD203B41FA5}">
                      <a16:colId xmlns:a16="http://schemas.microsoft.com/office/drawing/2014/main" val="20003"/>
                    </a:ext>
                  </a:extLst>
                </a:gridCol>
              </a:tblGrid>
              <a:tr h="215210">
                <a:tc>
                  <a:txBody>
                    <a:bodyPr/>
                    <a:lstStyle/>
                    <a:p>
                      <a:endParaRPr lang="en-US" sz="1050">
                        <a:solidFill>
                          <a:schemeClr val="tx1"/>
                        </a:solidFill>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070C0">
                        <a:alpha val="50000"/>
                      </a:srgbClr>
                    </a:solidFill>
                  </a:tcPr>
                </a:tc>
                <a:tc>
                  <a:txBody>
                    <a:bodyPr/>
                    <a:lstStyle/>
                    <a:p>
                      <a:r>
                        <a:rPr lang="en-US" sz="1050" b="0" dirty="0">
                          <a:solidFill>
                            <a:schemeClr val="tx1"/>
                          </a:solidFill>
                        </a:rPr>
                        <a:t>Somewhat more likely</a:t>
                      </a: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noFill/>
                  </a:tcPr>
                </a:tc>
                <a:tc>
                  <a:txBody>
                    <a:bodyPr/>
                    <a:lstStyle/>
                    <a:p>
                      <a:endParaRPr lang="en-US" sz="1050">
                        <a:solidFill>
                          <a:schemeClr val="tx1"/>
                        </a:solidFill>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57A77"/>
                    </a:solidFill>
                  </a:tcPr>
                </a:tc>
                <a:tc>
                  <a:txBody>
                    <a:bodyPr/>
                    <a:lstStyle/>
                    <a:p>
                      <a:r>
                        <a:rPr lang="en-US" sz="1050" b="0" dirty="0">
                          <a:solidFill>
                            <a:schemeClr val="tx1"/>
                          </a:solidFill>
                        </a:rPr>
                        <a:t>Somewhat less likely</a:t>
                      </a: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noFill/>
                  </a:tcPr>
                </a:tc>
                <a:extLst>
                  <a:ext uri="{0D108BD9-81ED-4DB2-BD59-A6C34878D82A}">
                    <a16:rowId xmlns:a16="http://schemas.microsoft.com/office/drawing/2014/main" val="10001"/>
                  </a:ext>
                </a:extLst>
              </a:tr>
              <a:tr h="215210">
                <a:tc>
                  <a:txBody>
                    <a:bodyPr/>
                    <a:lstStyle/>
                    <a:p>
                      <a:endParaRPr lang="en-US" sz="1050">
                        <a:solidFill>
                          <a:schemeClr val="tx1"/>
                        </a:solidFill>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070C0"/>
                    </a:solidFill>
                  </a:tcPr>
                </a:tc>
                <a:tc>
                  <a:txBody>
                    <a:bodyPr/>
                    <a:lstStyle/>
                    <a:p>
                      <a:r>
                        <a:rPr lang="en-US" sz="1050" b="0" dirty="0">
                          <a:solidFill>
                            <a:schemeClr val="tx1"/>
                          </a:solidFill>
                        </a:rPr>
                        <a:t>Much more likely</a:t>
                      </a: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noFill/>
                  </a:tcPr>
                </a:tc>
                <a:tc>
                  <a:txBody>
                    <a:bodyPr/>
                    <a:lstStyle/>
                    <a:p>
                      <a:endParaRPr lang="en-US" sz="1050">
                        <a:solidFill>
                          <a:schemeClr val="tx1"/>
                        </a:solidFill>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00000"/>
                    </a:solidFill>
                  </a:tcPr>
                </a:tc>
                <a:tc>
                  <a:txBody>
                    <a:bodyPr/>
                    <a:lstStyle/>
                    <a:p>
                      <a:r>
                        <a:rPr lang="en-US" sz="1050" b="0" dirty="0">
                          <a:solidFill>
                            <a:schemeClr val="tx1"/>
                          </a:solidFill>
                        </a:rPr>
                        <a:t>Much less likely </a:t>
                      </a: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noFill/>
                  </a:tcP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142300913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AFFBE5-0F81-C4DE-9AB4-2C0A3D5A4E9D}"/>
              </a:ext>
            </a:extLst>
          </p:cNvPr>
          <p:cNvSpPr>
            <a:spLocks noGrp="1"/>
          </p:cNvSpPr>
          <p:nvPr>
            <p:ph type="title"/>
          </p:nvPr>
        </p:nvSpPr>
        <p:spPr>
          <a:xfrm>
            <a:off x="335280" y="-101363"/>
            <a:ext cx="11521440" cy="1325563"/>
          </a:xfrm>
        </p:spPr>
        <p:txBody>
          <a:bodyPr>
            <a:normAutofit/>
          </a:bodyPr>
          <a:lstStyle/>
          <a:p>
            <a:r>
              <a:rPr lang="en-US" sz="1800" dirty="0">
                <a:effectLst/>
                <a:latin typeface="Calibri" panose="020F0502020204030204" pitchFamily="34" charset="0"/>
                <a:ea typeface="Calibri" panose="020F0502020204030204" pitchFamily="34" charset="0"/>
              </a:rPr>
              <a:t>T</a:t>
            </a:r>
            <a:r>
              <a:rPr lang="en-US" sz="1800" b="1" dirty="0">
                <a:effectLst/>
                <a:latin typeface="Calibri" panose="020F0502020204030204" pitchFamily="34" charset="0"/>
                <a:ea typeface="Calibri" panose="020F0502020204030204" pitchFamily="34" charset="0"/>
              </a:rPr>
              <a:t>his issue can mobilize voters and persuade young voters.</a:t>
            </a:r>
            <a:r>
              <a:rPr lang="en-US" sz="1800" dirty="0">
                <a:effectLst/>
                <a:latin typeface="Calibri" panose="020F0502020204030204" pitchFamily="34" charset="0"/>
                <a:ea typeface="Calibri" panose="020F0502020204030204" pitchFamily="34" charset="0"/>
              </a:rPr>
              <a:t> Nearly half of voters across most demographic subgroups say they would be more likely to support a candidate who supports requiring Medicare to cover FDA-approved drugs and therapies. Among Republicans and Trump 2020 voters, a third say it would make them more likely and a plurality say it would make no difference to their vote. </a:t>
            </a:r>
            <a:endParaRPr lang="en-US" dirty="0"/>
          </a:p>
        </p:txBody>
      </p:sp>
      <p:graphicFrame>
        <p:nvGraphicFramePr>
          <p:cNvPr id="4" name="Table 3">
            <a:extLst>
              <a:ext uri="{FF2B5EF4-FFF2-40B4-BE49-F238E27FC236}">
                <a16:creationId xmlns:a16="http://schemas.microsoft.com/office/drawing/2014/main" id="{8CA503BE-46BB-3A20-C805-D381F3CEC8A6}"/>
              </a:ext>
            </a:extLst>
          </p:cNvPr>
          <p:cNvGraphicFramePr>
            <a:graphicFrameLocks noGrp="1"/>
          </p:cNvGraphicFramePr>
          <p:nvPr>
            <p:extLst>
              <p:ext uri="{D42A27DB-BD31-4B8C-83A1-F6EECF244321}">
                <p14:modId xmlns:p14="http://schemas.microsoft.com/office/powerpoint/2010/main" val="3164283301"/>
              </p:ext>
            </p:extLst>
          </p:nvPr>
        </p:nvGraphicFramePr>
        <p:xfrm>
          <a:off x="2096304" y="1676320"/>
          <a:ext cx="7999391" cy="4815143"/>
        </p:xfrm>
        <a:graphic>
          <a:graphicData uri="http://schemas.openxmlformats.org/drawingml/2006/table">
            <a:tbl>
              <a:tblPr firstRow="1" bandRow="1">
                <a:tableStyleId>{5C22544A-7EE6-4342-B048-85BDC9FD1C3A}</a:tableStyleId>
              </a:tblPr>
              <a:tblGrid>
                <a:gridCol w="3471437">
                  <a:extLst>
                    <a:ext uri="{9D8B030D-6E8A-4147-A177-3AD203B41FA5}">
                      <a16:colId xmlns:a16="http://schemas.microsoft.com/office/drawing/2014/main" val="20000"/>
                    </a:ext>
                  </a:extLst>
                </a:gridCol>
                <a:gridCol w="1509318">
                  <a:extLst>
                    <a:ext uri="{9D8B030D-6E8A-4147-A177-3AD203B41FA5}">
                      <a16:colId xmlns:a16="http://schemas.microsoft.com/office/drawing/2014/main" val="20001"/>
                    </a:ext>
                  </a:extLst>
                </a:gridCol>
                <a:gridCol w="1509318">
                  <a:extLst>
                    <a:ext uri="{9D8B030D-6E8A-4147-A177-3AD203B41FA5}">
                      <a16:colId xmlns:a16="http://schemas.microsoft.com/office/drawing/2014/main" val="20002"/>
                    </a:ext>
                  </a:extLst>
                </a:gridCol>
                <a:gridCol w="1509318">
                  <a:extLst>
                    <a:ext uri="{9D8B030D-6E8A-4147-A177-3AD203B41FA5}">
                      <a16:colId xmlns:a16="http://schemas.microsoft.com/office/drawing/2014/main" val="1987307792"/>
                    </a:ext>
                  </a:extLst>
                </a:gridCol>
              </a:tblGrid>
              <a:tr h="327725">
                <a:tc>
                  <a:txBody>
                    <a:bodyPr/>
                    <a:lstStyle/>
                    <a:p>
                      <a:pPr algn="ctr"/>
                      <a:endParaRPr lang="en-US" sz="1300" dirty="0"/>
                    </a:p>
                  </a:txBody>
                  <a:tcPr>
                    <a:solidFill>
                      <a:schemeClr val="bg1"/>
                    </a:solidFill>
                  </a:tcPr>
                </a:tc>
                <a:tc>
                  <a:txBody>
                    <a:bodyPr/>
                    <a:lstStyle/>
                    <a:p>
                      <a:pPr marL="0" marR="0" algn="ctr">
                        <a:lnSpc>
                          <a:spcPct val="107000"/>
                        </a:lnSpc>
                        <a:spcBef>
                          <a:spcPts val="0"/>
                        </a:spcBef>
                        <a:spcAft>
                          <a:spcPts val="0"/>
                        </a:spcAft>
                        <a:tabLst>
                          <a:tab pos="3371850" algn="l"/>
                        </a:tabLst>
                      </a:pPr>
                      <a:r>
                        <a:rPr lang="en-US" sz="1400" kern="100"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Much more likely</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rgbClr val="0070C0"/>
                    </a:solidFill>
                  </a:tcPr>
                </a:tc>
                <a:tc>
                  <a:txBody>
                    <a:bodyPr/>
                    <a:lstStyle/>
                    <a:p>
                      <a:pPr marL="0" marR="0" algn="ctr">
                        <a:lnSpc>
                          <a:spcPct val="107000"/>
                        </a:lnSpc>
                        <a:spcBef>
                          <a:spcPts val="0"/>
                        </a:spcBef>
                        <a:spcAft>
                          <a:spcPts val="0"/>
                        </a:spcAft>
                        <a:tabLst>
                          <a:tab pos="3371850" algn="l"/>
                        </a:tabLst>
                      </a:pPr>
                      <a:r>
                        <a:rPr lang="en-US" sz="1400" kern="100"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More likely</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rgbClr val="7FB7DF"/>
                    </a:solidFill>
                  </a:tcPr>
                </a:tc>
                <a:tc>
                  <a:txBody>
                    <a:bodyPr/>
                    <a:lstStyle/>
                    <a:p>
                      <a:pPr marL="0" marR="0" algn="ctr">
                        <a:lnSpc>
                          <a:spcPct val="107000"/>
                        </a:lnSpc>
                        <a:spcBef>
                          <a:spcPts val="0"/>
                        </a:spcBef>
                        <a:spcAft>
                          <a:spcPts val="0"/>
                        </a:spcAft>
                        <a:tabLst>
                          <a:tab pos="3371850" algn="l"/>
                        </a:tabLst>
                      </a:pPr>
                      <a:r>
                        <a:rPr lang="en-US" sz="1400" kern="100"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No difference</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rgbClr val="7030A0"/>
                    </a:solidFill>
                  </a:tcPr>
                </a:tc>
                <a:extLst>
                  <a:ext uri="{0D108BD9-81ED-4DB2-BD59-A6C34878D82A}">
                    <a16:rowId xmlns:a16="http://schemas.microsoft.com/office/drawing/2014/main" val="10000"/>
                  </a:ext>
                </a:extLst>
              </a:tr>
              <a:tr h="246943">
                <a:tc>
                  <a:txBody>
                    <a:bodyPr/>
                    <a:lstStyle/>
                    <a:p>
                      <a:pPr algn="l"/>
                      <a:r>
                        <a:rPr lang="en-US" sz="1400" b="1" dirty="0">
                          <a:latin typeface="+mn-lt"/>
                        </a:rPr>
                        <a:t>Men</a:t>
                      </a:r>
                    </a:p>
                  </a:txBody>
                  <a:tcPr marT="0" marB="0" anchor="ctr">
                    <a:solidFill>
                      <a:schemeClr val="bg1">
                        <a:lumMod val="50000"/>
                        <a:alpha val="50000"/>
                      </a:schemeClr>
                    </a:solidFill>
                  </a:tcPr>
                </a:tc>
                <a:tc>
                  <a:txBody>
                    <a:bodyPr/>
                    <a:lstStyle/>
                    <a:p>
                      <a:pPr marL="0" marR="0" algn="ctr">
                        <a:lnSpc>
                          <a:spcPct val="107000"/>
                        </a:lnSpc>
                        <a:spcBef>
                          <a:spcPts val="0"/>
                        </a:spcBef>
                        <a:spcAft>
                          <a:spcPts val="0"/>
                        </a:spcAft>
                        <a:tabLst>
                          <a:tab pos="3371850" algn="l"/>
                        </a:tabLst>
                      </a:pPr>
                      <a:r>
                        <a:rPr lang="en-US" sz="1600" kern="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30</a:t>
                      </a:r>
                      <a:endParaRPr lang="en-US" sz="20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chemeClr val="bg1">
                        <a:lumMod val="50000"/>
                        <a:alpha val="50000"/>
                      </a:schemeClr>
                    </a:solidFill>
                  </a:tcPr>
                </a:tc>
                <a:tc>
                  <a:txBody>
                    <a:bodyPr/>
                    <a:lstStyle/>
                    <a:p>
                      <a:pPr marL="0" marR="0" algn="ctr">
                        <a:lnSpc>
                          <a:spcPct val="107000"/>
                        </a:lnSpc>
                        <a:spcBef>
                          <a:spcPts val="0"/>
                        </a:spcBef>
                        <a:spcAft>
                          <a:spcPts val="0"/>
                        </a:spcAft>
                        <a:tabLst>
                          <a:tab pos="3371850" algn="l"/>
                        </a:tabLst>
                      </a:pPr>
                      <a:r>
                        <a:rPr lang="en-US" sz="1600" kern="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56</a:t>
                      </a:r>
                      <a:endParaRPr lang="en-US" sz="20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chemeClr val="bg1">
                        <a:lumMod val="50000"/>
                        <a:alpha val="50000"/>
                      </a:schemeClr>
                    </a:solidFill>
                  </a:tcPr>
                </a:tc>
                <a:tc>
                  <a:txBody>
                    <a:bodyPr/>
                    <a:lstStyle/>
                    <a:p>
                      <a:pPr marL="0" marR="0" algn="ctr">
                        <a:lnSpc>
                          <a:spcPct val="107000"/>
                        </a:lnSpc>
                        <a:spcBef>
                          <a:spcPts val="0"/>
                        </a:spcBef>
                        <a:spcAft>
                          <a:spcPts val="0"/>
                        </a:spcAft>
                        <a:tabLst>
                          <a:tab pos="3371850" algn="l"/>
                        </a:tabLst>
                      </a:pPr>
                      <a:r>
                        <a:rPr lang="en-US" sz="1600" kern="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33</a:t>
                      </a:r>
                      <a:endParaRPr lang="en-US" sz="20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50000"/>
                        <a:alpha val="50000"/>
                      </a:schemeClr>
                    </a:solidFill>
                  </a:tcPr>
                </a:tc>
                <a:extLst>
                  <a:ext uri="{0D108BD9-81ED-4DB2-BD59-A6C34878D82A}">
                    <a16:rowId xmlns:a16="http://schemas.microsoft.com/office/drawing/2014/main" val="10001"/>
                  </a:ext>
                </a:extLst>
              </a:tr>
              <a:tr h="246943">
                <a:tc>
                  <a:txBody>
                    <a:bodyPr/>
                    <a:lstStyle/>
                    <a:p>
                      <a:pPr algn="l"/>
                      <a:r>
                        <a:rPr lang="en-US" sz="1400" b="1" dirty="0">
                          <a:latin typeface="+mn-lt"/>
                        </a:rPr>
                        <a:t>Women</a:t>
                      </a:r>
                    </a:p>
                  </a:txBody>
                  <a:tcPr marT="0" marB="0" anchor="ctr">
                    <a:solidFill>
                      <a:schemeClr val="bg1">
                        <a:lumMod val="50000"/>
                        <a:alpha val="50000"/>
                      </a:schemeClr>
                    </a:solidFill>
                  </a:tcPr>
                </a:tc>
                <a:tc>
                  <a:txBody>
                    <a:bodyPr/>
                    <a:lstStyle/>
                    <a:p>
                      <a:pPr marL="0" marR="0" algn="ctr">
                        <a:lnSpc>
                          <a:spcPct val="107000"/>
                        </a:lnSpc>
                        <a:spcBef>
                          <a:spcPts val="0"/>
                        </a:spcBef>
                        <a:spcAft>
                          <a:spcPts val="0"/>
                        </a:spcAft>
                        <a:tabLst>
                          <a:tab pos="3371850" algn="l"/>
                        </a:tabLst>
                      </a:pPr>
                      <a:r>
                        <a:rPr lang="en-US" sz="1600" kern="1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34</a:t>
                      </a:r>
                      <a:endParaRPr lang="en-US" sz="20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rgbClr val="BFBFBF"/>
                    </a:solidFill>
                  </a:tcPr>
                </a:tc>
                <a:tc>
                  <a:txBody>
                    <a:bodyPr/>
                    <a:lstStyle/>
                    <a:p>
                      <a:pPr marL="0" marR="0" algn="ctr">
                        <a:lnSpc>
                          <a:spcPct val="107000"/>
                        </a:lnSpc>
                        <a:spcBef>
                          <a:spcPts val="0"/>
                        </a:spcBef>
                        <a:spcAft>
                          <a:spcPts val="0"/>
                        </a:spcAft>
                        <a:tabLst>
                          <a:tab pos="3371850" algn="l"/>
                        </a:tabLst>
                      </a:pPr>
                      <a:r>
                        <a:rPr lang="en-US" sz="1600" kern="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50</a:t>
                      </a:r>
                      <a:endParaRPr lang="en-US" sz="20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chemeClr val="bg1">
                        <a:lumMod val="50000"/>
                        <a:alpha val="50000"/>
                      </a:schemeClr>
                    </a:solidFill>
                  </a:tcPr>
                </a:tc>
                <a:tc>
                  <a:txBody>
                    <a:bodyPr/>
                    <a:lstStyle/>
                    <a:p>
                      <a:pPr marL="0" marR="0" algn="ctr">
                        <a:lnSpc>
                          <a:spcPct val="107000"/>
                        </a:lnSpc>
                        <a:spcBef>
                          <a:spcPts val="0"/>
                        </a:spcBef>
                        <a:spcAft>
                          <a:spcPts val="0"/>
                        </a:spcAft>
                        <a:tabLst>
                          <a:tab pos="3371850" algn="l"/>
                        </a:tabLst>
                      </a:pPr>
                      <a:r>
                        <a:rPr lang="en-US" sz="1600" kern="1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33</a:t>
                      </a:r>
                      <a:endParaRPr lang="en-US" sz="20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50000"/>
                        <a:alpha val="50000"/>
                      </a:schemeClr>
                    </a:solidFill>
                  </a:tcPr>
                </a:tc>
                <a:extLst>
                  <a:ext uri="{0D108BD9-81ED-4DB2-BD59-A6C34878D82A}">
                    <a16:rowId xmlns:a16="http://schemas.microsoft.com/office/drawing/2014/main" val="10002"/>
                  </a:ext>
                </a:extLst>
              </a:tr>
              <a:tr h="246943">
                <a:tc>
                  <a:txBody>
                    <a:bodyPr/>
                    <a:lstStyle/>
                    <a:p>
                      <a:pPr algn="l"/>
                      <a:r>
                        <a:rPr lang="en-US" sz="1400" b="1" dirty="0">
                          <a:latin typeface="+mn-lt"/>
                        </a:rPr>
                        <a:t>Under 50</a:t>
                      </a:r>
                    </a:p>
                  </a:txBody>
                  <a:tcPr marT="0" marB="0" anchor="ctr">
                    <a:solidFill>
                      <a:schemeClr val="bg1">
                        <a:lumMod val="50000"/>
                        <a:alpha val="25000"/>
                      </a:schemeClr>
                    </a:solidFill>
                  </a:tcPr>
                </a:tc>
                <a:tc>
                  <a:txBody>
                    <a:bodyPr/>
                    <a:lstStyle/>
                    <a:p>
                      <a:pPr marL="0" marR="0" algn="ctr">
                        <a:lnSpc>
                          <a:spcPct val="107000"/>
                        </a:lnSpc>
                        <a:spcBef>
                          <a:spcPts val="0"/>
                        </a:spcBef>
                        <a:spcAft>
                          <a:spcPts val="0"/>
                        </a:spcAft>
                        <a:tabLst>
                          <a:tab pos="3371850" algn="l"/>
                        </a:tabLst>
                      </a:pPr>
                      <a:r>
                        <a:rPr lang="en-US" sz="1600" kern="1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28</a:t>
                      </a:r>
                      <a:endParaRPr lang="en-US" sz="20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chemeClr val="bg1">
                        <a:lumMod val="50000"/>
                        <a:alpha val="25000"/>
                      </a:schemeClr>
                    </a:solidFill>
                  </a:tcPr>
                </a:tc>
                <a:tc>
                  <a:txBody>
                    <a:bodyPr/>
                    <a:lstStyle/>
                    <a:p>
                      <a:pPr marL="0" marR="0" algn="ctr">
                        <a:lnSpc>
                          <a:spcPct val="107000"/>
                        </a:lnSpc>
                        <a:spcBef>
                          <a:spcPts val="0"/>
                        </a:spcBef>
                        <a:spcAft>
                          <a:spcPts val="0"/>
                        </a:spcAft>
                        <a:tabLst>
                          <a:tab pos="3371850" algn="l"/>
                        </a:tabLst>
                      </a:pPr>
                      <a:r>
                        <a:rPr lang="en-US" sz="1600" kern="1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49</a:t>
                      </a:r>
                      <a:endParaRPr lang="en-US" sz="20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chemeClr val="bg1">
                        <a:lumMod val="50000"/>
                        <a:alpha val="25000"/>
                      </a:schemeClr>
                    </a:solidFill>
                  </a:tcPr>
                </a:tc>
                <a:tc>
                  <a:txBody>
                    <a:bodyPr/>
                    <a:lstStyle/>
                    <a:p>
                      <a:pPr marL="0" marR="0" algn="ctr">
                        <a:lnSpc>
                          <a:spcPct val="107000"/>
                        </a:lnSpc>
                        <a:spcBef>
                          <a:spcPts val="0"/>
                        </a:spcBef>
                        <a:spcAft>
                          <a:spcPts val="0"/>
                        </a:spcAft>
                        <a:tabLst>
                          <a:tab pos="3371850" algn="l"/>
                        </a:tabLst>
                      </a:pPr>
                      <a:r>
                        <a:rPr lang="en-US" sz="1600" kern="1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35</a:t>
                      </a:r>
                      <a:endParaRPr lang="en-US" sz="20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50000"/>
                        <a:alpha val="25000"/>
                      </a:schemeClr>
                    </a:solidFill>
                  </a:tcPr>
                </a:tc>
                <a:extLst>
                  <a:ext uri="{0D108BD9-81ED-4DB2-BD59-A6C34878D82A}">
                    <a16:rowId xmlns:a16="http://schemas.microsoft.com/office/drawing/2014/main" val="10003"/>
                  </a:ext>
                </a:extLst>
              </a:tr>
              <a:tr h="246943">
                <a:tc>
                  <a:txBody>
                    <a:bodyPr/>
                    <a:lstStyle/>
                    <a:p>
                      <a:pPr algn="l"/>
                      <a:r>
                        <a:rPr lang="en-US" sz="1400" b="1" dirty="0">
                          <a:latin typeface="+mn-lt"/>
                        </a:rPr>
                        <a:t>Over 50</a:t>
                      </a:r>
                    </a:p>
                  </a:txBody>
                  <a:tcPr marT="0" marB="0" anchor="ctr">
                    <a:solidFill>
                      <a:schemeClr val="bg1">
                        <a:lumMod val="50000"/>
                        <a:alpha val="25000"/>
                      </a:schemeClr>
                    </a:solidFill>
                  </a:tcPr>
                </a:tc>
                <a:tc>
                  <a:txBody>
                    <a:bodyPr/>
                    <a:lstStyle/>
                    <a:p>
                      <a:pPr marL="0" marR="0" algn="ctr">
                        <a:lnSpc>
                          <a:spcPct val="107000"/>
                        </a:lnSpc>
                        <a:spcBef>
                          <a:spcPts val="0"/>
                        </a:spcBef>
                        <a:spcAft>
                          <a:spcPts val="0"/>
                        </a:spcAft>
                        <a:tabLst>
                          <a:tab pos="3371850" algn="l"/>
                        </a:tabLst>
                      </a:pPr>
                      <a:r>
                        <a:rPr lang="en-US" sz="1600" kern="1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36</a:t>
                      </a:r>
                      <a:endParaRPr lang="en-US" sz="20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rgbClr val="DFDFDF"/>
                    </a:solidFill>
                  </a:tcPr>
                </a:tc>
                <a:tc>
                  <a:txBody>
                    <a:bodyPr/>
                    <a:lstStyle/>
                    <a:p>
                      <a:pPr marL="0" marR="0" algn="ctr">
                        <a:lnSpc>
                          <a:spcPct val="107000"/>
                        </a:lnSpc>
                        <a:spcBef>
                          <a:spcPts val="0"/>
                        </a:spcBef>
                        <a:spcAft>
                          <a:spcPts val="0"/>
                        </a:spcAft>
                        <a:tabLst>
                          <a:tab pos="3371850" algn="l"/>
                        </a:tabLst>
                      </a:pPr>
                      <a:r>
                        <a:rPr lang="en-US" sz="1600" kern="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56</a:t>
                      </a:r>
                      <a:endParaRPr lang="en-US" sz="20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chemeClr val="bg1">
                        <a:lumMod val="50000"/>
                        <a:alpha val="25000"/>
                      </a:schemeClr>
                    </a:solidFill>
                  </a:tcPr>
                </a:tc>
                <a:tc>
                  <a:txBody>
                    <a:bodyPr/>
                    <a:lstStyle/>
                    <a:p>
                      <a:pPr marL="0" marR="0" algn="ctr">
                        <a:lnSpc>
                          <a:spcPct val="107000"/>
                        </a:lnSpc>
                        <a:spcBef>
                          <a:spcPts val="0"/>
                        </a:spcBef>
                        <a:spcAft>
                          <a:spcPts val="0"/>
                        </a:spcAft>
                        <a:tabLst>
                          <a:tab pos="3371850" algn="l"/>
                        </a:tabLst>
                      </a:pPr>
                      <a:r>
                        <a:rPr lang="en-US" sz="1600" kern="1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32</a:t>
                      </a:r>
                      <a:endParaRPr lang="en-US" sz="20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50000"/>
                        <a:alpha val="25000"/>
                      </a:schemeClr>
                    </a:solidFill>
                  </a:tcPr>
                </a:tc>
                <a:extLst>
                  <a:ext uri="{0D108BD9-81ED-4DB2-BD59-A6C34878D82A}">
                    <a16:rowId xmlns:a16="http://schemas.microsoft.com/office/drawing/2014/main" val="2121571021"/>
                  </a:ext>
                </a:extLst>
              </a:tr>
              <a:tr h="246943">
                <a:tc>
                  <a:txBody>
                    <a:bodyPr/>
                    <a:lstStyle/>
                    <a:p>
                      <a:pPr marL="0" marR="0" algn="just">
                        <a:lnSpc>
                          <a:spcPct val="107000"/>
                        </a:lnSpc>
                        <a:spcBef>
                          <a:spcPts val="0"/>
                        </a:spcBef>
                        <a:spcAft>
                          <a:spcPts val="0"/>
                        </a:spcAft>
                        <a:tabLst>
                          <a:tab pos="3371850" algn="l"/>
                        </a:tabLst>
                      </a:pPr>
                      <a:r>
                        <a:rPr lang="en-US" sz="1400" b="1" kern="100" dirty="0">
                          <a:effectLst/>
                          <a:latin typeface="+mn-lt"/>
                        </a:rPr>
                        <a:t>Democrats</a:t>
                      </a:r>
                      <a:endParaRPr lang="en-US" sz="1400" b="1" kern="100" dirty="0">
                        <a:effectLst/>
                        <a:latin typeface="+mn-lt"/>
                        <a:ea typeface="Calibri" panose="020F0502020204030204" pitchFamily="34" charset="0"/>
                        <a:cs typeface="Times New Roman" panose="02020603050405020304" pitchFamily="18" charset="0"/>
                      </a:endParaRPr>
                    </a:p>
                  </a:txBody>
                  <a:tcPr marL="68580" marR="68580" marT="0" marB="0">
                    <a:solidFill>
                      <a:srgbClr val="BFBFBF"/>
                    </a:solidFill>
                  </a:tcPr>
                </a:tc>
                <a:tc>
                  <a:txBody>
                    <a:bodyPr/>
                    <a:lstStyle/>
                    <a:p>
                      <a:pPr marL="0" marR="0" algn="ctr">
                        <a:lnSpc>
                          <a:spcPct val="107000"/>
                        </a:lnSpc>
                        <a:spcBef>
                          <a:spcPts val="0"/>
                        </a:spcBef>
                        <a:spcAft>
                          <a:spcPts val="0"/>
                        </a:spcAft>
                        <a:tabLst>
                          <a:tab pos="3371850" algn="l"/>
                        </a:tabLst>
                      </a:pPr>
                      <a:r>
                        <a:rPr lang="en-US" sz="1600" b="1" u="sng" kern="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44</a:t>
                      </a:r>
                      <a:endParaRPr lang="en-US" sz="20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rgbClr val="7FB7DF"/>
                    </a:solidFill>
                  </a:tcPr>
                </a:tc>
                <a:tc>
                  <a:txBody>
                    <a:bodyPr/>
                    <a:lstStyle/>
                    <a:p>
                      <a:pPr marL="0" marR="0" algn="ctr">
                        <a:lnSpc>
                          <a:spcPct val="107000"/>
                        </a:lnSpc>
                        <a:spcBef>
                          <a:spcPts val="0"/>
                        </a:spcBef>
                        <a:spcAft>
                          <a:spcPts val="0"/>
                        </a:spcAft>
                        <a:tabLst>
                          <a:tab pos="3371850" algn="l"/>
                        </a:tabLst>
                      </a:pPr>
                      <a:r>
                        <a:rPr lang="en-US" sz="1600" kern="1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68</a:t>
                      </a:r>
                      <a:endParaRPr lang="en-US" sz="20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rgbClr val="BFBFBF"/>
                    </a:solidFill>
                  </a:tcPr>
                </a:tc>
                <a:tc>
                  <a:txBody>
                    <a:bodyPr/>
                    <a:lstStyle/>
                    <a:p>
                      <a:pPr marL="0" marR="0" algn="ctr">
                        <a:lnSpc>
                          <a:spcPct val="107000"/>
                        </a:lnSpc>
                        <a:spcBef>
                          <a:spcPts val="0"/>
                        </a:spcBef>
                        <a:spcAft>
                          <a:spcPts val="0"/>
                        </a:spcAft>
                        <a:tabLst>
                          <a:tab pos="3371850" algn="l"/>
                        </a:tabLst>
                      </a:pPr>
                      <a:r>
                        <a:rPr lang="en-US" sz="1600" kern="1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21</a:t>
                      </a:r>
                      <a:endParaRPr lang="en-US" sz="20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rgbClr val="BFBFBF"/>
                    </a:solidFill>
                  </a:tcPr>
                </a:tc>
                <a:extLst>
                  <a:ext uri="{0D108BD9-81ED-4DB2-BD59-A6C34878D82A}">
                    <a16:rowId xmlns:a16="http://schemas.microsoft.com/office/drawing/2014/main" val="2504612229"/>
                  </a:ext>
                </a:extLst>
              </a:tr>
              <a:tr h="246943">
                <a:tc>
                  <a:txBody>
                    <a:bodyPr/>
                    <a:lstStyle/>
                    <a:p>
                      <a:pPr marL="0" marR="0" algn="just">
                        <a:lnSpc>
                          <a:spcPct val="107000"/>
                        </a:lnSpc>
                        <a:spcBef>
                          <a:spcPts val="0"/>
                        </a:spcBef>
                        <a:spcAft>
                          <a:spcPts val="0"/>
                        </a:spcAft>
                        <a:tabLst>
                          <a:tab pos="3371850" algn="l"/>
                        </a:tabLst>
                      </a:pPr>
                      <a:r>
                        <a:rPr lang="en-US" sz="1400" b="1" kern="100" dirty="0">
                          <a:effectLst/>
                          <a:latin typeface="+mn-lt"/>
                        </a:rPr>
                        <a:t>Independent/DK</a:t>
                      </a:r>
                      <a:endParaRPr lang="en-US" sz="1400" b="1" kern="100" dirty="0">
                        <a:effectLst/>
                        <a:latin typeface="+mn-lt"/>
                        <a:ea typeface="Calibri" panose="020F0502020204030204" pitchFamily="34" charset="0"/>
                        <a:cs typeface="Times New Roman" panose="02020603050405020304" pitchFamily="18" charset="0"/>
                      </a:endParaRPr>
                    </a:p>
                  </a:txBody>
                  <a:tcPr marL="68580" marR="68580" marT="0" marB="0">
                    <a:solidFill>
                      <a:srgbClr val="BFBFBF"/>
                    </a:solidFill>
                  </a:tcPr>
                </a:tc>
                <a:tc>
                  <a:txBody>
                    <a:bodyPr/>
                    <a:lstStyle/>
                    <a:p>
                      <a:pPr marL="0" marR="0" algn="ctr">
                        <a:lnSpc>
                          <a:spcPct val="107000"/>
                        </a:lnSpc>
                        <a:spcBef>
                          <a:spcPts val="0"/>
                        </a:spcBef>
                        <a:spcAft>
                          <a:spcPts val="0"/>
                        </a:spcAft>
                        <a:tabLst>
                          <a:tab pos="3371850" algn="l"/>
                        </a:tabLst>
                      </a:pPr>
                      <a:r>
                        <a:rPr lang="en-US" sz="1600" kern="1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33</a:t>
                      </a:r>
                      <a:endParaRPr lang="en-US" sz="20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rgbClr val="BFBFBF"/>
                    </a:solidFill>
                  </a:tcPr>
                </a:tc>
                <a:tc>
                  <a:txBody>
                    <a:bodyPr/>
                    <a:lstStyle/>
                    <a:p>
                      <a:pPr marL="0" marR="0" algn="ctr">
                        <a:lnSpc>
                          <a:spcPct val="107000"/>
                        </a:lnSpc>
                        <a:spcBef>
                          <a:spcPts val="0"/>
                        </a:spcBef>
                        <a:spcAft>
                          <a:spcPts val="0"/>
                        </a:spcAft>
                        <a:tabLst>
                          <a:tab pos="3371850" algn="l"/>
                        </a:tabLst>
                      </a:pPr>
                      <a:r>
                        <a:rPr lang="en-US" sz="1600" kern="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47</a:t>
                      </a:r>
                      <a:endParaRPr lang="en-US" sz="20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rgbClr val="BFBFBF"/>
                    </a:solidFill>
                  </a:tcPr>
                </a:tc>
                <a:tc>
                  <a:txBody>
                    <a:bodyPr/>
                    <a:lstStyle/>
                    <a:p>
                      <a:pPr marL="0" marR="0" algn="ctr">
                        <a:lnSpc>
                          <a:spcPct val="107000"/>
                        </a:lnSpc>
                        <a:spcBef>
                          <a:spcPts val="0"/>
                        </a:spcBef>
                        <a:spcAft>
                          <a:spcPts val="0"/>
                        </a:spcAft>
                        <a:tabLst>
                          <a:tab pos="3371850" algn="l"/>
                        </a:tabLst>
                      </a:pPr>
                      <a:r>
                        <a:rPr lang="en-US" sz="1600" b="1" u="sng" kern="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40</a:t>
                      </a:r>
                      <a:endParaRPr lang="en-US" sz="20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rgbClr val="7030A0">
                        <a:alpha val="50196"/>
                      </a:srgbClr>
                    </a:solidFill>
                  </a:tcPr>
                </a:tc>
                <a:extLst>
                  <a:ext uri="{0D108BD9-81ED-4DB2-BD59-A6C34878D82A}">
                    <a16:rowId xmlns:a16="http://schemas.microsoft.com/office/drawing/2014/main" val="1146477102"/>
                  </a:ext>
                </a:extLst>
              </a:tr>
              <a:tr h="246943">
                <a:tc>
                  <a:txBody>
                    <a:bodyPr/>
                    <a:lstStyle/>
                    <a:p>
                      <a:pPr marL="0" marR="0" algn="just">
                        <a:lnSpc>
                          <a:spcPct val="107000"/>
                        </a:lnSpc>
                        <a:spcBef>
                          <a:spcPts val="0"/>
                        </a:spcBef>
                        <a:spcAft>
                          <a:spcPts val="0"/>
                        </a:spcAft>
                        <a:tabLst>
                          <a:tab pos="3371850" algn="l"/>
                        </a:tabLst>
                      </a:pPr>
                      <a:r>
                        <a:rPr lang="en-US" sz="1400" b="1" kern="100" dirty="0">
                          <a:effectLst/>
                          <a:latin typeface="+mn-lt"/>
                        </a:rPr>
                        <a:t>Republicans</a:t>
                      </a:r>
                      <a:endParaRPr lang="en-US" sz="1400" b="1" kern="100" dirty="0">
                        <a:effectLst/>
                        <a:latin typeface="+mn-lt"/>
                        <a:ea typeface="Calibri" panose="020F0502020204030204" pitchFamily="34" charset="0"/>
                        <a:cs typeface="Times New Roman" panose="02020603050405020304" pitchFamily="18" charset="0"/>
                      </a:endParaRPr>
                    </a:p>
                  </a:txBody>
                  <a:tcPr marL="68580" marR="68580" marT="0" marB="0">
                    <a:solidFill>
                      <a:srgbClr val="BFBFBF"/>
                    </a:solidFill>
                  </a:tcPr>
                </a:tc>
                <a:tc>
                  <a:txBody>
                    <a:bodyPr/>
                    <a:lstStyle/>
                    <a:p>
                      <a:pPr marL="0" marR="0" algn="ctr">
                        <a:lnSpc>
                          <a:spcPct val="107000"/>
                        </a:lnSpc>
                        <a:spcBef>
                          <a:spcPts val="0"/>
                        </a:spcBef>
                        <a:spcAft>
                          <a:spcPts val="0"/>
                        </a:spcAft>
                        <a:tabLst>
                          <a:tab pos="3371850" algn="l"/>
                        </a:tabLst>
                      </a:pPr>
                      <a:r>
                        <a:rPr lang="en-US" sz="1600" kern="1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19</a:t>
                      </a:r>
                      <a:endParaRPr lang="en-US" sz="20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rgbClr val="BFBFBF"/>
                    </a:solidFill>
                  </a:tcPr>
                </a:tc>
                <a:tc>
                  <a:txBody>
                    <a:bodyPr/>
                    <a:lstStyle/>
                    <a:p>
                      <a:pPr marL="0" marR="0" algn="ctr">
                        <a:lnSpc>
                          <a:spcPct val="107000"/>
                        </a:lnSpc>
                        <a:spcBef>
                          <a:spcPts val="0"/>
                        </a:spcBef>
                        <a:spcAft>
                          <a:spcPts val="0"/>
                        </a:spcAft>
                        <a:tabLst>
                          <a:tab pos="3371850" algn="l"/>
                        </a:tabLst>
                      </a:pPr>
                      <a:r>
                        <a:rPr lang="en-US" sz="1600" kern="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37</a:t>
                      </a:r>
                      <a:endParaRPr lang="en-US" sz="20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rgbClr val="BFBFBF"/>
                    </a:solidFill>
                  </a:tcPr>
                </a:tc>
                <a:tc>
                  <a:txBody>
                    <a:bodyPr/>
                    <a:lstStyle/>
                    <a:p>
                      <a:pPr marL="0" marR="0" algn="ctr">
                        <a:lnSpc>
                          <a:spcPct val="107000"/>
                        </a:lnSpc>
                        <a:spcBef>
                          <a:spcPts val="0"/>
                        </a:spcBef>
                        <a:spcAft>
                          <a:spcPts val="0"/>
                        </a:spcAft>
                        <a:tabLst>
                          <a:tab pos="3371850" algn="l"/>
                        </a:tabLst>
                      </a:pPr>
                      <a:r>
                        <a:rPr lang="en-US" sz="1600" b="1" u="sng" kern="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44</a:t>
                      </a:r>
                      <a:endParaRPr lang="en-US" sz="20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rgbClr val="7030A0">
                        <a:alpha val="50196"/>
                      </a:srgbClr>
                    </a:solidFill>
                  </a:tcPr>
                </a:tc>
                <a:extLst>
                  <a:ext uri="{0D108BD9-81ED-4DB2-BD59-A6C34878D82A}">
                    <a16:rowId xmlns:a16="http://schemas.microsoft.com/office/drawing/2014/main" val="10004"/>
                  </a:ext>
                </a:extLst>
              </a:tr>
              <a:tr h="246943">
                <a:tc>
                  <a:txBody>
                    <a:bodyPr/>
                    <a:lstStyle/>
                    <a:p>
                      <a:pPr marL="0" marR="0" algn="just">
                        <a:lnSpc>
                          <a:spcPct val="107000"/>
                        </a:lnSpc>
                        <a:spcBef>
                          <a:spcPts val="0"/>
                        </a:spcBef>
                        <a:spcAft>
                          <a:spcPts val="0"/>
                        </a:spcAft>
                        <a:tabLst>
                          <a:tab pos="3371850" algn="l"/>
                        </a:tabLst>
                      </a:pPr>
                      <a:r>
                        <a:rPr lang="en-US" sz="1400" b="1" kern="100" dirty="0">
                          <a:effectLst/>
                          <a:latin typeface="+mn-lt"/>
                        </a:rPr>
                        <a:t>White</a:t>
                      </a:r>
                      <a:endParaRPr lang="en-US" sz="1400" b="1" kern="100" dirty="0">
                        <a:effectLst/>
                        <a:latin typeface="+mn-lt"/>
                        <a:ea typeface="Calibri" panose="020F0502020204030204" pitchFamily="34" charset="0"/>
                        <a:cs typeface="Times New Roman" panose="02020603050405020304" pitchFamily="18" charset="0"/>
                      </a:endParaRPr>
                    </a:p>
                  </a:txBody>
                  <a:tcPr marL="68580" marR="68580" marT="0" marB="0">
                    <a:solidFill>
                      <a:srgbClr val="DFDFDF"/>
                    </a:solidFill>
                  </a:tcPr>
                </a:tc>
                <a:tc>
                  <a:txBody>
                    <a:bodyPr/>
                    <a:lstStyle/>
                    <a:p>
                      <a:pPr marL="0" marR="0" algn="ctr">
                        <a:lnSpc>
                          <a:spcPct val="107000"/>
                        </a:lnSpc>
                        <a:spcBef>
                          <a:spcPts val="0"/>
                        </a:spcBef>
                        <a:spcAft>
                          <a:spcPts val="0"/>
                        </a:spcAft>
                        <a:tabLst>
                          <a:tab pos="3371850" algn="l"/>
                        </a:tabLst>
                      </a:pPr>
                      <a:r>
                        <a:rPr lang="en-US" sz="1600" kern="1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30</a:t>
                      </a:r>
                      <a:endParaRPr lang="en-US" sz="20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rgbClr val="DFDFDF"/>
                    </a:solidFill>
                  </a:tcPr>
                </a:tc>
                <a:tc>
                  <a:txBody>
                    <a:bodyPr/>
                    <a:lstStyle/>
                    <a:p>
                      <a:pPr marL="0" marR="0" algn="ctr">
                        <a:lnSpc>
                          <a:spcPct val="107000"/>
                        </a:lnSpc>
                        <a:spcBef>
                          <a:spcPts val="0"/>
                        </a:spcBef>
                        <a:spcAft>
                          <a:spcPts val="0"/>
                        </a:spcAft>
                        <a:tabLst>
                          <a:tab pos="3371850" algn="l"/>
                        </a:tabLst>
                      </a:pPr>
                      <a:r>
                        <a:rPr lang="en-US" sz="1600" kern="1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51</a:t>
                      </a:r>
                      <a:endParaRPr lang="en-US" sz="20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rgbClr val="DFDFDF"/>
                    </a:solidFill>
                  </a:tcPr>
                </a:tc>
                <a:tc>
                  <a:txBody>
                    <a:bodyPr/>
                    <a:lstStyle/>
                    <a:p>
                      <a:pPr marL="0" marR="0" algn="ctr">
                        <a:lnSpc>
                          <a:spcPct val="107000"/>
                        </a:lnSpc>
                        <a:spcBef>
                          <a:spcPts val="0"/>
                        </a:spcBef>
                        <a:spcAft>
                          <a:spcPts val="0"/>
                        </a:spcAft>
                        <a:tabLst>
                          <a:tab pos="3371850" algn="l"/>
                        </a:tabLst>
                      </a:pPr>
                      <a:r>
                        <a:rPr lang="en-US" sz="1600" kern="1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34</a:t>
                      </a:r>
                      <a:endParaRPr lang="en-US" sz="20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rgbClr val="DFDFDF"/>
                    </a:solidFill>
                  </a:tcPr>
                </a:tc>
                <a:extLst>
                  <a:ext uri="{0D108BD9-81ED-4DB2-BD59-A6C34878D82A}">
                    <a16:rowId xmlns:a16="http://schemas.microsoft.com/office/drawing/2014/main" val="10007"/>
                  </a:ext>
                </a:extLst>
              </a:tr>
              <a:tr h="246943">
                <a:tc>
                  <a:txBody>
                    <a:bodyPr/>
                    <a:lstStyle/>
                    <a:p>
                      <a:pPr marL="0" marR="0" algn="just">
                        <a:lnSpc>
                          <a:spcPct val="107000"/>
                        </a:lnSpc>
                        <a:spcBef>
                          <a:spcPts val="0"/>
                        </a:spcBef>
                        <a:spcAft>
                          <a:spcPts val="0"/>
                        </a:spcAft>
                        <a:tabLst>
                          <a:tab pos="3371850" algn="l"/>
                        </a:tabLst>
                      </a:pPr>
                      <a:r>
                        <a:rPr lang="en-US" sz="1400" b="1" kern="100" dirty="0">
                          <a:effectLst/>
                          <a:latin typeface="+mn-lt"/>
                        </a:rPr>
                        <a:t>Black</a:t>
                      </a:r>
                      <a:endParaRPr lang="en-US" sz="1400" b="1" kern="100" dirty="0">
                        <a:effectLst/>
                        <a:latin typeface="+mn-lt"/>
                        <a:ea typeface="Calibri" panose="020F0502020204030204" pitchFamily="34" charset="0"/>
                        <a:cs typeface="Times New Roman" panose="02020603050405020304" pitchFamily="18" charset="0"/>
                      </a:endParaRPr>
                    </a:p>
                  </a:txBody>
                  <a:tcPr marL="68580" marR="68580" marT="0" marB="0">
                    <a:solidFill>
                      <a:srgbClr val="DFDFDF"/>
                    </a:solidFill>
                  </a:tcPr>
                </a:tc>
                <a:tc>
                  <a:txBody>
                    <a:bodyPr/>
                    <a:lstStyle/>
                    <a:p>
                      <a:pPr marL="0" marR="0" algn="ctr">
                        <a:lnSpc>
                          <a:spcPct val="107000"/>
                        </a:lnSpc>
                        <a:spcBef>
                          <a:spcPts val="0"/>
                        </a:spcBef>
                        <a:spcAft>
                          <a:spcPts val="0"/>
                        </a:spcAft>
                        <a:tabLst>
                          <a:tab pos="3371850" algn="l"/>
                        </a:tabLst>
                      </a:pPr>
                      <a:r>
                        <a:rPr lang="en-US" sz="1600" b="1" u="sng" kern="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44</a:t>
                      </a:r>
                      <a:endParaRPr lang="en-US" sz="20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rgbClr val="7FB7DF"/>
                    </a:solidFill>
                  </a:tcPr>
                </a:tc>
                <a:tc>
                  <a:txBody>
                    <a:bodyPr/>
                    <a:lstStyle/>
                    <a:p>
                      <a:pPr marL="0" marR="0" algn="ctr">
                        <a:lnSpc>
                          <a:spcPct val="107000"/>
                        </a:lnSpc>
                        <a:spcBef>
                          <a:spcPts val="0"/>
                        </a:spcBef>
                        <a:spcAft>
                          <a:spcPts val="0"/>
                        </a:spcAft>
                        <a:tabLst>
                          <a:tab pos="3371850" algn="l"/>
                        </a:tabLst>
                      </a:pPr>
                      <a:r>
                        <a:rPr lang="en-US" sz="1600" kern="1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60</a:t>
                      </a:r>
                      <a:endParaRPr lang="en-US" sz="20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rgbClr val="DFDFDF"/>
                    </a:solidFill>
                  </a:tcPr>
                </a:tc>
                <a:tc>
                  <a:txBody>
                    <a:bodyPr/>
                    <a:lstStyle/>
                    <a:p>
                      <a:pPr marL="0" marR="0" algn="ctr">
                        <a:lnSpc>
                          <a:spcPct val="107000"/>
                        </a:lnSpc>
                        <a:spcBef>
                          <a:spcPts val="0"/>
                        </a:spcBef>
                        <a:spcAft>
                          <a:spcPts val="0"/>
                        </a:spcAft>
                        <a:tabLst>
                          <a:tab pos="3371850" algn="l"/>
                        </a:tabLst>
                      </a:pPr>
                      <a:r>
                        <a:rPr lang="en-US" sz="1600" kern="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23</a:t>
                      </a:r>
                      <a:endParaRPr lang="en-US" sz="20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rgbClr val="DFDFDF"/>
                    </a:solidFill>
                  </a:tcPr>
                </a:tc>
                <a:extLst>
                  <a:ext uri="{0D108BD9-81ED-4DB2-BD59-A6C34878D82A}">
                    <a16:rowId xmlns:a16="http://schemas.microsoft.com/office/drawing/2014/main" val="10008"/>
                  </a:ext>
                </a:extLst>
              </a:tr>
              <a:tr h="246943">
                <a:tc>
                  <a:txBody>
                    <a:bodyPr/>
                    <a:lstStyle/>
                    <a:p>
                      <a:pPr marL="0" marR="0" algn="just">
                        <a:lnSpc>
                          <a:spcPct val="107000"/>
                        </a:lnSpc>
                        <a:spcBef>
                          <a:spcPts val="0"/>
                        </a:spcBef>
                        <a:spcAft>
                          <a:spcPts val="0"/>
                        </a:spcAft>
                        <a:tabLst>
                          <a:tab pos="3371850" algn="l"/>
                        </a:tabLst>
                      </a:pPr>
                      <a:r>
                        <a:rPr lang="en-US" sz="1400" b="1" kern="100" dirty="0">
                          <a:effectLst/>
                          <a:latin typeface="+mn-lt"/>
                        </a:rPr>
                        <a:t>Latinx</a:t>
                      </a:r>
                      <a:endParaRPr lang="en-US" sz="1400" b="1" kern="100" dirty="0">
                        <a:effectLst/>
                        <a:latin typeface="+mn-lt"/>
                        <a:ea typeface="Calibri" panose="020F0502020204030204" pitchFamily="34" charset="0"/>
                        <a:cs typeface="Times New Roman" panose="02020603050405020304" pitchFamily="18" charset="0"/>
                      </a:endParaRPr>
                    </a:p>
                  </a:txBody>
                  <a:tcPr marL="68580" marR="68580" marT="0" marB="0">
                    <a:solidFill>
                      <a:srgbClr val="DFDFDF"/>
                    </a:solidFill>
                  </a:tcPr>
                </a:tc>
                <a:tc>
                  <a:txBody>
                    <a:bodyPr/>
                    <a:lstStyle/>
                    <a:p>
                      <a:pPr marL="0" marR="0" algn="ctr">
                        <a:lnSpc>
                          <a:spcPct val="107000"/>
                        </a:lnSpc>
                        <a:spcBef>
                          <a:spcPts val="0"/>
                        </a:spcBef>
                        <a:spcAft>
                          <a:spcPts val="0"/>
                        </a:spcAft>
                        <a:tabLst>
                          <a:tab pos="3371850" algn="l"/>
                        </a:tabLst>
                      </a:pPr>
                      <a:r>
                        <a:rPr lang="en-US" sz="1600" b="1" u="sng" kern="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49</a:t>
                      </a:r>
                      <a:endParaRPr lang="en-US" sz="20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rgbClr val="7FB7DF"/>
                    </a:solidFill>
                  </a:tcPr>
                </a:tc>
                <a:tc>
                  <a:txBody>
                    <a:bodyPr/>
                    <a:lstStyle/>
                    <a:p>
                      <a:pPr marL="0" marR="0" algn="ctr">
                        <a:lnSpc>
                          <a:spcPct val="107000"/>
                        </a:lnSpc>
                        <a:spcBef>
                          <a:spcPts val="0"/>
                        </a:spcBef>
                        <a:spcAft>
                          <a:spcPts val="0"/>
                        </a:spcAft>
                        <a:tabLst>
                          <a:tab pos="3371850" algn="l"/>
                        </a:tabLst>
                      </a:pPr>
                      <a:r>
                        <a:rPr lang="en-US" sz="1600" kern="1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61</a:t>
                      </a:r>
                      <a:endParaRPr lang="en-US" sz="20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rgbClr val="DFDFDF"/>
                    </a:solidFill>
                  </a:tcPr>
                </a:tc>
                <a:tc>
                  <a:txBody>
                    <a:bodyPr/>
                    <a:lstStyle/>
                    <a:p>
                      <a:pPr marL="0" marR="0" algn="ctr">
                        <a:lnSpc>
                          <a:spcPct val="107000"/>
                        </a:lnSpc>
                        <a:spcBef>
                          <a:spcPts val="0"/>
                        </a:spcBef>
                        <a:spcAft>
                          <a:spcPts val="0"/>
                        </a:spcAft>
                        <a:tabLst>
                          <a:tab pos="3371850" algn="l"/>
                        </a:tabLst>
                      </a:pPr>
                      <a:r>
                        <a:rPr lang="en-US" sz="1600" kern="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27</a:t>
                      </a:r>
                      <a:endParaRPr lang="en-US" sz="20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rgbClr val="DFDFDF"/>
                    </a:solidFill>
                  </a:tcPr>
                </a:tc>
                <a:extLst>
                  <a:ext uri="{0D108BD9-81ED-4DB2-BD59-A6C34878D82A}">
                    <a16:rowId xmlns:a16="http://schemas.microsoft.com/office/drawing/2014/main" val="10009"/>
                  </a:ext>
                </a:extLst>
              </a:tr>
              <a:tr h="246943">
                <a:tc>
                  <a:txBody>
                    <a:bodyPr/>
                    <a:lstStyle/>
                    <a:p>
                      <a:pPr marL="0" marR="0" algn="just">
                        <a:lnSpc>
                          <a:spcPct val="107000"/>
                        </a:lnSpc>
                        <a:spcBef>
                          <a:spcPts val="0"/>
                        </a:spcBef>
                        <a:spcAft>
                          <a:spcPts val="0"/>
                        </a:spcAft>
                        <a:tabLst>
                          <a:tab pos="3371850" algn="l"/>
                        </a:tabLst>
                      </a:pPr>
                      <a:r>
                        <a:rPr lang="en-US" sz="1400" b="1" kern="100" dirty="0">
                          <a:effectLst/>
                          <a:latin typeface="+mn-lt"/>
                        </a:rPr>
                        <a:t>All yes connection to Alzheimer’s</a:t>
                      </a:r>
                      <a:endParaRPr lang="en-US" sz="1400" b="1" kern="100" dirty="0">
                        <a:effectLst/>
                        <a:latin typeface="+mn-lt"/>
                        <a:ea typeface="Calibri" panose="020F0502020204030204" pitchFamily="34" charset="0"/>
                        <a:cs typeface="Times New Roman" panose="02020603050405020304" pitchFamily="18" charset="0"/>
                      </a:endParaRPr>
                    </a:p>
                  </a:txBody>
                  <a:tcPr marL="68580" marR="68580" marT="0" marB="0">
                    <a:solidFill>
                      <a:srgbClr val="BFBFBF"/>
                    </a:solidFill>
                  </a:tcPr>
                </a:tc>
                <a:tc>
                  <a:txBody>
                    <a:bodyPr/>
                    <a:lstStyle/>
                    <a:p>
                      <a:pPr marL="0" marR="0" algn="ctr">
                        <a:lnSpc>
                          <a:spcPct val="107000"/>
                        </a:lnSpc>
                        <a:spcBef>
                          <a:spcPts val="0"/>
                        </a:spcBef>
                        <a:spcAft>
                          <a:spcPts val="0"/>
                        </a:spcAft>
                        <a:tabLst>
                          <a:tab pos="3371850" algn="l"/>
                        </a:tabLst>
                      </a:pPr>
                      <a:r>
                        <a:rPr lang="en-US" sz="1600" kern="1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26</a:t>
                      </a:r>
                      <a:endParaRPr lang="en-US" sz="20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rgbClr val="BFBFBF"/>
                    </a:solidFill>
                  </a:tcPr>
                </a:tc>
                <a:tc>
                  <a:txBody>
                    <a:bodyPr/>
                    <a:lstStyle/>
                    <a:p>
                      <a:pPr marL="0" marR="0" algn="ctr">
                        <a:lnSpc>
                          <a:spcPct val="107000"/>
                        </a:lnSpc>
                        <a:spcBef>
                          <a:spcPts val="0"/>
                        </a:spcBef>
                        <a:spcAft>
                          <a:spcPts val="0"/>
                        </a:spcAft>
                        <a:tabLst>
                          <a:tab pos="3371850" algn="l"/>
                        </a:tabLst>
                      </a:pPr>
                      <a:r>
                        <a:rPr lang="en-US" sz="1600" kern="1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48</a:t>
                      </a:r>
                      <a:endParaRPr lang="en-US" sz="20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rgbClr val="BFBFBF"/>
                    </a:solidFill>
                  </a:tcPr>
                </a:tc>
                <a:tc>
                  <a:txBody>
                    <a:bodyPr/>
                    <a:lstStyle/>
                    <a:p>
                      <a:pPr marL="0" marR="0" algn="ctr">
                        <a:lnSpc>
                          <a:spcPct val="107000"/>
                        </a:lnSpc>
                        <a:spcBef>
                          <a:spcPts val="0"/>
                        </a:spcBef>
                        <a:spcAft>
                          <a:spcPts val="0"/>
                        </a:spcAft>
                        <a:tabLst>
                          <a:tab pos="3371850" algn="l"/>
                        </a:tabLst>
                      </a:pPr>
                      <a:r>
                        <a:rPr lang="en-US" sz="1600" kern="1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35</a:t>
                      </a:r>
                      <a:endParaRPr lang="en-US" sz="20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rgbClr val="BFBFBF"/>
                    </a:solidFill>
                  </a:tcPr>
                </a:tc>
                <a:extLst>
                  <a:ext uri="{0D108BD9-81ED-4DB2-BD59-A6C34878D82A}">
                    <a16:rowId xmlns:a16="http://schemas.microsoft.com/office/drawing/2014/main" val="4179732881"/>
                  </a:ext>
                </a:extLst>
              </a:tr>
              <a:tr h="246943">
                <a:tc>
                  <a:txBody>
                    <a:bodyPr/>
                    <a:lstStyle/>
                    <a:p>
                      <a:pPr marL="0" marR="0" algn="just">
                        <a:lnSpc>
                          <a:spcPct val="107000"/>
                        </a:lnSpc>
                        <a:spcBef>
                          <a:spcPts val="0"/>
                        </a:spcBef>
                        <a:spcAft>
                          <a:spcPts val="0"/>
                        </a:spcAft>
                        <a:tabLst>
                          <a:tab pos="3371850" algn="l"/>
                        </a:tabLst>
                      </a:pPr>
                      <a:r>
                        <a:rPr lang="en-US" sz="1400" b="1" kern="100" dirty="0">
                          <a:effectLst/>
                          <a:latin typeface="+mn-lt"/>
                        </a:rPr>
                        <a:t>No connection to Alzheimer’s</a:t>
                      </a:r>
                      <a:endParaRPr lang="en-US" sz="1400" b="1" kern="100" dirty="0">
                        <a:effectLst/>
                        <a:latin typeface="+mn-lt"/>
                        <a:ea typeface="Calibri" panose="020F0502020204030204" pitchFamily="34" charset="0"/>
                        <a:cs typeface="Times New Roman" panose="02020603050405020304" pitchFamily="18" charset="0"/>
                      </a:endParaRPr>
                    </a:p>
                  </a:txBody>
                  <a:tcPr marL="68580" marR="68580" marT="0" marB="0">
                    <a:solidFill>
                      <a:srgbClr val="BFBFBF"/>
                    </a:solidFill>
                  </a:tcPr>
                </a:tc>
                <a:tc>
                  <a:txBody>
                    <a:bodyPr/>
                    <a:lstStyle/>
                    <a:p>
                      <a:pPr marL="0" marR="0" algn="ctr">
                        <a:lnSpc>
                          <a:spcPct val="107000"/>
                        </a:lnSpc>
                        <a:spcBef>
                          <a:spcPts val="0"/>
                        </a:spcBef>
                        <a:spcAft>
                          <a:spcPts val="0"/>
                        </a:spcAft>
                        <a:tabLst>
                          <a:tab pos="3371850" algn="l"/>
                        </a:tabLst>
                      </a:pPr>
                      <a:r>
                        <a:rPr lang="en-US" sz="1600" kern="1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39</a:t>
                      </a:r>
                      <a:endParaRPr lang="en-US" sz="20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rgbClr val="BFBFBF"/>
                    </a:solidFill>
                  </a:tcPr>
                </a:tc>
                <a:tc>
                  <a:txBody>
                    <a:bodyPr/>
                    <a:lstStyle/>
                    <a:p>
                      <a:pPr marL="0" marR="0" algn="ctr">
                        <a:lnSpc>
                          <a:spcPct val="107000"/>
                        </a:lnSpc>
                        <a:spcBef>
                          <a:spcPts val="0"/>
                        </a:spcBef>
                        <a:spcAft>
                          <a:spcPts val="0"/>
                        </a:spcAft>
                        <a:tabLst>
                          <a:tab pos="3371850" algn="l"/>
                        </a:tabLst>
                      </a:pPr>
                      <a:r>
                        <a:rPr lang="en-US" sz="1600" kern="1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58</a:t>
                      </a:r>
                      <a:endParaRPr lang="en-US" sz="20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rgbClr val="BFBFBF"/>
                    </a:solidFill>
                  </a:tcPr>
                </a:tc>
                <a:tc>
                  <a:txBody>
                    <a:bodyPr/>
                    <a:lstStyle/>
                    <a:p>
                      <a:pPr marL="0" marR="0" algn="ctr">
                        <a:lnSpc>
                          <a:spcPct val="107000"/>
                        </a:lnSpc>
                        <a:spcBef>
                          <a:spcPts val="0"/>
                        </a:spcBef>
                        <a:spcAft>
                          <a:spcPts val="0"/>
                        </a:spcAft>
                        <a:tabLst>
                          <a:tab pos="3371850" algn="l"/>
                        </a:tabLst>
                      </a:pPr>
                      <a:r>
                        <a:rPr lang="en-US" sz="1600" kern="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31</a:t>
                      </a:r>
                      <a:endParaRPr lang="en-US" sz="20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rgbClr val="BFBFBF"/>
                    </a:solidFill>
                  </a:tcPr>
                </a:tc>
                <a:extLst>
                  <a:ext uri="{0D108BD9-81ED-4DB2-BD59-A6C34878D82A}">
                    <a16:rowId xmlns:a16="http://schemas.microsoft.com/office/drawing/2014/main" val="4216334098"/>
                  </a:ext>
                </a:extLst>
              </a:tr>
              <a:tr h="246943">
                <a:tc>
                  <a:txBody>
                    <a:bodyPr/>
                    <a:lstStyle/>
                    <a:p>
                      <a:pPr marL="0" marR="0" algn="just">
                        <a:lnSpc>
                          <a:spcPct val="107000"/>
                        </a:lnSpc>
                        <a:spcBef>
                          <a:spcPts val="0"/>
                        </a:spcBef>
                        <a:spcAft>
                          <a:spcPts val="0"/>
                        </a:spcAft>
                        <a:tabLst>
                          <a:tab pos="3371850" algn="l"/>
                        </a:tabLst>
                      </a:pPr>
                      <a:r>
                        <a:rPr lang="en-US" sz="1400" b="1" kern="100" dirty="0">
                          <a:effectLst/>
                          <a:latin typeface="+mn-lt"/>
                        </a:rPr>
                        <a:t>Northeast</a:t>
                      </a:r>
                      <a:endParaRPr lang="en-US" sz="1400" b="1" kern="100" dirty="0">
                        <a:effectLst/>
                        <a:latin typeface="+mn-lt"/>
                        <a:ea typeface="Calibri" panose="020F0502020204030204" pitchFamily="34" charset="0"/>
                        <a:cs typeface="Times New Roman" panose="02020603050405020304" pitchFamily="18" charset="0"/>
                      </a:endParaRPr>
                    </a:p>
                  </a:txBody>
                  <a:tcPr marL="68580" marR="68580" marT="0" marB="0">
                    <a:solidFill>
                      <a:schemeClr val="bg1">
                        <a:lumMod val="50000"/>
                        <a:alpha val="25000"/>
                      </a:schemeClr>
                    </a:solidFill>
                  </a:tcPr>
                </a:tc>
                <a:tc>
                  <a:txBody>
                    <a:bodyPr/>
                    <a:lstStyle/>
                    <a:p>
                      <a:pPr marL="0" marR="0" algn="ctr">
                        <a:lnSpc>
                          <a:spcPct val="107000"/>
                        </a:lnSpc>
                        <a:spcBef>
                          <a:spcPts val="0"/>
                        </a:spcBef>
                        <a:spcAft>
                          <a:spcPts val="0"/>
                        </a:spcAft>
                        <a:tabLst>
                          <a:tab pos="3371850" algn="l"/>
                        </a:tabLst>
                      </a:pPr>
                      <a:r>
                        <a:rPr lang="en-US" sz="1600" kern="1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31</a:t>
                      </a:r>
                      <a:endParaRPr lang="en-US" sz="20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chemeClr val="bg1">
                        <a:lumMod val="50000"/>
                        <a:alpha val="25000"/>
                      </a:schemeClr>
                    </a:solidFill>
                  </a:tcPr>
                </a:tc>
                <a:tc>
                  <a:txBody>
                    <a:bodyPr/>
                    <a:lstStyle/>
                    <a:p>
                      <a:pPr marL="0" marR="0" algn="ctr">
                        <a:lnSpc>
                          <a:spcPct val="107000"/>
                        </a:lnSpc>
                        <a:spcBef>
                          <a:spcPts val="0"/>
                        </a:spcBef>
                        <a:spcAft>
                          <a:spcPts val="0"/>
                        </a:spcAft>
                        <a:tabLst>
                          <a:tab pos="3371850" algn="l"/>
                        </a:tabLst>
                      </a:pPr>
                      <a:r>
                        <a:rPr lang="en-US" sz="1600" kern="1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50</a:t>
                      </a:r>
                      <a:endParaRPr lang="en-US" sz="20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chemeClr val="bg1">
                        <a:lumMod val="50000"/>
                        <a:alpha val="25000"/>
                      </a:schemeClr>
                    </a:solidFill>
                  </a:tcPr>
                </a:tc>
                <a:tc>
                  <a:txBody>
                    <a:bodyPr/>
                    <a:lstStyle/>
                    <a:p>
                      <a:pPr marL="0" marR="0" algn="ctr">
                        <a:lnSpc>
                          <a:spcPct val="107000"/>
                        </a:lnSpc>
                        <a:spcBef>
                          <a:spcPts val="0"/>
                        </a:spcBef>
                        <a:spcAft>
                          <a:spcPts val="0"/>
                        </a:spcAft>
                        <a:tabLst>
                          <a:tab pos="3371850" algn="l"/>
                        </a:tabLst>
                      </a:pPr>
                      <a:r>
                        <a:rPr lang="en-US" sz="1600" b="1" u="sng" kern="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41</a:t>
                      </a:r>
                      <a:endParaRPr lang="en-US" sz="20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rgbClr val="7030A0">
                        <a:alpha val="50196"/>
                      </a:srgbClr>
                    </a:solidFill>
                  </a:tcPr>
                </a:tc>
                <a:extLst>
                  <a:ext uri="{0D108BD9-81ED-4DB2-BD59-A6C34878D82A}">
                    <a16:rowId xmlns:a16="http://schemas.microsoft.com/office/drawing/2014/main" val="2106399764"/>
                  </a:ext>
                </a:extLst>
              </a:tr>
              <a:tr h="246943">
                <a:tc>
                  <a:txBody>
                    <a:bodyPr/>
                    <a:lstStyle/>
                    <a:p>
                      <a:pPr marL="0" marR="0" algn="just">
                        <a:lnSpc>
                          <a:spcPct val="107000"/>
                        </a:lnSpc>
                        <a:spcBef>
                          <a:spcPts val="0"/>
                        </a:spcBef>
                        <a:spcAft>
                          <a:spcPts val="0"/>
                        </a:spcAft>
                        <a:tabLst>
                          <a:tab pos="3371850" algn="l"/>
                        </a:tabLst>
                      </a:pPr>
                      <a:r>
                        <a:rPr lang="en-US" sz="1400" b="1" kern="100" dirty="0">
                          <a:effectLst/>
                          <a:latin typeface="+mn-lt"/>
                        </a:rPr>
                        <a:t>Midwest</a:t>
                      </a:r>
                      <a:endParaRPr lang="en-US" sz="1400" b="1" kern="100" dirty="0">
                        <a:effectLst/>
                        <a:latin typeface="+mn-lt"/>
                        <a:ea typeface="Calibri" panose="020F0502020204030204" pitchFamily="34" charset="0"/>
                        <a:cs typeface="Times New Roman" panose="02020603050405020304" pitchFamily="18" charset="0"/>
                      </a:endParaRPr>
                    </a:p>
                  </a:txBody>
                  <a:tcPr marL="68580" marR="68580" marT="0" marB="0">
                    <a:solidFill>
                      <a:schemeClr val="bg1">
                        <a:lumMod val="50000"/>
                        <a:alpha val="25000"/>
                      </a:schemeClr>
                    </a:solidFill>
                  </a:tcPr>
                </a:tc>
                <a:tc>
                  <a:txBody>
                    <a:bodyPr/>
                    <a:lstStyle/>
                    <a:p>
                      <a:pPr marL="0" marR="0" algn="ctr">
                        <a:lnSpc>
                          <a:spcPct val="107000"/>
                        </a:lnSpc>
                        <a:spcBef>
                          <a:spcPts val="0"/>
                        </a:spcBef>
                        <a:spcAft>
                          <a:spcPts val="0"/>
                        </a:spcAft>
                        <a:tabLst>
                          <a:tab pos="3371850" algn="l"/>
                        </a:tabLst>
                      </a:pPr>
                      <a:r>
                        <a:rPr lang="en-US" sz="1600" kern="1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33</a:t>
                      </a:r>
                      <a:endParaRPr lang="en-US" sz="20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chemeClr val="bg1">
                        <a:lumMod val="50000"/>
                        <a:alpha val="25000"/>
                      </a:schemeClr>
                    </a:solidFill>
                  </a:tcPr>
                </a:tc>
                <a:tc>
                  <a:txBody>
                    <a:bodyPr/>
                    <a:lstStyle/>
                    <a:p>
                      <a:pPr marL="0" marR="0" algn="ctr">
                        <a:lnSpc>
                          <a:spcPct val="107000"/>
                        </a:lnSpc>
                        <a:spcBef>
                          <a:spcPts val="0"/>
                        </a:spcBef>
                        <a:spcAft>
                          <a:spcPts val="0"/>
                        </a:spcAft>
                        <a:tabLst>
                          <a:tab pos="3371850" algn="l"/>
                        </a:tabLst>
                      </a:pPr>
                      <a:r>
                        <a:rPr lang="en-US" sz="1600" kern="1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52</a:t>
                      </a:r>
                      <a:endParaRPr lang="en-US" sz="20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chemeClr val="bg1">
                        <a:lumMod val="50000"/>
                        <a:alpha val="25000"/>
                      </a:schemeClr>
                    </a:solidFill>
                  </a:tcPr>
                </a:tc>
                <a:tc>
                  <a:txBody>
                    <a:bodyPr/>
                    <a:lstStyle/>
                    <a:p>
                      <a:pPr marL="0" marR="0" algn="ctr">
                        <a:lnSpc>
                          <a:spcPct val="107000"/>
                        </a:lnSpc>
                        <a:spcBef>
                          <a:spcPts val="0"/>
                        </a:spcBef>
                        <a:spcAft>
                          <a:spcPts val="0"/>
                        </a:spcAft>
                        <a:tabLst>
                          <a:tab pos="3371850" algn="l"/>
                        </a:tabLst>
                      </a:pPr>
                      <a:r>
                        <a:rPr lang="en-US" sz="1600" kern="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33</a:t>
                      </a:r>
                      <a:endParaRPr lang="en-US" sz="20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50000"/>
                        <a:alpha val="25000"/>
                      </a:schemeClr>
                    </a:solidFill>
                  </a:tcPr>
                </a:tc>
                <a:extLst>
                  <a:ext uri="{0D108BD9-81ED-4DB2-BD59-A6C34878D82A}">
                    <a16:rowId xmlns:a16="http://schemas.microsoft.com/office/drawing/2014/main" val="404917575"/>
                  </a:ext>
                </a:extLst>
              </a:tr>
              <a:tr h="246943">
                <a:tc>
                  <a:txBody>
                    <a:bodyPr/>
                    <a:lstStyle/>
                    <a:p>
                      <a:pPr marL="0" marR="0" algn="just">
                        <a:lnSpc>
                          <a:spcPct val="107000"/>
                        </a:lnSpc>
                        <a:spcBef>
                          <a:spcPts val="0"/>
                        </a:spcBef>
                        <a:spcAft>
                          <a:spcPts val="0"/>
                        </a:spcAft>
                        <a:tabLst>
                          <a:tab pos="3371850" algn="l"/>
                        </a:tabLst>
                      </a:pPr>
                      <a:r>
                        <a:rPr lang="en-US" sz="1400" b="1" kern="100" dirty="0">
                          <a:effectLst/>
                          <a:latin typeface="+mn-lt"/>
                        </a:rPr>
                        <a:t>South</a:t>
                      </a:r>
                      <a:endParaRPr lang="en-US" sz="1400" b="1" kern="100" dirty="0">
                        <a:effectLst/>
                        <a:latin typeface="+mn-lt"/>
                        <a:ea typeface="Calibri" panose="020F0502020204030204" pitchFamily="34" charset="0"/>
                        <a:cs typeface="Times New Roman" panose="02020603050405020304" pitchFamily="18" charset="0"/>
                      </a:endParaRPr>
                    </a:p>
                  </a:txBody>
                  <a:tcPr marL="68580" marR="68580" marT="0" marB="0">
                    <a:solidFill>
                      <a:srgbClr val="DFDFDF"/>
                    </a:solidFill>
                  </a:tcPr>
                </a:tc>
                <a:tc>
                  <a:txBody>
                    <a:bodyPr/>
                    <a:lstStyle/>
                    <a:p>
                      <a:pPr marL="0" marR="0" algn="ctr">
                        <a:lnSpc>
                          <a:spcPct val="107000"/>
                        </a:lnSpc>
                        <a:spcBef>
                          <a:spcPts val="0"/>
                        </a:spcBef>
                        <a:spcAft>
                          <a:spcPts val="0"/>
                        </a:spcAft>
                        <a:tabLst>
                          <a:tab pos="3371850" algn="l"/>
                        </a:tabLst>
                      </a:pPr>
                      <a:r>
                        <a:rPr lang="en-US" sz="1600" kern="1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29</a:t>
                      </a:r>
                      <a:endParaRPr lang="en-US" sz="20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rgbClr val="DFDFDF"/>
                    </a:solidFill>
                  </a:tcPr>
                </a:tc>
                <a:tc>
                  <a:txBody>
                    <a:bodyPr/>
                    <a:lstStyle/>
                    <a:p>
                      <a:pPr marL="0" marR="0" algn="ctr">
                        <a:lnSpc>
                          <a:spcPct val="107000"/>
                        </a:lnSpc>
                        <a:spcBef>
                          <a:spcPts val="0"/>
                        </a:spcBef>
                        <a:spcAft>
                          <a:spcPts val="0"/>
                        </a:spcAft>
                        <a:tabLst>
                          <a:tab pos="3371850" algn="l"/>
                        </a:tabLst>
                      </a:pPr>
                      <a:r>
                        <a:rPr lang="en-US" sz="1600" kern="1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50</a:t>
                      </a:r>
                      <a:endParaRPr lang="en-US" sz="20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rgbClr val="DFDFDF"/>
                    </a:solidFill>
                  </a:tcPr>
                </a:tc>
                <a:tc>
                  <a:txBody>
                    <a:bodyPr/>
                    <a:lstStyle/>
                    <a:p>
                      <a:pPr marL="0" marR="0" algn="ctr">
                        <a:lnSpc>
                          <a:spcPct val="107000"/>
                        </a:lnSpc>
                        <a:spcBef>
                          <a:spcPts val="0"/>
                        </a:spcBef>
                        <a:spcAft>
                          <a:spcPts val="0"/>
                        </a:spcAft>
                        <a:tabLst>
                          <a:tab pos="3371850" algn="l"/>
                        </a:tabLst>
                      </a:pPr>
                      <a:r>
                        <a:rPr lang="en-US" sz="1600" kern="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34</a:t>
                      </a:r>
                      <a:endParaRPr lang="en-US" sz="20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rgbClr val="DFDFDF"/>
                    </a:solidFill>
                  </a:tcPr>
                </a:tc>
                <a:extLst>
                  <a:ext uri="{0D108BD9-81ED-4DB2-BD59-A6C34878D82A}">
                    <a16:rowId xmlns:a16="http://schemas.microsoft.com/office/drawing/2014/main" val="873883048"/>
                  </a:ext>
                </a:extLst>
              </a:tr>
              <a:tr h="246943">
                <a:tc>
                  <a:txBody>
                    <a:bodyPr/>
                    <a:lstStyle/>
                    <a:p>
                      <a:pPr marL="0" marR="0" algn="just">
                        <a:lnSpc>
                          <a:spcPct val="107000"/>
                        </a:lnSpc>
                        <a:spcBef>
                          <a:spcPts val="0"/>
                        </a:spcBef>
                        <a:spcAft>
                          <a:spcPts val="0"/>
                        </a:spcAft>
                        <a:tabLst>
                          <a:tab pos="3371850" algn="l"/>
                        </a:tabLst>
                      </a:pPr>
                      <a:r>
                        <a:rPr lang="en-US" sz="1400" b="1" kern="100" dirty="0">
                          <a:effectLst/>
                          <a:latin typeface="+mn-lt"/>
                        </a:rPr>
                        <a:t>West</a:t>
                      </a:r>
                      <a:endParaRPr lang="en-US" sz="1400" b="1" kern="100" dirty="0">
                        <a:effectLst/>
                        <a:latin typeface="+mn-lt"/>
                        <a:ea typeface="Calibri" panose="020F0502020204030204" pitchFamily="34" charset="0"/>
                        <a:cs typeface="Times New Roman" panose="02020603050405020304" pitchFamily="18" charset="0"/>
                      </a:endParaRPr>
                    </a:p>
                  </a:txBody>
                  <a:tcPr marL="68580" marR="68580" marT="0" marB="0">
                    <a:solidFill>
                      <a:srgbClr val="DFDFDF"/>
                    </a:solidFill>
                  </a:tcPr>
                </a:tc>
                <a:tc>
                  <a:txBody>
                    <a:bodyPr/>
                    <a:lstStyle/>
                    <a:p>
                      <a:pPr marL="0" marR="0" algn="ctr">
                        <a:lnSpc>
                          <a:spcPct val="107000"/>
                        </a:lnSpc>
                        <a:spcBef>
                          <a:spcPts val="0"/>
                        </a:spcBef>
                        <a:spcAft>
                          <a:spcPts val="0"/>
                        </a:spcAft>
                        <a:tabLst>
                          <a:tab pos="3371850" algn="l"/>
                        </a:tabLst>
                      </a:pPr>
                      <a:r>
                        <a:rPr lang="en-US" sz="1600" kern="1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36</a:t>
                      </a:r>
                      <a:endParaRPr lang="en-US" sz="20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rgbClr val="DFDFDF"/>
                    </a:solidFill>
                  </a:tcPr>
                </a:tc>
                <a:tc>
                  <a:txBody>
                    <a:bodyPr/>
                    <a:lstStyle/>
                    <a:p>
                      <a:pPr marL="0" marR="0" algn="ctr">
                        <a:lnSpc>
                          <a:spcPct val="107000"/>
                        </a:lnSpc>
                        <a:spcBef>
                          <a:spcPts val="0"/>
                        </a:spcBef>
                        <a:spcAft>
                          <a:spcPts val="0"/>
                        </a:spcAft>
                        <a:tabLst>
                          <a:tab pos="3371850" algn="l"/>
                        </a:tabLst>
                      </a:pPr>
                      <a:r>
                        <a:rPr lang="en-US" sz="1600" kern="1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58</a:t>
                      </a:r>
                      <a:endParaRPr lang="en-US" sz="20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rgbClr val="DFDFDF"/>
                    </a:solidFill>
                  </a:tcPr>
                </a:tc>
                <a:tc>
                  <a:txBody>
                    <a:bodyPr/>
                    <a:lstStyle/>
                    <a:p>
                      <a:pPr marL="0" marR="0" algn="ctr">
                        <a:lnSpc>
                          <a:spcPct val="107000"/>
                        </a:lnSpc>
                        <a:spcBef>
                          <a:spcPts val="0"/>
                        </a:spcBef>
                        <a:spcAft>
                          <a:spcPts val="0"/>
                        </a:spcAft>
                        <a:tabLst>
                          <a:tab pos="3371850" algn="l"/>
                        </a:tabLst>
                      </a:pPr>
                      <a:r>
                        <a:rPr lang="en-US" sz="1600" kern="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25</a:t>
                      </a:r>
                      <a:endParaRPr lang="en-US" sz="20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rgbClr val="DFDFDF"/>
                    </a:solidFill>
                  </a:tcPr>
                </a:tc>
                <a:extLst>
                  <a:ext uri="{0D108BD9-81ED-4DB2-BD59-A6C34878D82A}">
                    <a16:rowId xmlns:a16="http://schemas.microsoft.com/office/drawing/2014/main" val="129096601"/>
                  </a:ext>
                </a:extLst>
              </a:tr>
              <a:tr h="246943">
                <a:tc>
                  <a:txBody>
                    <a:bodyPr/>
                    <a:lstStyle/>
                    <a:p>
                      <a:pPr marL="0" marR="0" algn="just">
                        <a:lnSpc>
                          <a:spcPct val="107000"/>
                        </a:lnSpc>
                        <a:spcBef>
                          <a:spcPts val="0"/>
                        </a:spcBef>
                        <a:spcAft>
                          <a:spcPts val="0"/>
                        </a:spcAft>
                        <a:tabLst>
                          <a:tab pos="3371850" algn="l"/>
                        </a:tabLst>
                      </a:pPr>
                      <a:r>
                        <a:rPr lang="en-US" sz="1400" b="1" kern="100" dirty="0">
                          <a:effectLst/>
                          <a:latin typeface="+mn-lt"/>
                        </a:rPr>
                        <a:t>Biden 2020 voters</a:t>
                      </a:r>
                      <a:endParaRPr lang="en-US" sz="1400" b="1" kern="100" dirty="0">
                        <a:effectLst/>
                        <a:latin typeface="+mn-lt"/>
                        <a:ea typeface="Calibri" panose="020F0502020204030204" pitchFamily="34" charset="0"/>
                        <a:cs typeface="Times New Roman" panose="02020603050405020304" pitchFamily="18" charset="0"/>
                      </a:endParaRPr>
                    </a:p>
                  </a:txBody>
                  <a:tcPr marL="68580" marR="68580" marT="0" marB="0">
                    <a:solidFill>
                      <a:schemeClr val="bg1">
                        <a:lumMod val="50000"/>
                        <a:alpha val="50000"/>
                      </a:schemeClr>
                    </a:solidFill>
                  </a:tcPr>
                </a:tc>
                <a:tc>
                  <a:txBody>
                    <a:bodyPr/>
                    <a:lstStyle/>
                    <a:p>
                      <a:pPr marL="0" marR="0" algn="ctr">
                        <a:lnSpc>
                          <a:spcPct val="107000"/>
                        </a:lnSpc>
                        <a:spcBef>
                          <a:spcPts val="0"/>
                        </a:spcBef>
                        <a:spcAft>
                          <a:spcPts val="0"/>
                        </a:spcAft>
                        <a:tabLst>
                          <a:tab pos="3371850" algn="l"/>
                        </a:tabLst>
                      </a:pPr>
                      <a:r>
                        <a:rPr lang="en-US" sz="1600" kern="1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39</a:t>
                      </a:r>
                      <a:endParaRPr lang="en-US" sz="20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rgbClr val="BFBFBF"/>
                    </a:solidFill>
                  </a:tcPr>
                </a:tc>
                <a:tc>
                  <a:txBody>
                    <a:bodyPr/>
                    <a:lstStyle/>
                    <a:p>
                      <a:pPr marL="0" marR="0" algn="ctr">
                        <a:lnSpc>
                          <a:spcPct val="107000"/>
                        </a:lnSpc>
                        <a:spcBef>
                          <a:spcPts val="0"/>
                        </a:spcBef>
                        <a:spcAft>
                          <a:spcPts val="0"/>
                        </a:spcAft>
                        <a:tabLst>
                          <a:tab pos="3371850" algn="l"/>
                        </a:tabLst>
                      </a:pPr>
                      <a:r>
                        <a:rPr lang="en-US" sz="1600" kern="1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63</a:t>
                      </a:r>
                      <a:endParaRPr lang="en-US" sz="20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chemeClr val="bg1">
                        <a:lumMod val="50000"/>
                        <a:alpha val="50000"/>
                      </a:schemeClr>
                    </a:solidFill>
                  </a:tcPr>
                </a:tc>
                <a:tc>
                  <a:txBody>
                    <a:bodyPr/>
                    <a:lstStyle/>
                    <a:p>
                      <a:pPr marL="0" marR="0" algn="ctr">
                        <a:lnSpc>
                          <a:spcPct val="107000"/>
                        </a:lnSpc>
                        <a:spcBef>
                          <a:spcPts val="0"/>
                        </a:spcBef>
                        <a:spcAft>
                          <a:spcPts val="0"/>
                        </a:spcAft>
                        <a:tabLst>
                          <a:tab pos="3371850" algn="l"/>
                        </a:tabLst>
                      </a:pPr>
                      <a:r>
                        <a:rPr lang="en-US" sz="1600" kern="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28</a:t>
                      </a:r>
                      <a:endParaRPr lang="en-US" sz="20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50000"/>
                        <a:alpha val="50000"/>
                      </a:schemeClr>
                    </a:solidFill>
                  </a:tcPr>
                </a:tc>
                <a:extLst>
                  <a:ext uri="{0D108BD9-81ED-4DB2-BD59-A6C34878D82A}">
                    <a16:rowId xmlns:a16="http://schemas.microsoft.com/office/drawing/2014/main" val="3880381132"/>
                  </a:ext>
                </a:extLst>
              </a:tr>
              <a:tr h="246943">
                <a:tc>
                  <a:txBody>
                    <a:bodyPr/>
                    <a:lstStyle/>
                    <a:p>
                      <a:pPr marL="0" marR="0" algn="just">
                        <a:lnSpc>
                          <a:spcPct val="107000"/>
                        </a:lnSpc>
                        <a:spcBef>
                          <a:spcPts val="0"/>
                        </a:spcBef>
                        <a:spcAft>
                          <a:spcPts val="0"/>
                        </a:spcAft>
                        <a:tabLst>
                          <a:tab pos="3371850" algn="l"/>
                        </a:tabLst>
                      </a:pPr>
                      <a:r>
                        <a:rPr lang="en-US" sz="1400" b="1" kern="100" dirty="0">
                          <a:effectLst/>
                          <a:latin typeface="+mn-lt"/>
                          <a:ea typeface="Calibri" panose="020F0502020204030204" pitchFamily="34" charset="0"/>
                          <a:cs typeface="Times New Roman" panose="02020603050405020304" pitchFamily="18" charset="0"/>
                        </a:rPr>
                        <a:t>Trump 2020 voters</a:t>
                      </a:r>
                    </a:p>
                  </a:txBody>
                  <a:tcPr marL="68580" marR="68580" marT="0" marB="0">
                    <a:solidFill>
                      <a:schemeClr val="bg1">
                        <a:lumMod val="50000"/>
                        <a:alpha val="50000"/>
                      </a:schemeClr>
                    </a:solidFill>
                  </a:tcPr>
                </a:tc>
                <a:tc>
                  <a:txBody>
                    <a:bodyPr/>
                    <a:lstStyle/>
                    <a:p>
                      <a:pPr marL="0" marR="0" algn="ctr">
                        <a:lnSpc>
                          <a:spcPct val="107000"/>
                        </a:lnSpc>
                        <a:spcBef>
                          <a:spcPts val="0"/>
                        </a:spcBef>
                        <a:spcAft>
                          <a:spcPts val="0"/>
                        </a:spcAft>
                        <a:tabLst>
                          <a:tab pos="3371850" algn="l"/>
                        </a:tabLst>
                      </a:pPr>
                      <a:r>
                        <a:rPr lang="en-US" sz="1600" kern="1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21</a:t>
                      </a:r>
                      <a:endParaRPr lang="en-US" sz="20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chemeClr val="bg1">
                        <a:lumMod val="50000"/>
                        <a:alpha val="50000"/>
                      </a:schemeClr>
                    </a:solidFill>
                  </a:tcPr>
                </a:tc>
                <a:tc>
                  <a:txBody>
                    <a:bodyPr/>
                    <a:lstStyle/>
                    <a:p>
                      <a:pPr marL="0" marR="0" algn="ctr">
                        <a:lnSpc>
                          <a:spcPct val="107000"/>
                        </a:lnSpc>
                        <a:spcBef>
                          <a:spcPts val="0"/>
                        </a:spcBef>
                        <a:spcAft>
                          <a:spcPts val="0"/>
                        </a:spcAft>
                        <a:tabLst>
                          <a:tab pos="3371850" algn="l"/>
                        </a:tabLst>
                      </a:pPr>
                      <a:r>
                        <a:rPr lang="en-US" sz="1600" kern="1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37</a:t>
                      </a:r>
                      <a:endParaRPr lang="en-US" sz="20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chemeClr val="bg1">
                        <a:lumMod val="50000"/>
                        <a:alpha val="50000"/>
                      </a:schemeClr>
                    </a:solidFill>
                  </a:tcPr>
                </a:tc>
                <a:tc>
                  <a:txBody>
                    <a:bodyPr/>
                    <a:lstStyle/>
                    <a:p>
                      <a:pPr marL="0" marR="0" algn="ctr">
                        <a:lnSpc>
                          <a:spcPct val="107000"/>
                        </a:lnSpc>
                        <a:spcBef>
                          <a:spcPts val="0"/>
                        </a:spcBef>
                        <a:spcAft>
                          <a:spcPts val="0"/>
                        </a:spcAft>
                        <a:tabLst>
                          <a:tab pos="3371850" algn="l"/>
                        </a:tabLst>
                      </a:pPr>
                      <a:r>
                        <a:rPr lang="en-US" sz="1600" b="1" u="sng" kern="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42</a:t>
                      </a:r>
                      <a:endParaRPr lang="en-US" sz="20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rgbClr val="7030A0">
                        <a:alpha val="50000"/>
                      </a:srgbClr>
                    </a:solidFill>
                  </a:tcPr>
                </a:tc>
                <a:extLst>
                  <a:ext uri="{0D108BD9-81ED-4DB2-BD59-A6C34878D82A}">
                    <a16:rowId xmlns:a16="http://schemas.microsoft.com/office/drawing/2014/main" val="3542720287"/>
                  </a:ext>
                </a:extLst>
              </a:tr>
            </a:tbl>
          </a:graphicData>
        </a:graphic>
      </p:graphicFrame>
      <p:sp>
        <p:nvSpPr>
          <p:cNvPr id="5" name="TextBox 4">
            <a:extLst>
              <a:ext uri="{FF2B5EF4-FFF2-40B4-BE49-F238E27FC236}">
                <a16:creationId xmlns:a16="http://schemas.microsoft.com/office/drawing/2014/main" id="{6D43F0C7-EA70-9067-FA94-6FEA28606038}"/>
              </a:ext>
            </a:extLst>
          </p:cNvPr>
          <p:cNvSpPr txBox="1"/>
          <p:nvPr/>
        </p:nvSpPr>
        <p:spPr>
          <a:xfrm>
            <a:off x="8245444" y="6581001"/>
            <a:ext cx="2286000" cy="276999"/>
          </a:xfrm>
          <a:prstGeom prst="rect">
            <a:avLst/>
          </a:prstGeom>
          <a:noFill/>
        </p:spPr>
        <p:txBody>
          <a:bodyPr wrap="square" rtlCol="0">
            <a:spAutoFit/>
          </a:bodyPr>
          <a:lstStyle/>
          <a:p>
            <a:r>
              <a:rPr lang="en-US" sz="1200" dirty="0"/>
              <a:t>*Split sampled</a:t>
            </a:r>
          </a:p>
        </p:txBody>
      </p:sp>
      <p:sp>
        <p:nvSpPr>
          <p:cNvPr id="6" name="Content Placeholder 4">
            <a:extLst>
              <a:ext uri="{FF2B5EF4-FFF2-40B4-BE49-F238E27FC236}">
                <a16:creationId xmlns:a16="http://schemas.microsoft.com/office/drawing/2014/main" id="{F6595FEE-39E4-8772-8942-86D12FB43818}"/>
              </a:ext>
            </a:extLst>
          </p:cNvPr>
          <p:cNvSpPr>
            <a:spLocks noGrp="1"/>
          </p:cNvSpPr>
          <p:nvPr>
            <p:ph idx="1"/>
          </p:nvPr>
        </p:nvSpPr>
        <p:spPr>
          <a:xfrm>
            <a:off x="504091" y="1113923"/>
            <a:ext cx="11352629" cy="472860"/>
          </a:xfrm>
          <a:solidFill>
            <a:schemeClr val="bg1">
              <a:lumMod val="85000"/>
            </a:schemeClr>
          </a:solidFill>
        </p:spPr>
        <p:txBody>
          <a:bodyPr anchor="ctr">
            <a:noAutofit/>
          </a:bodyPr>
          <a:lstStyle/>
          <a:p>
            <a:pPr marL="0" indent="0" algn="ctr">
              <a:buNone/>
            </a:pPr>
            <a:r>
              <a:rPr lang="en-US" sz="1400" b="1" dirty="0"/>
              <a:t>If a candidate for elected office supported requiring Medicare to cover FDA-approved drugs and therapies that can slow the progression of Alzheimer's disease, would that make you more or less likely to vote for that candidate or wouldn't it make a difference?*</a:t>
            </a:r>
          </a:p>
        </p:txBody>
      </p:sp>
    </p:spTree>
    <p:extLst>
      <p:ext uri="{BB962C8B-B14F-4D97-AF65-F5344CB8AC3E}">
        <p14:creationId xmlns:p14="http://schemas.microsoft.com/office/powerpoint/2010/main" val="141887523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7" descr="big-puzzle3">
            <a:extLst>
              <a:ext uri="{FF2B5EF4-FFF2-40B4-BE49-F238E27FC236}">
                <a16:creationId xmlns:a16="http://schemas.microsoft.com/office/drawing/2014/main" id="{81362555-F796-4EE1-9C05-A005C0E1F8DC}"/>
              </a:ext>
            </a:extLst>
          </p:cNvPr>
          <p:cNvPicPr>
            <a:picLocks noChangeAspect="1" noChangeArrowheads="1"/>
          </p:cNvPicPr>
          <p:nvPr/>
        </p:nvPicPr>
        <p:blipFill rotWithShape="1">
          <a:blip r:embed="rId2" cstate="email">
            <a:extLst>
              <a:ext uri="{28A0092B-C50C-407E-A947-70E740481C1C}">
                <a14:useLocalDpi xmlns:a14="http://schemas.microsoft.com/office/drawing/2010/main"/>
              </a:ext>
            </a:extLst>
          </a:blip>
          <a:srcRect l="-1" r="3175" b="26528"/>
          <a:stretch/>
        </p:blipFill>
        <p:spPr bwMode="auto">
          <a:xfrm>
            <a:off x="0" y="0"/>
            <a:ext cx="12192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4">
            <a:extLst>
              <a:ext uri="{FF2B5EF4-FFF2-40B4-BE49-F238E27FC236}">
                <a16:creationId xmlns:a16="http://schemas.microsoft.com/office/drawing/2014/main" id="{F8527300-A66A-432B-B0A6-0903646A949F}"/>
              </a:ext>
            </a:extLst>
          </p:cNvPr>
          <p:cNvPicPr>
            <a:picLocks noChangeAspect="1"/>
          </p:cNvPicPr>
          <p:nvPr/>
        </p:nvPicPr>
        <p:blipFill>
          <a:blip r:embed="rId3" cstate="email">
            <a:extLst>
              <a:ext uri="{28A0092B-C50C-407E-A947-70E740481C1C}">
                <a14:useLocalDpi xmlns:a14="http://schemas.microsoft.com/office/drawing/2010/main"/>
              </a:ext>
            </a:extLst>
          </a:blip>
          <a:srcRect/>
          <a:stretch>
            <a:fillRect/>
          </a:stretch>
        </p:blipFill>
        <p:spPr bwMode="auto">
          <a:xfrm>
            <a:off x="2287010" y="2080838"/>
            <a:ext cx="3163056" cy="1348162"/>
          </a:xfrm>
          <a:prstGeom prst="rect">
            <a:avLst/>
          </a:prstGeom>
          <a:noFill/>
          <a:ln>
            <a:noFill/>
          </a:ln>
        </p:spPr>
      </p:pic>
      <p:sp>
        <p:nvSpPr>
          <p:cNvPr id="7" name="TextBox 6">
            <a:extLst>
              <a:ext uri="{FF2B5EF4-FFF2-40B4-BE49-F238E27FC236}">
                <a16:creationId xmlns:a16="http://schemas.microsoft.com/office/drawing/2014/main" id="{9FCF8FF1-EE2E-4DF7-8B6B-E011706FD01A}"/>
              </a:ext>
            </a:extLst>
          </p:cNvPr>
          <p:cNvSpPr txBox="1"/>
          <p:nvPr/>
        </p:nvSpPr>
        <p:spPr>
          <a:xfrm>
            <a:off x="5845670" y="1673584"/>
            <a:ext cx="2680798" cy="3970318"/>
          </a:xfrm>
          <a:prstGeom prst="rect">
            <a:avLst/>
          </a:prstGeom>
          <a:noFill/>
        </p:spPr>
        <p:txBody>
          <a:bodyPr wrap="none" rtlCol="0">
            <a:spAutoFit/>
          </a:bodyPr>
          <a:lstStyle/>
          <a:p>
            <a:endParaRPr lang="en-US" dirty="0"/>
          </a:p>
          <a:p>
            <a:r>
              <a:rPr lang="en-US" dirty="0"/>
              <a:t>Celinda Lake</a:t>
            </a:r>
          </a:p>
          <a:p>
            <a:r>
              <a:rPr lang="en-US" dirty="0">
                <a:hlinkClick r:id="rId4"/>
              </a:rPr>
              <a:t>clake@lakeresearch.com</a:t>
            </a:r>
            <a:endParaRPr lang="en-US" dirty="0"/>
          </a:p>
          <a:p>
            <a:endParaRPr lang="en-US" dirty="0"/>
          </a:p>
          <a:p>
            <a:r>
              <a:rPr lang="en-US" dirty="0"/>
              <a:t>Alysia Snell</a:t>
            </a:r>
          </a:p>
          <a:p>
            <a:r>
              <a:rPr lang="en-US" dirty="0">
                <a:hlinkClick r:id="rId5"/>
              </a:rPr>
              <a:t>asnell@lakeresearch.com</a:t>
            </a:r>
            <a:r>
              <a:rPr lang="en-US" dirty="0"/>
              <a:t>  </a:t>
            </a:r>
          </a:p>
          <a:p>
            <a:endParaRPr lang="en-US" dirty="0"/>
          </a:p>
          <a:p>
            <a:endParaRPr lang="en-US" dirty="0"/>
          </a:p>
          <a:p>
            <a:r>
              <a:rPr lang="en-US" dirty="0"/>
              <a:t>Neil Newhouse</a:t>
            </a:r>
          </a:p>
          <a:p>
            <a:r>
              <a:rPr lang="en-US" dirty="0">
                <a:hlinkClick r:id="rId6"/>
              </a:rPr>
              <a:t>neil@pos.org</a:t>
            </a:r>
            <a:r>
              <a:rPr lang="en-US" dirty="0"/>
              <a:t> </a:t>
            </a:r>
          </a:p>
          <a:p>
            <a:endParaRPr lang="en-US" dirty="0"/>
          </a:p>
          <a:p>
            <a:r>
              <a:rPr lang="en-US" dirty="0"/>
              <a:t>Jarrett Lewis</a:t>
            </a:r>
          </a:p>
          <a:p>
            <a:r>
              <a:rPr lang="en-US" dirty="0">
                <a:hlinkClick r:id="rId7"/>
              </a:rPr>
              <a:t>jarrett@pos.org</a:t>
            </a:r>
            <a:r>
              <a:rPr lang="en-US" dirty="0"/>
              <a:t> </a:t>
            </a:r>
          </a:p>
          <a:p>
            <a:endParaRPr lang="en-US" dirty="0"/>
          </a:p>
        </p:txBody>
      </p:sp>
      <p:pic>
        <p:nvPicPr>
          <p:cNvPr id="2" name="Picture 1" descr="A picture containing font, graphics, screenshot, symbol&#10;&#10;Description automatically generated">
            <a:extLst>
              <a:ext uri="{FF2B5EF4-FFF2-40B4-BE49-F238E27FC236}">
                <a16:creationId xmlns:a16="http://schemas.microsoft.com/office/drawing/2014/main" id="{BEB99F95-BE1C-E69B-83E5-27066AFE57C9}"/>
              </a:ext>
            </a:extLst>
          </p:cNvPr>
          <p:cNvPicPr>
            <a:picLocks noChangeAspect="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2199302" y="4177446"/>
            <a:ext cx="3338473" cy="720617"/>
          </a:xfrm>
          <a:prstGeom prst="rect">
            <a:avLst/>
          </a:prstGeom>
          <a:noFill/>
        </p:spPr>
      </p:pic>
    </p:spTree>
    <p:extLst>
      <p:ext uri="{BB962C8B-B14F-4D97-AF65-F5344CB8AC3E}">
        <p14:creationId xmlns:p14="http://schemas.microsoft.com/office/powerpoint/2010/main" val="32838906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ACCA40EC-AAC9-47F4-B869-109EFC694D27}"/>
              </a:ext>
            </a:extLst>
          </p:cNvPr>
          <p:cNvSpPr>
            <a:spLocks noGrp="1"/>
          </p:cNvSpPr>
          <p:nvPr>
            <p:ph type="title"/>
          </p:nvPr>
        </p:nvSpPr>
        <p:spPr/>
        <p:txBody>
          <a:bodyPr/>
          <a:lstStyle/>
          <a:p>
            <a:r>
              <a:rPr lang="en-US" dirty="0"/>
              <a:t>Methodology</a:t>
            </a:r>
          </a:p>
        </p:txBody>
      </p:sp>
      <p:sp>
        <p:nvSpPr>
          <p:cNvPr id="5" name="Content Placeholder 4">
            <a:extLst>
              <a:ext uri="{FF2B5EF4-FFF2-40B4-BE49-F238E27FC236}">
                <a16:creationId xmlns:a16="http://schemas.microsoft.com/office/drawing/2014/main" id="{2DDF01A2-234A-43C0-A911-AD2D1823FE3C}"/>
              </a:ext>
            </a:extLst>
          </p:cNvPr>
          <p:cNvSpPr>
            <a:spLocks noGrp="1"/>
          </p:cNvSpPr>
          <p:nvPr>
            <p:ph idx="1"/>
          </p:nvPr>
        </p:nvSpPr>
        <p:spPr/>
        <p:txBody>
          <a:bodyPr/>
          <a:lstStyle/>
          <a:p>
            <a:r>
              <a:rPr lang="en-US" sz="2000" dirty="0"/>
              <a:t>Lake Research Partners and Public Opinion Strategies designed and administered a phone survey of likely 2024 voters that was conducted May 1-7, 2023, using professional telephone interviewers. A portion was also completed online, after part of the sample received a text to their cell phone with a link to complete the survey online. The survey reached a total of 1,275 likely 2024 voters nationwide which includes a base sample of 1,000 likely 2024 voters with oversamples of 100 Black voters, 100 Latinx voters, and 75 voters across AZ, MT, NV, OH, PA, WI, and WV. The oversamples were weighted down into the base sample to their proper proportions of the universe for a total sample size of 1,000. </a:t>
            </a:r>
          </a:p>
          <a:p>
            <a:endParaRPr lang="en-US" sz="2000" dirty="0"/>
          </a:p>
          <a:p>
            <a:r>
              <a:rPr lang="en-US" sz="2000" dirty="0"/>
              <a:t>The margin of error is +/- 2.7%. The margin of error for subgroups is higher. </a:t>
            </a:r>
          </a:p>
        </p:txBody>
      </p:sp>
    </p:spTree>
    <p:extLst>
      <p:ext uri="{BB962C8B-B14F-4D97-AF65-F5344CB8AC3E}">
        <p14:creationId xmlns:p14="http://schemas.microsoft.com/office/powerpoint/2010/main" val="5249959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F12195-DB27-4668-854F-245CDB6FD60E}"/>
              </a:ext>
            </a:extLst>
          </p:cNvPr>
          <p:cNvSpPr>
            <a:spLocks noGrp="1"/>
          </p:cNvSpPr>
          <p:nvPr>
            <p:ph type="title"/>
          </p:nvPr>
        </p:nvSpPr>
        <p:spPr>
          <a:xfrm>
            <a:off x="335280" y="318575"/>
            <a:ext cx="11521440" cy="615703"/>
          </a:xfrm>
        </p:spPr>
        <p:txBody>
          <a:bodyPr>
            <a:normAutofit/>
          </a:bodyPr>
          <a:lstStyle/>
          <a:p>
            <a:r>
              <a:rPr lang="en-US" sz="3600"/>
              <a:t>Big Picture Findings</a:t>
            </a:r>
          </a:p>
        </p:txBody>
      </p:sp>
      <p:sp>
        <p:nvSpPr>
          <p:cNvPr id="3" name="Content Placeholder 2">
            <a:extLst>
              <a:ext uri="{FF2B5EF4-FFF2-40B4-BE49-F238E27FC236}">
                <a16:creationId xmlns:a16="http://schemas.microsoft.com/office/drawing/2014/main" id="{9675D4C7-F039-4276-A47A-E31D6DE271E2}"/>
              </a:ext>
            </a:extLst>
          </p:cNvPr>
          <p:cNvSpPr>
            <a:spLocks noGrp="1"/>
          </p:cNvSpPr>
          <p:nvPr>
            <p:ph idx="1"/>
          </p:nvPr>
        </p:nvSpPr>
        <p:spPr>
          <a:xfrm>
            <a:off x="335280" y="1133061"/>
            <a:ext cx="11521440" cy="5406364"/>
          </a:xfrm>
        </p:spPr>
        <p:txBody>
          <a:bodyPr>
            <a:normAutofit/>
          </a:bodyPr>
          <a:lstStyle/>
          <a:p>
            <a:r>
              <a:rPr lang="en-US" sz="1800" dirty="0"/>
              <a:t>Voters want policy action on this issue; they </a:t>
            </a:r>
            <a:r>
              <a:rPr lang="en-US" sz="1800" b="1" dirty="0"/>
              <a:t>overwhelmingly favor requiring Medicare to cover the costs of FDA-approved drugs and therapies that can slow the progression of Alzheimer’s disease</a:t>
            </a:r>
            <a:r>
              <a:rPr lang="en-US" sz="1800" dirty="0"/>
              <a:t>. </a:t>
            </a:r>
          </a:p>
          <a:p>
            <a:pPr lvl="1"/>
            <a:r>
              <a:rPr lang="en-US" sz="1600" dirty="0"/>
              <a:t>For voters, </a:t>
            </a:r>
            <a:r>
              <a:rPr lang="en-US" sz="1600" b="1" dirty="0"/>
              <a:t>Medicare should provide access to these FDA-approved medications to all Medicare beneficiaries just as they do for all other diseases.</a:t>
            </a:r>
            <a:r>
              <a:rPr lang="en-US" sz="1600" dirty="0"/>
              <a:t> </a:t>
            </a:r>
          </a:p>
          <a:p>
            <a:r>
              <a:rPr lang="en-US" sz="1800" b="1" dirty="0"/>
              <a:t>Alzheimer’s disease is a personal issue to many voters</a:t>
            </a:r>
            <a:r>
              <a:rPr lang="en-US" sz="1800" dirty="0"/>
              <a:t>, with half (52%) who have a personal connection to the disease, and the issue </a:t>
            </a:r>
            <a:r>
              <a:rPr lang="en-US" sz="1800" b="1" dirty="0"/>
              <a:t>transcends gender, age, race, and partisan lines</a:t>
            </a:r>
            <a:r>
              <a:rPr lang="en-US" sz="1800" dirty="0"/>
              <a:t>.</a:t>
            </a:r>
          </a:p>
          <a:p>
            <a:r>
              <a:rPr lang="en-US" sz="1800" dirty="0">
                <a:effectLst/>
                <a:ea typeface="Calibri" panose="020F0502020204030204" pitchFamily="34" charset="0"/>
              </a:rPr>
              <a:t>If Medicare does not cover FDA-approved drugs and therapies for Alzheimer’s disease, </a:t>
            </a:r>
            <a:r>
              <a:rPr lang="en-US" sz="1800" b="1" dirty="0">
                <a:effectLst/>
                <a:ea typeface="Calibri" panose="020F0502020204030204" pitchFamily="34" charset="0"/>
              </a:rPr>
              <a:t>voters want Congress and the President to step in and require Medicare to cover them</a:t>
            </a:r>
            <a:r>
              <a:rPr lang="en-US" sz="1800" dirty="0">
                <a:effectLst/>
                <a:ea typeface="Calibri" panose="020F0502020204030204" pitchFamily="34" charset="0"/>
              </a:rPr>
              <a:t>. </a:t>
            </a:r>
          </a:p>
          <a:p>
            <a:r>
              <a:rPr lang="en-US" sz="1800" b="1" dirty="0">
                <a:effectLst/>
                <a:ea typeface="Calibri" panose="020F0502020204030204" pitchFamily="34" charset="0"/>
              </a:rPr>
              <a:t>Solid majorities of voters strongly agree with statements around Medicare covering medications for Alzheimer’s disease</a:t>
            </a:r>
            <a:r>
              <a:rPr lang="en-US" sz="1800" dirty="0">
                <a:effectLst/>
                <a:ea typeface="Calibri" panose="020F0502020204030204" pitchFamily="34" charset="0"/>
              </a:rPr>
              <a:t>, especially ones that focus on the comparison of coverage provided for other FDA-approved medications for other diseases.</a:t>
            </a:r>
          </a:p>
          <a:p>
            <a:r>
              <a:rPr lang="en-US" sz="1800" b="1" dirty="0">
                <a:effectLst/>
                <a:ea typeface="Calibri" panose="020F0502020204030204" pitchFamily="34" charset="0"/>
              </a:rPr>
              <a:t>A majority of voters are personally concerned that themselves, a friend, or a family member could develop Alzheimer’s disease</a:t>
            </a:r>
            <a:r>
              <a:rPr lang="en-US" sz="1800" dirty="0">
                <a:effectLst/>
                <a:ea typeface="Calibri" panose="020F0502020204030204" pitchFamily="34" charset="0"/>
              </a:rPr>
              <a:t>.</a:t>
            </a:r>
          </a:p>
          <a:p>
            <a:r>
              <a:rPr lang="en-US" sz="1800" dirty="0">
                <a:effectLst/>
                <a:ea typeface="Calibri" panose="020F0502020204030204" pitchFamily="34" charset="0"/>
              </a:rPr>
              <a:t>Voters say it is </a:t>
            </a:r>
            <a:r>
              <a:rPr lang="en-US" sz="1800" b="1" dirty="0">
                <a:effectLst/>
                <a:ea typeface="Calibri" panose="020F0502020204030204" pitchFamily="34" charset="0"/>
              </a:rPr>
              <a:t>important that patients have access to FDA-approved drugs and therapies that can slow the progression of Alzheimer’s disease covered by Medicare</a:t>
            </a:r>
            <a:r>
              <a:rPr lang="en-US" sz="1800" dirty="0">
                <a:effectLst/>
                <a:ea typeface="Calibri" panose="020F0502020204030204" pitchFamily="34" charset="0"/>
              </a:rPr>
              <a:t>.</a:t>
            </a:r>
          </a:p>
          <a:p>
            <a:r>
              <a:rPr lang="en-US" sz="1800" dirty="0">
                <a:effectLst/>
                <a:ea typeface="Calibri" panose="020F0502020204030204" pitchFamily="34" charset="0"/>
              </a:rPr>
              <a:t>Voters are </a:t>
            </a:r>
            <a:r>
              <a:rPr lang="en-US" sz="1800" b="1" dirty="0">
                <a:effectLst/>
                <a:ea typeface="Calibri" panose="020F0502020204030204" pitchFamily="34" charset="0"/>
              </a:rPr>
              <a:t>apt to reward a candidate for their support on this issue</a:t>
            </a:r>
            <a:r>
              <a:rPr lang="en-US" sz="1800" dirty="0">
                <a:effectLst/>
                <a:ea typeface="Calibri" panose="020F0502020204030204" pitchFamily="34" charset="0"/>
              </a:rPr>
              <a:t>. </a:t>
            </a:r>
            <a:r>
              <a:rPr lang="en-US" sz="1600" dirty="0">
                <a:effectLst/>
                <a:ea typeface="Calibri" panose="020F0502020204030204" pitchFamily="34" charset="0"/>
              </a:rPr>
              <a:t>This issue can mobilize voters and persuade young voters. </a:t>
            </a:r>
            <a:endParaRPr lang="en-US" sz="1600" dirty="0"/>
          </a:p>
          <a:p>
            <a:endParaRPr lang="en-US" sz="2000" dirty="0"/>
          </a:p>
        </p:txBody>
      </p:sp>
    </p:spTree>
    <p:extLst>
      <p:ext uri="{BB962C8B-B14F-4D97-AF65-F5344CB8AC3E}">
        <p14:creationId xmlns:p14="http://schemas.microsoft.com/office/powerpoint/2010/main" val="26525111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FC252168-AD4E-4A09-BF97-0C7443979246}"/>
              </a:ext>
            </a:extLst>
          </p:cNvPr>
          <p:cNvSpPr>
            <a:spLocks noGrp="1"/>
          </p:cNvSpPr>
          <p:nvPr>
            <p:ph type="title"/>
          </p:nvPr>
        </p:nvSpPr>
        <p:spPr/>
        <p:txBody>
          <a:bodyPr>
            <a:normAutofit/>
          </a:bodyPr>
          <a:lstStyle/>
          <a:p>
            <a:r>
              <a:rPr lang="en-US" sz="2400" dirty="0">
                <a:effectLst/>
                <a:latin typeface="Calibri" panose="020F0502020204030204" pitchFamily="34" charset="0"/>
                <a:ea typeface="Calibri" panose="020F0502020204030204" pitchFamily="34" charset="0"/>
              </a:rPr>
              <a:t>Nearly nine in ten voters favor requiring Medicare to cover the costs of FDA-approved drugs and therapies that can slow the progression of Alzheimer’s disease, and over three quarters strongly favor this policy. There is little opposition. </a:t>
            </a:r>
            <a:endParaRPr lang="en-US" sz="4000" dirty="0"/>
          </a:p>
        </p:txBody>
      </p:sp>
      <p:sp>
        <p:nvSpPr>
          <p:cNvPr id="10" name="Content Placeholder 4">
            <a:extLst>
              <a:ext uri="{FF2B5EF4-FFF2-40B4-BE49-F238E27FC236}">
                <a16:creationId xmlns:a16="http://schemas.microsoft.com/office/drawing/2014/main" id="{F98849BF-DDCB-4038-ABD1-9B20541364C7}"/>
              </a:ext>
            </a:extLst>
          </p:cNvPr>
          <p:cNvSpPr>
            <a:spLocks noGrp="1"/>
          </p:cNvSpPr>
          <p:nvPr>
            <p:ph idx="1"/>
          </p:nvPr>
        </p:nvSpPr>
        <p:spPr>
          <a:xfrm>
            <a:off x="335280" y="1722808"/>
            <a:ext cx="11521440" cy="365760"/>
          </a:xfrm>
          <a:solidFill>
            <a:schemeClr val="bg1">
              <a:lumMod val="85000"/>
            </a:schemeClr>
          </a:solidFill>
        </p:spPr>
        <p:txBody>
          <a:bodyPr anchor="ctr">
            <a:noAutofit/>
          </a:bodyPr>
          <a:lstStyle/>
          <a:p>
            <a:pPr marL="0" indent="0" algn="ctr">
              <a:buNone/>
            </a:pPr>
            <a:r>
              <a:rPr lang="en-US" sz="1400" b="1" dirty="0"/>
              <a:t>Do you favor or oppose requiring Medicare to cover the costs of FDA-approved drugs and therapies that can slow the progression of Alzheimer's disease? </a:t>
            </a:r>
          </a:p>
        </p:txBody>
      </p:sp>
      <p:graphicFrame>
        <p:nvGraphicFramePr>
          <p:cNvPr id="15" name="Chart 14">
            <a:extLst>
              <a:ext uri="{FF2B5EF4-FFF2-40B4-BE49-F238E27FC236}">
                <a16:creationId xmlns:a16="http://schemas.microsoft.com/office/drawing/2014/main" id="{5F517262-DD5F-4130-BE29-EFCDB1A40996}"/>
              </a:ext>
            </a:extLst>
          </p:cNvPr>
          <p:cNvGraphicFramePr/>
          <p:nvPr>
            <p:extLst>
              <p:ext uri="{D42A27DB-BD31-4B8C-83A1-F6EECF244321}">
                <p14:modId xmlns:p14="http://schemas.microsoft.com/office/powerpoint/2010/main" val="4257289855"/>
              </p:ext>
            </p:extLst>
          </p:nvPr>
        </p:nvGraphicFramePr>
        <p:xfrm>
          <a:off x="345911" y="2283275"/>
          <a:ext cx="11500177" cy="3774625"/>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8" name="Table 17">
            <a:extLst>
              <a:ext uri="{FF2B5EF4-FFF2-40B4-BE49-F238E27FC236}">
                <a16:creationId xmlns:a16="http://schemas.microsoft.com/office/drawing/2014/main" id="{FBA99C99-171C-458A-A7DE-6EA404121AC8}"/>
              </a:ext>
            </a:extLst>
          </p:cNvPr>
          <p:cNvGraphicFramePr>
            <a:graphicFrameLocks noGrp="1"/>
          </p:cNvGraphicFramePr>
          <p:nvPr>
            <p:extLst>
              <p:ext uri="{D42A27DB-BD31-4B8C-83A1-F6EECF244321}">
                <p14:modId xmlns:p14="http://schemas.microsoft.com/office/powerpoint/2010/main" val="55050505"/>
              </p:ext>
            </p:extLst>
          </p:nvPr>
        </p:nvGraphicFramePr>
        <p:xfrm>
          <a:off x="127641" y="6252607"/>
          <a:ext cx="4261104" cy="502920"/>
        </p:xfrm>
        <a:graphic>
          <a:graphicData uri="http://schemas.openxmlformats.org/drawingml/2006/table">
            <a:tbl>
              <a:tblPr firstRow="1" bandRow="1">
                <a:tableStyleId>{5C22544A-7EE6-4342-B048-85BDC9FD1C3A}</a:tableStyleId>
              </a:tblPr>
              <a:tblGrid>
                <a:gridCol w="256032">
                  <a:extLst>
                    <a:ext uri="{9D8B030D-6E8A-4147-A177-3AD203B41FA5}">
                      <a16:colId xmlns:a16="http://schemas.microsoft.com/office/drawing/2014/main" val="20000"/>
                    </a:ext>
                  </a:extLst>
                </a:gridCol>
                <a:gridCol w="1828800">
                  <a:extLst>
                    <a:ext uri="{9D8B030D-6E8A-4147-A177-3AD203B41FA5}">
                      <a16:colId xmlns:a16="http://schemas.microsoft.com/office/drawing/2014/main" val="20001"/>
                    </a:ext>
                  </a:extLst>
                </a:gridCol>
                <a:gridCol w="256032">
                  <a:extLst>
                    <a:ext uri="{9D8B030D-6E8A-4147-A177-3AD203B41FA5}">
                      <a16:colId xmlns:a16="http://schemas.microsoft.com/office/drawing/2014/main" val="20002"/>
                    </a:ext>
                  </a:extLst>
                </a:gridCol>
                <a:gridCol w="1920240">
                  <a:extLst>
                    <a:ext uri="{9D8B030D-6E8A-4147-A177-3AD203B41FA5}">
                      <a16:colId xmlns:a16="http://schemas.microsoft.com/office/drawing/2014/main" val="20003"/>
                    </a:ext>
                  </a:extLst>
                </a:gridCol>
              </a:tblGrid>
              <a:tr h="215210">
                <a:tc>
                  <a:txBody>
                    <a:bodyPr/>
                    <a:lstStyle/>
                    <a:p>
                      <a:endParaRPr lang="en-US" sz="1050">
                        <a:solidFill>
                          <a:schemeClr val="tx1"/>
                        </a:solidFill>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070C0">
                        <a:alpha val="50000"/>
                      </a:srgbClr>
                    </a:solidFill>
                  </a:tcPr>
                </a:tc>
                <a:tc>
                  <a:txBody>
                    <a:bodyPr/>
                    <a:lstStyle/>
                    <a:p>
                      <a:r>
                        <a:rPr lang="en-US" sz="1050" b="0" dirty="0">
                          <a:solidFill>
                            <a:schemeClr val="tx1"/>
                          </a:solidFill>
                        </a:rPr>
                        <a:t>Not so strongly favor</a:t>
                      </a: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noFill/>
                  </a:tcPr>
                </a:tc>
                <a:tc>
                  <a:txBody>
                    <a:bodyPr/>
                    <a:lstStyle/>
                    <a:p>
                      <a:endParaRPr lang="en-US" sz="1050">
                        <a:solidFill>
                          <a:schemeClr val="tx1"/>
                        </a:solidFill>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57A77"/>
                    </a:solidFill>
                  </a:tcPr>
                </a:tc>
                <a:tc>
                  <a:txBody>
                    <a:bodyPr/>
                    <a:lstStyle/>
                    <a:p>
                      <a:r>
                        <a:rPr lang="en-US" sz="1050" b="0" dirty="0">
                          <a:solidFill>
                            <a:schemeClr val="tx1"/>
                          </a:solidFill>
                        </a:rPr>
                        <a:t>Not so strongly oppose </a:t>
                      </a: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noFill/>
                  </a:tcPr>
                </a:tc>
                <a:extLst>
                  <a:ext uri="{0D108BD9-81ED-4DB2-BD59-A6C34878D82A}">
                    <a16:rowId xmlns:a16="http://schemas.microsoft.com/office/drawing/2014/main" val="10001"/>
                  </a:ext>
                </a:extLst>
              </a:tr>
              <a:tr h="215210">
                <a:tc>
                  <a:txBody>
                    <a:bodyPr/>
                    <a:lstStyle/>
                    <a:p>
                      <a:endParaRPr lang="en-US" sz="1050">
                        <a:solidFill>
                          <a:schemeClr val="tx1"/>
                        </a:solidFill>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070C0"/>
                    </a:solidFill>
                  </a:tcPr>
                </a:tc>
                <a:tc>
                  <a:txBody>
                    <a:bodyPr/>
                    <a:lstStyle/>
                    <a:p>
                      <a:r>
                        <a:rPr lang="en-US" sz="1050" b="0" dirty="0">
                          <a:solidFill>
                            <a:schemeClr val="tx1"/>
                          </a:solidFill>
                        </a:rPr>
                        <a:t>Strongly favor</a:t>
                      </a: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noFill/>
                  </a:tcPr>
                </a:tc>
                <a:tc>
                  <a:txBody>
                    <a:bodyPr/>
                    <a:lstStyle/>
                    <a:p>
                      <a:endParaRPr lang="en-US" sz="1050">
                        <a:solidFill>
                          <a:schemeClr val="tx1"/>
                        </a:solidFill>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00000"/>
                    </a:solidFill>
                  </a:tcPr>
                </a:tc>
                <a:tc>
                  <a:txBody>
                    <a:bodyPr/>
                    <a:lstStyle/>
                    <a:p>
                      <a:r>
                        <a:rPr lang="en-US" sz="1050" b="0" dirty="0">
                          <a:solidFill>
                            <a:schemeClr val="tx1"/>
                          </a:solidFill>
                        </a:rPr>
                        <a:t>Strongly oppose</a:t>
                      </a: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noFill/>
                  </a:tcPr>
                </a:tc>
                <a:extLst>
                  <a:ext uri="{0D108BD9-81ED-4DB2-BD59-A6C34878D82A}">
                    <a16:rowId xmlns:a16="http://schemas.microsoft.com/office/drawing/2014/main" val="10002"/>
                  </a:ext>
                </a:extLst>
              </a:tr>
            </a:tbl>
          </a:graphicData>
        </a:graphic>
      </p:graphicFrame>
      <p:graphicFrame>
        <p:nvGraphicFramePr>
          <p:cNvPr id="3" name="Table 4">
            <a:extLst>
              <a:ext uri="{FF2B5EF4-FFF2-40B4-BE49-F238E27FC236}">
                <a16:creationId xmlns:a16="http://schemas.microsoft.com/office/drawing/2014/main" id="{2121D5D1-111A-55CD-0454-8DE63B141B93}"/>
              </a:ext>
            </a:extLst>
          </p:cNvPr>
          <p:cNvGraphicFramePr>
            <a:graphicFrameLocks noGrp="1"/>
          </p:cNvGraphicFramePr>
          <p:nvPr>
            <p:extLst>
              <p:ext uri="{D42A27DB-BD31-4B8C-83A1-F6EECF244321}">
                <p14:modId xmlns:p14="http://schemas.microsoft.com/office/powerpoint/2010/main" val="4235046547"/>
              </p:ext>
            </p:extLst>
          </p:nvPr>
        </p:nvGraphicFramePr>
        <p:xfrm>
          <a:off x="2031999" y="2283275"/>
          <a:ext cx="8128000" cy="396240"/>
        </p:xfrm>
        <a:graphic>
          <a:graphicData uri="http://schemas.openxmlformats.org/drawingml/2006/table">
            <a:tbl>
              <a:tblPr firstRow="1" bandRow="1">
                <a:tableStyleId>{5C22544A-7EE6-4342-B048-85BDC9FD1C3A}</a:tableStyleId>
              </a:tblPr>
              <a:tblGrid>
                <a:gridCol w="8128000">
                  <a:extLst>
                    <a:ext uri="{9D8B030D-6E8A-4147-A177-3AD203B41FA5}">
                      <a16:colId xmlns:a16="http://schemas.microsoft.com/office/drawing/2014/main" val="3861409530"/>
                    </a:ext>
                  </a:extLst>
                </a:gridCol>
              </a:tblGrid>
              <a:tr h="370840">
                <a:tc>
                  <a:txBody>
                    <a:bodyPr/>
                    <a:lstStyle/>
                    <a:p>
                      <a:pPr algn="ctr"/>
                      <a:r>
                        <a:rPr lang="en-US" sz="2000" dirty="0">
                          <a:solidFill>
                            <a:srgbClr val="0070C0"/>
                          </a:solidFill>
                        </a:rPr>
                        <a:t>(+83)</a:t>
                      </a:r>
                    </a:p>
                  </a:txBody>
                  <a:tcPr>
                    <a:noFill/>
                  </a:tcPr>
                </a:tc>
                <a:extLst>
                  <a:ext uri="{0D108BD9-81ED-4DB2-BD59-A6C34878D82A}">
                    <a16:rowId xmlns:a16="http://schemas.microsoft.com/office/drawing/2014/main" val="210953552"/>
                  </a:ext>
                </a:extLst>
              </a:tr>
            </a:tbl>
          </a:graphicData>
        </a:graphic>
      </p:graphicFrame>
    </p:spTree>
    <p:extLst>
      <p:ext uri="{BB962C8B-B14F-4D97-AF65-F5344CB8AC3E}">
        <p14:creationId xmlns:p14="http://schemas.microsoft.com/office/powerpoint/2010/main" val="28758664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488105-A55A-4466-3C35-5D3499A028C9}"/>
              </a:ext>
            </a:extLst>
          </p:cNvPr>
          <p:cNvSpPr>
            <a:spLocks noGrp="1"/>
          </p:cNvSpPr>
          <p:nvPr>
            <p:ph type="title"/>
          </p:nvPr>
        </p:nvSpPr>
        <p:spPr>
          <a:xfrm>
            <a:off x="335280" y="-41414"/>
            <a:ext cx="11521440" cy="1325563"/>
          </a:xfrm>
        </p:spPr>
        <p:txBody>
          <a:bodyPr>
            <a:normAutofit/>
          </a:bodyPr>
          <a:lstStyle/>
          <a:p>
            <a:r>
              <a:rPr lang="en-US" sz="2000" b="1" dirty="0">
                <a:effectLst/>
                <a:latin typeface="Calibri" panose="020F0502020204030204" pitchFamily="34" charset="0"/>
                <a:ea typeface="Calibri" panose="020F0502020204030204" pitchFamily="34" charset="0"/>
              </a:rPr>
              <a:t>There is strong bipartisan consensus on this issue.</a:t>
            </a:r>
            <a:r>
              <a:rPr lang="en-US" sz="2000" dirty="0">
                <a:effectLst/>
                <a:latin typeface="Calibri" panose="020F0502020204030204" pitchFamily="34" charset="0"/>
                <a:ea typeface="Calibri" panose="020F0502020204030204" pitchFamily="34" charset="0"/>
              </a:rPr>
              <a:t> Across gender, age, race, party identification, region, 2020 presidential ballot, and connection to Alzheimer’s, at least two thirds of voters strongly favor requiring Medicare to cover the costs of FDA-approved drugs and therapies that can slow the progression of Alzheimer’s disease. </a:t>
            </a:r>
            <a:endParaRPr lang="en-US" sz="4800" dirty="0"/>
          </a:p>
        </p:txBody>
      </p:sp>
      <p:graphicFrame>
        <p:nvGraphicFramePr>
          <p:cNvPr id="5" name="Table 4">
            <a:extLst>
              <a:ext uri="{FF2B5EF4-FFF2-40B4-BE49-F238E27FC236}">
                <a16:creationId xmlns:a16="http://schemas.microsoft.com/office/drawing/2014/main" id="{138CDCA4-D003-31B8-EC06-AFC9960A102B}"/>
              </a:ext>
            </a:extLst>
          </p:cNvPr>
          <p:cNvGraphicFramePr>
            <a:graphicFrameLocks noGrp="1"/>
          </p:cNvGraphicFramePr>
          <p:nvPr>
            <p:extLst>
              <p:ext uri="{D42A27DB-BD31-4B8C-83A1-F6EECF244321}">
                <p14:modId xmlns:p14="http://schemas.microsoft.com/office/powerpoint/2010/main" val="4038921699"/>
              </p:ext>
            </p:extLst>
          </p:nvPr>
        </p:nvGraphicFramePr>
        <p:xfrm>
          <a:off x="2391516" y="1656424"/>
          <a:ext cx="7408968" cy="5074572"/>
        </p:xfrm>
        <a:graphic>
          <a:graphicData uri="http://schemas.openxmlformats.org/drawingml/2006/table">
            <a:tbl>
              <a:tblPr firstRow="1" bandRow="1">
                <a:tableStyleId>{5C22544A-7EE6-4342-B048-85BDC9FD1C3A}</a:tableStyleId>
              </a:tblPr>
              <a:tblGrid>
                <a:gridCol w="3215214">
                  <a:extLst>
                    <a:ext uri="{9D8B030D-6E8A-4147-A177-3AD203B41FA5}">
                      <a16:colId xmlns:a16="http://schemas.microsoft.com/office/drawing/2014/main" val="20000"/>
                    </a:ext>
                  </a:extLst>
                </a:gridCol>
                <a:gridCol w="1397918">
                  <a:extLst>
                    <a:ext uri="{9D8B030D-6E8A-4147-A177-3AD203B41FA5}">
                      <a16:colId xmlns:a16="http://schemas.microsoft.com/office/drawing/2014/main" val="20001"/>
                    </a:ext>
                  </a:extLst>
                </a:gridCol>
                <a:gridCol w="1397918">
                  <a:extLst>
                    <a:ext uri="{9D8B030D-6E8A-4147-A177-3AD203B41FA5}">
                      <a16:colId xmlns:a16="http://schemas.microsoft.com/office/drawing/2014/main" val="20002"/>
                    </a:ext>
                  </a:extLst>
                </a:gridCol>
                <a:gridCol w="1397918">
                  <a:extLst>
                    <a:ext uri="{9D8B030D-6E8A-4147-A177-3AD203B41FA5}">
                      <a16:colId xmlns:a16="http://schemas.microsoft.com/office/drawing/2014/main" val="2879267401"/>
                    </a:ext>
                  </a:extLst>
                </a:gridCol>
              </a:tblGrid>
              <a:tr h="355782">
                <a:tc>
                  <a:txBody>
                    <a:bodyPr/>
                    <a:lstStyle/>
                    <a:p>
                      <a:pPr algn="ctr"/>
                      <a:endParaRPr lang="en-US" sz="1300" dirty="0"/>
                    </a:p>
                  </a:txBody>
                  <a:tcPr>
                    <a:solidFill>
                      <a:schemeClr val="bg1"/>
                    </a:solidFill>
                  </a:tcPr>
                </a:tc>
                <a:tc>
                  <a:txBody>
                    <a:bodyPr/>
                    <a:lstStyle/>
                    <a:p>
                      <a:pPr algn="ctr"/>
                      <a:r>
                        <a:rPr lang="en-US" sz="1400" dirty="0"/>
                        <a:t>Strongly favor</a:t>
                      </a:r>
                    </a:p>
                  </a:txBody>
                  <a:tcPr anchor="ctr">
                    <a:solidFill>
                      <a:srgbClr val="0070C0"/>
                    </a:solidFill>
                  </a:tcPr>
                </a:tc>
                <a:tc>
                  <a:txBody>
                    <a:bodyPr/>
                    <a:lstStyle/>
                    <a:p>
                      <a:pPr algn="ctr"/>
                      <a:r>
                        <a:rPr lang="en-US" sz="1400" dirty="0"/>
                        <a:t>Favor</a:t>
                      </a:r>
                    </a:p>
                  </a:txBody>
                  <a:tcPr anchor="ctr">
                    <a:solidFill>
                      <a:srgbClr val="7FB7DF"/>
                    </a:solidFill>
                  </a:tcPr>
                </a:tc>
                <a:tc>
                  <a:txBody>
                    <a:bodyPr/>
                    <a:lstStyle/>
                    <a:p>
                      <a:pPr algn="ctr"/>
                      <a:r>
                        <a:rPr lang="en-US" sz="1400" dirty="0"/>
                        <a:t>Net</a:t>
                      </a:r>
                    </a:p>
                  </a:txBody>
                  <a:tcPr anchor="ctr">
                    <a:solidFill>
                      <a:schemeClr val="bg1">
                        <a:lumMod val="50000"/>
                      </a:schemeClr>
                    </a:solidFill>
                  </a:tcPr>
                </a:tc>
                <a:extLst>
                  <a:ext uri="{0D108BD9-81ED-4DB2-BD59-A6C34878D82A}">
                    <a16:rowId xmlns:a16="http://schemas.microsoft.com/office/drawing/2014/main" val="10000"/>
                  </a:ext>
                </a:extLst>
              </a:tr>
              <a:tr h="262155">
                <a:tc>
                  <a:txBody>
                    <a:bodyPr/>
                    <a:lstStyle/>
                    <a:p>
                      <a:pPr algn="l"/>
                      <a:r>
                        <a:rPr lang="en-US" sz="1600" b="1" dirty="0">
                          <a:latin typeface="+mn-lt"/>
                        </a:rPr>
                        <a:t>Men</a:t>
                      </a:r>
                    </a:p>
                  </a:txBody>
                  <a:tcPr marT="0" marB="0" anchor="ctr">
                    <a:solidFill>
                      <a:schemeClr val="bg1">
                        <a:lumMod val="50000"/>
                        <a:alpha val="50000"/>
                      </a:schemeClr>
                    </a:solidFill>
                  </a:tcPr>
                </a:tc>
                <a:tc>
                  <a:txBody>
                    <a:bodyPr/>
                    <a:lstStyle/>
                    <a:p>
                      <a:pPr marL="0" marR="0" algn="ctr">
                        <a:lnSpc>
                          <a:spcPct val="107000"/>
                        </a:lnSpc>
                        <a:spcBef>
                          <a:spcPts val="0"/>
                        </a:spcBef>
                        <a:spcAft>
                          <a:spcPts val="0"/>
                        </a:spcAft>
                        <a:tabLst>
                          <a:tab pos="3371850" algn="l"/>
                        </a:tabLst>
                      </a:pPr>
                      <a:r>
                        <a:rPr lang="en-US" sz="1600" kern="100" dirty="0">
                          <a:effectLst/>
                        </a:rPr>
                        <a:t>71</a:t>
                      </a:r>
                      <a:endParaRPr lang="en-US" sz="20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chemeClr val="bg1">
                        <a:lumMod val="50000"/>
                        <a:alpha val="50000"/>
                      </a:schemeClr>
                    </a:solidFill>
                  </a:tcPr>
                </a:tc>
                <a:tc>
                  <a:txBody>
                    <a:bodyPr/>
                    <a:lstStyle/>
                    <a:p>
                      <a:pPr marL="0" marR="0" algn="ctr">
                        <a:lnSpc>
                          <a:spcPct val="107000"/>
                        </a:lnSpc>
                        <a:spcBef>
                          <a:spcPts val="0"/>
                        </a:spcBef>
                        <a:spcAft>
                          <a:spcPts val="0"/>
                        </a:spcAft>
                        <a:tabLst>
                          <a:tab pos="3371850" algn="l"/>
                        </a:tabLst>
                      </a:pPr>
                      <a:r>
                        <a:rPr lang="en-US" sz="1600" kern="100">
                          <a:effectLst/>
                        </a:rPr>
                        <a:t>83</a:t>
                      </a:r>
                      <a:endParaRPr lang="en-US" sz="20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chemeClr val="bg1">
                        <a:lumMod val="50000"/>
                        <a:alpha val="50000"/>
                      </a:schemeClr>
                    </a:solidFill>
                  </a:tcPr>
                </a:tc>
                <a:tc>
                  <a:txBody>
                    <a:bodyPr/>
                    <a:lstStyle/>
                    <a:p>
                      <a:pPr marL="0" marR="0" algn="ctr">
                        <a:lnSpc>
                          <a:spcPct val="107000"/>
                        </a:lnSpc>
                        <a:spcBef>
                          <a:spcPts val="0"/>
                        </a:spcBef>
                        <a:spcAft>
                          <a:spcPts val="0"/>
                        </a:spcAft>
                        <a:tabLst>
                          <a:tab pos="3371850" algn="l"/>
                        </a:tabLst>
                      </a:pPr>
                      <a:r>
                        <a:rPr lang="en-US" sz="1600" kern="100">
                          <a:effectLst/>
                        </a:rPr>
                        <a:t>+78</a:t>
                      </a:r>
                      <a:endParaRPr lang="en-US" sz="20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50000"/>
                        <a:alpha val="50000"/>
                      </a:schemeClr>
                    </a:solidFill>
                  </a:tcPr>
                </a:tc>
                <a:extLst>
                  <a:ext uri="{0D108BD9-81ED-4DB2-BD59-A6C34878D82A}">
                    <a16:rowId xmlns:a16="http://schemas.microsoft.com/office/drawing/2014/main" val="10001"/>
                  </a:ext>
                </a:extLst>
              </a:tr>
              <a:tr h="262155">
                <a:tc>
                  <a:txBody>
                    <a:bodyPr/>
                    <a:lstStyle/>
                    <a:p>
                      <a:pPr algn="l"/>
                      <a:r>
                        <a:rPr lang="en-US" sz="1600" b="1" dirty="0">
                          <a:latin typeface="+mn-lt"/>
                        </a:rPr>
                        <a:t>Women</a:t>
                      </a:r>
                    </a:p>
                  </a:txBody>
                  <a:tcPr marT="0" marB="0" anchor="ctr">
                    <a:solidFill>
                      <a:schemeClr val="bg1">
                        <a:lumMod val="50000"/>
                        <a:alpha val="50000"/>
                      </a:schemeClr>
                    </a:solidFill>
                  </a:tcPr>
                </a:tc>
                <a:tc>
                  <a:txBody>
                    <a:bodyPr/>
                    <a:lstStyle/>
                    <a:p>
                      <a:pPr marL="0" marR="0" algn="ctr">
                        <a:lnSpc>
                          <a:spcPct val="107000"/>
                        </a:lnSpc>
                        <a:spcBef>
                          <a:spcPts val="0"/>
                        </a:spcBef>
                        <a:spcAft>
                          <a:spcPts val="0"/>
                        </a:spcAft>
                        <a:tabLst>
                          <a:tab pos="3371850" algn="l"/>
                        </a:tabLst>
                      </a:pPr>
                      <a:r>
                        <a:rPr lang="en-US" sz="1600" b="1" u="sng" kern="100" dirty="0">
                          <a:effectLst/>
                        </a:rPr>
                        <a:t>82</a:t>
                      </a:r>
                      <a:endParaRPr lang="en-US" sz="2000" b="1"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rgbClr val="0070C0">
                        <a:alpha val="50000"/>
                      </a:srgbClr>
                    </a:solidFill>
                  </a:tcPr>
                </a:tc>
                <a:tc>
                  <a:txBody>
                    <a:bodyPr/>
                    <a:lstStyle/>
                    <a:p>
                      <a:pPr marL="0" marR="0" algn="ctr">
                        <a:lnSpc>
                          <a:spcPct val="107000"/>
                        </a:lnSpc>
                        <a:spcBef>
                          <a:spcPts val="0"/>
                        </a:spcBef>
                        <a:spcAft>
                          <a:spcPts val="0"/>
                        </a:spcAft>
                        <a:tabLst>
                          <a:tab pos="3371850" algn="l"/>
                        </a:tabLst>
                      </a:pPr>
                      <a:r>
                        <a:rPr lang="en-US" sz="1600" kern="100" dirty="0">
                          <a:effectLst/>
                        </a:rPr>
                        <a:t>91</a:t>
                      </a:r>
                      <a:endParaRPr lang="en-US" sz="20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chemeClr val="bg1">
                        <a:lumMod val="50000"/>
                        <a:alpha val="50000"/>
                      </a:schemeClr>
                    </a:solidFill>
                  </a:tcPr>
                </a:tc>
                <a:tc>
                  <a:txBody>
                    <a:bodyPr/>
                    <a:lstStyle/>
                    <a:p>
                      <a:pPr marL="0" marR="0" algn="ctr">
                        <a:lnSpc>
                          <a:spcPct val="107000"/>
                        </a:lnSpc>
                        <a:spcBef>
                          <a:spcPts val="0"/>
                        </a:spcBef>
                        <a:spcAft>
                          <a:spcPts val="0"/>
                        </a:spcAft>
                        <a:tabLst>
                          <a:tab pos="3371850" algn="l"/>
                        </a:tabLst>
                      </a:pPr>
                      <a:r>
                        <a:rPr lang="en-US" sz="1600" kern="100">
                          <a:effectLst/>
                        </a:rPr>
                        <a:t>+87</a:t>
                      </a:r>
                      <a:endParaRPr lang="en-US" sz="20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50000"/>
                        <a:alpha val="50000"/>
                      </a:schemeClr>
                    </a:solidFill>
                  </a:tcPr>
                </a:tc>
                <a:extLst>
                  <a:ext uri="{0D108BD9-81ED-4DB2-BD59-A6C34878D82A}">
                    <a16:rowId xmlns:a16="http://schemas.microsoft.com/office/drawing/2014/main" val="10002"/>
                  </a:ext>
                </a:extLst>
              </a:tr>
              <a:tr h="262155">
                <a:tc>
                  <a:txBody>
                    <a:bodyPr/>
                    <a:lstStyle/>
                    <a:p>
                      <a:pPr algn="l"/>
                      <a:r>
                        <a:rPr lang="en-US" sz="1600" b="1" dirty="0">
                          <a:latin typeface="+mn-lt"/>
                        </a:rPr>
                        <a:t>Under 50</a:t>
                      </a:r>
                    </a:p>
                  </a:txBody>
                  <a:tcPr marT="0" marB="0" anchor="ctr">
                    <a:solidFill>
                      <a:schemeClr val="bg1">
                        <a:lumMod val="50000"/>
                        <a:alpha val="25000"/>
                      </a:schemeClr>
                    </a:solidFill>
                  </a:tcPr>
                </a:tc>
                <a:tc>
                  <a:txBody>
                    <a:bodyPr/>
                    <a:lstStyle/>
                    <a:p>
                      <a:pPr marL="0" marR="0" algn="ctr">
                        <a:lnSpc>
                          <a:spcPct val="107000"/>
                        </a:lnSpc>
                        <a:spcBef>
                          <a:spcPts val="0"/>
                        </a:spcBef>
                        <a:spcAft>
                          <a:spcPts val="0"/>
                        </a:spcAft>
                        <a:tabLst>
                          <a:tab pos="3371850" algn="l"/>
                        </a:tabLst>
                      </a:pPr>
                      <a:r>
                        <a:rPr lang="en-US" sz="1600" kern="100" dirty="0">
                          <a:effectLst/>
                        </a:rPr>
                        <a:t>71</a:t>
                      </a:r>
                      <a:endParaRPr lang="en-US" sz="20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chemeClr val="bg1">
                        <a:lumMod val="50000"/>
                        <a:alpha val="25000"/>
                      </a:schemeClr>
                    </a:solidFill>
                  </a:tcPr>
                </a:tc>
                <a:tc>
                  <a:txBody>
                    <a:bodyPr/>
                    <a:lstStyle/>
                    <a:p>
                      <a:pPr marL="0" marR="0" algn="ctr">
                        <a:lnSpc>
                          <a:spcPct val="107000"/>
                        </a:lnSpc>
                        <a:spcBef>
                          <a:spcPts val="0"/>
                        </a:spcBef>
                        <a:spcAft>
                          <a:spcPts val="0"/>
                        </a:spcAft>
                        <a:tabLst>
                          <a:tab pos="3371850" algn="l"/>
                        </a:tabLst>
                      </a:pPr>
                      <a:r>
                        <a:rPr lang="en-US" sz="1600" kern="100" dirty="0">
                          <a:effectLst/>
                        </a:rPr>
                        <a:t>83</a:t>
                      </a:r>
                      <a:endParaRPr lang="en-US" sz="20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chemeClr val="bg1">
                        <a:lumMod val="50000"/>
                        <a:alpha val="25000"/>
                      </a:schemeClr>
                    </a:solidFill>
                  </a:tcPr>
                </a:tc>
                <a:tc>
                  <a:txBody>
                    <a:bodyPr/>
                    <a:lstStyle/>
                    <a:p>
                      <a:pPr marL="0" marR="0" algn="ctr">
                        <a:lnSpc>
                          <a:spcPct val="107000"/>
                        </a:lnSpc>
                        <a:spcBef>
                          <a:spcPts val="0"/>
                        </a:spcBef>
                        <a:spcAft>
                          <a:spcPts val="0"/>
                        </a:spcAft>
                        <a:tabLst>
                          <a:tab pos="3371850" algn="l"/>
                        </a:tabLst>
                      </a:pPr>
                      <a:r>
                        <a:rPr lang="en-US" sz="1600" kern="100">
                          <a:effectLst/>
                        </a:rPr>
                        <a:t>+78</a:t>
                      </a:r>
                      <a:endParaRPr lang="en-US" sz="20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50000"/>
                        <a:alpha val="25000"/>
                      </a:schemeClr>
                    </a:solidFill>
                  </a:tcPr>
                </a:tc>
                <a:extLst>
                  <a:ext uri="{0D108BD9-81ED-4DB2-BD59-A6C34878D82A}">
                    <a16:rowId xmlns:a16="http://schemas.microsoft.com/office/drawing/2014/main" val="10003"/>
                  </a:ext>
                </a:extLst>
              </a:tr>
              <a:tr h="262155">
                <a:tc>
                  <a:txBody>
                    <a:bodyPr/>
                    <a:lstStyle/>
                    <a:p>
                      <a:pPr algn="l"/>
                      <a:r>
                        <a:rPr lang="en-US" sz="1600" b="1" dirty="0">
                          <a:latin typeface="+mn-lt"/>
                        </a:rPr>
                        <a:t>Over 50</a:t>
                      </a:r>
                    </a:p>
                  </a:txBody>
                  <a:tcPr marT="0" marB="0" anchor="ctr">
                    <a:solidFill>
                      <a:schemeClr val="bg1">
                        <a:lumMod val="50000"/>
                        <a:alpha val="25000"/>
                      </a:schemeClr>
                    </a:solidFill>
                  </a:tcPr>
                </a:tc>
                <a:tc>
                  <a:txBody>
                    <a:bodyPr/>
                    <a:lstStyle/>
                    <a:p>
                      <a:pPr marL="0" marR="0" algn="ctr">
                        <a:lnSpc>
                          <a:spcPct val="107000"/>
                        </a:lnSpc>
                        <a:spcBef>
                          <a:spcPts val="0"/>
                        </a:spcBef>
                        <a:spcAft>
                          <a:spcPts val="0"/>
                        </a:spcAft>
                        <a:tabLst>
                          <a:tab pos="3371850" algn="l"/>
                        </a:tabLst>
                      </a:pPr>
                      <a:r>
                        <a:rPr lang="en-US" sz="1600" b="1" u="sng" kern="100" dirty="0">
                          <a:effectLst/>
                        </a:rPr>
                        <a:t>83</a:t>
                      </a:r>
                      <a:endParaRPr lang="en-US" sz="2000" b="1"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rgbClr val="7FB7DF"/>
                    </a:solidFill>
                  </a:tcPr>
                </a:tc>
                <a:tc>
                  <a:txBody>
                    <a:bodyPr/>
                    <a:lstStyle/>
                    <a:p>
                      <a:pPr marL="0" marR="0" algn="ctr">
                        <a:lnSpc>
                          <a:spcPct val="107000"/>
                        </a:lnSpc>
                        <a:spcBef>
                          <a:spcPts val="0"/>
                        </a:spcBef>
                        <a:spcAft>
                          <a:spcPts val="0"/>
                        </a:spcAft>
                        <a:tabLst>
                          <a:tab pos="3371850" algn="l"/>
                        </a:tabLst>
                      </a:pPr>
                      <a:r>
                        <a:rPr lang="en-US" sz="1600" kern="100" dirty="0">
                          <a:effectLst/>
                        </a:rPr>
                        <a:t>90</a:t>
                      </a:r>
                      <a:endParaRPr lang="en-US" sz="20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chemeClr val="bg1">
                        <a:lumMod val="50000"/>
                        <a:alpha val="25000"/>
                      </a:schemeClr>
                    </a:solidFill>
                  </a:tcPr>
                </a:tc>
                <a:tc>
                  <a:txBody>
                    <a:bodyPr/>
                    <a:lstStyle/>
                    <a:p>
                      <a:pPr marL="0" marR="0" algn="ctr">
                        <a:lnSpc>
                          <a:spcPct val="107000"/>
                        </a:lnSpc>
                        <a:spcBef>
                          <a:spcPts val="0"/>
                        </a:spcBef>
                        <a:spcAft>
                          <a:spcPts val="0"/>
                        </a:spcAft>
                        <a:tabLst>
                          <a:tab pos="3371850" algn="l"/>
                        </a:tabLst>
                      </a:pPr>
                      <a:r>
                        <a:rPr lang="en-US" sz="1600" kern="100">
                          <a:effectLst/>
                        </a:rPr>
                        <a:t>+86</a:t>
                      </a:r>
                      <a:endParaRPr lang="en-US" sz="20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50000"/>
                        <a:alpha val="25000"/>
                      </a:schemeClr>
                    </a:solidFill>
                  </a:tcPr>
                </a:tc>
                <a:extLst>
                  <a:ext uri="{0D108BD9-81ED-4DB2-BD59-A6C34878D82A}">
                    <a16:rowId xmlns:a16="http://schemas.microsoft.com/office/drawing/2014/main" val="2121571021"/>
                  </a:ext>
                </a:extLst>
              </a:tr>
              <a:tr h="262155">
                <a:tc>
                  <a:txBody>
                    <a:bodyPr/>
                    <a:lstStyle/>
                    <a:p>
                      <a:pPr marL="0" marR="0" algn="just">
                        <a:lnSpc>
                          <a:spcPct val="107000"/>
                        </a:lnSpc>
                        <a:spcBef>
                          <a:spcPts val="0"/>
                        </a:spcBef>
                        <a:spcAft>
                          <a:spcPts val="0"/>
                        </a:spcAft>
                        <a:tabLst>
                          <a:tab pos="3371850" algn="l"/>
                        </a:tabLst>
                      </a:pPr>
                      <a:r>
                        <a:rPr lang="en-US" sz="1600" b="1" kern="100" dirty="0">
                          <a:effectLst/>
                          <a:latin typeface="+mn-lt"/>
                        </a:rPr>
                        <a:t>Democrats</a:t>
                      </a:r>
                      <a:endParaRPr lang="en-US" sz="1600" b="1" kern="100" dirty="0">
                        <a:effectLst/>
                        <a:latin typeface="+mn-lt"/>
                        <a:ea typeface="Calibri" panose="020F0502020204030204" pitchFamily="34" charset="0"/>
                        <a:cs typeface="Times New Roman" panose="02020603050405020304" pitchFamily="18" charset="0"/>
                      </a:endParaRPr>
                    </a:p>
                  </a:txBody>
                  <a:tcPr marL="68580" marR="68580" marT="0" marB="0">
                    <a:solidFill>
                      <a:srgbClr val="BFBFBF"/>
                    </a:solidFill>
                  </a:tcPr>
                </a:tc>
                <a:tc>
                  <a:txBody>
                    <a:bodyPr/>
                    <a:lstStyle/>
                    <a:p>
                      <a:pPr marL="0" marR="0" algn="ctr">
                        <a:lnSpc>
                          <a:spcPct val="107000"/>
                        </a:lnSpc>
                        <a:spcBef>
                          <a:spcPts val="0"/>
                        </a:spcBef>
                        <a:spcAft>
                          <a:spcPts val="0"/>
                        </a:spcAft>
                        <a:tabLst>
                          <a:tab pos="3371850" algn="l"/>
                        </a:tabLst>
                      </a:pPr>
                      <a:r>
                        <a:rPr lang="en-US" sz="1600" b="1" u="sng" kern="100" dirty="0">
                          <a:effectLst/>
                        </a:rPr>
                        <a:t>85</a:t>
                      </a:r>
                      <a:endParaRPr lang="en-US" sz="2000" b="1"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rgbClr val="BFBFBF"/>
                    </a:solidFill>
                  </a:tcPr>
                </a:tc>
                <a:tc>
                  <a:txBody>
                    <a:bodyPr/>
                    <a:lstStyle/>
                    <a:p>
                      <a:pPr marL="0" marR="0" algn="ctr">
                        <a:lnSpc>
                          <a:spcPct val="107000"/>
                        </a:lnSpc>
                        <a:spcBef>
                          <a:spcPts val="0"/>
                        </a:spcBef>
                        <a:spcAft>
                          <a:spcPts val="0"/>
                        </a:spcAft>
                        <a:tabLst>
                          <a:tab pos="3371850" algn="l"/>
                        </a:tabLst>
                      </a:pPr>
                      <a:r>
                        <a:rPr lang="en-US" sz="1600" kern="100" dirty="0">
                          <a:effectLst/>
                        </a:rPr>
                        <a:t>93</a:t>
                      </a:r>
                      <a:endParaRPr lang="en-US" sz="20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rgbClr val="BFBFBF"/>
                    </a:solidFill>
                  </a:tcPr>
                </a:tc>
                <a:tc>
                  <a:txBody>
                    <a:bodyPr/>
                    <a:lstStyle/>
                    <a:p>
                      <a:pPr marL="0" marR="0" algn="ctr">
                        <a:lnSpc>
                          <a:spcPct val="107000"/>
                        </a:lnSpc>
                        <a:spcBef>
                          <a:spcPts val="0"/>
                        </a:spcBef>
                        <a:spcAft>
                          <a:spcPts val="0"/>
                        </a:spcAft>
                        <a:tabLst>
                          <a:tab pos="3371850" algn="l"/>
                        </a:tabLst>
                      </a:pPr>
                      <a:r>
                        <a:rPr lang="en-US" sz="1600" kern="100">
                          <a:effectLst/>
                        </a:rPr>
                        <a:t>+92</a:t>
                      </a:r>
                      <a:endParaRPr lang="en-US" sz="20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rgbClr val="BFBFBF"/>
                    </a:solidFill>
                  </a:tcPr>
                </a:tc>
                <a:extLst>
                  <a:ext uri="{0D108BD9-81ED-4DB2-BD59-A6C34878D82A}">
                    <a16:rowId xmlns:a16="http://schemas.microsoft.com/office/drawing/2014/main" val="2504612229"/>
                  </a:ext>
                </a:extLst>
              </a:tr>
              <a:tr h="262155">
                <a:tc>
                  <a:txBody>
                    <a:bodyPr/>
                    <a:lstStyle/>
                    <a:p>
                      <a:pPr marL="0" marR="0" algn="just">
                        <a:lnSpc>
                          <a:spcPct val="107000"/>
                        </a:lnSpc>
                        <a:spcBef>
                          <a:spcPts val="0"/>
                        </a:spcBef>
                        <a:spcAft>
                          <a:spcPts val="0"/>
                        </a:spcAft>
                        <a:tabLst>
                          <a:tab pos="3371850" algn="l"/>
                        </a:tabLst>
                      </a:pPr>
                      <a:r>
                        <a:rPr lang="en-US" sz="1600" b="1" kern="100" dirty="0">
                          <a:effectLst/>
                          <a:latin typeface="+mn-lt"/>
                        </a:rPr>
                        <a:t>Independent/DK</a:t>
                      </a:r>
                      <a:endParaRPr lang="en-US" sz="1600" b="1" kern="100" dirty="0">
                        <a:effectLst/>
                        <a:latin typeface="+mn-lt"/>
                        <a:ea typeface="Calibri" panose="020F0502020204030204" pitchFamily="34" charset="0"/>
                        <a:cs typeface="Times New Roman" panose="02020603050405020304" pitchFamily="18" charset="0"/>
                      </a:endParaRPr>
                    </a:p>
                  </a:txBody>
                  <a:tcPr marL="68580" marR="68580" marT="0" marB="0">
                    <a:solidFill>
                      <a:srgbClr val="BFBFBF"/>
                    </a:solidFill>
                  </a:tcPr>
                </a:tc>
                <a:tc>
                  <a:txBody>
                    <a:bodyPr/>
                    <a:lstStyle/>
                    <a:p>
                      <a:pPr marL="0" marR="0" algn="ctr">
                        <a:lnSpc>
                          <a:spcPct val="107000"/>
                        </a:lnSpc>
                        <a:spcBef>
                          <a:spcPts val="0"/>
                        </a:spcBef>
                        <a:spcAft>
                          <a:spcPts val="0"/>
                        </a:spcAft>
                        <a:tabLst>
                          <a:tab pos="3371850" algn="l"/>
                        </a:tabLst>
                      </a:pPr>
                      <a:r>
                        <a:rPr lang="en-US" sz="1600" kern="100">
                          <a:effectLst/>
                        </a:rPr>
                        <a:t>66</a:t>
                      </a:r>
                      <a:endParaRPr lang="en-US" sz="20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rgbClr val="BFBFBF"/>
                    </a:solidFill>
                  </a:tcPr>
                </a:tc>
                <a:tc>
                  <a:txBody>
                    <a:bodyPr/>
                    <a:lstStyle/>
                    <a:p>
                      <a:pPr marL="0" marR="0" algn="ctr">
                        <a:lnSpc>
                          <a:spcPct val="107000"/>
                        </a:lnSpc>
                        <a:spcBef>
                          <a:spcPts val="0"/>
                        </a:spcBef>
                        <a:spcAft>
                          <a:spcPts val="0"/>
                        </a:spcAft>
                        <a:tabLst>
                          <a:tab pos="3371850" algn="l"/>
                        </a:tabLst>
                      </a:pPr>
                      <a:r>
                        <a:rPr lang="en-US" sz="1600" kern="100" dirty="0">
                          <a:effectLst/>
                        </a:rPr>
                        <a:t>81</a:t>
                      </a:r>
                      <a:endParaRPr lang="en-US" sz="20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rgbClr val="BFBFBF"/>
                    </a:solidFill>
                  </a:tcPr>
                </a:tc>
                <a:tc>
                  <a:txBody>
                    <a:bodyPr/>
                    <a:lstStyle/>
                    <a:p>
                      <a:pPr marL="0" marR="0" algn="ctr">
                        <a:lnSpc>
                          <a:spcPct val="107000"/>
                        </a:lnSpc>
                        <a:spcBef>
                          <a:spcPts val="0"/>
                        </a:spcBef>
                        <a:spcAft>
                          <a:spcPts val="0"/>
                        </a:spcAft>
                        <a:tabLst>
                          <a:tab pos="3371850" algn="l"/>
                        </a:tabLst>
                      </a:pPr>
                      <a:r>
                        <a:rPr lang="en-US" sz="1600" kern="100" dirty="0">
                          <a:effectLst/>
                        </a:rPr>
                        <a:t>+72</a:t>
                      </a:r>
                      <a:endParaRPr lang="en-US" sz="20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rgbClr val="BFBFBF"/>
                    </a:solidFill>
                  </a:tcPr>
                </a:tc>
                <a:extLst>
                  <a:ext uri="{0D108BD9-81ED-4DB2-BD59-A6C34878D82A}">
                    <a16:rowId xmlns:a16="http://schemas.microsoft.com/office/drawing/2014/main" val="1146477102"/>
                  </a:ext>
                </a:extLst>
              </a:tr>
              <a:tr h="262155">
                <a:tc>
                  <a:txBody>
                    <a:bodyPr/>
                    <a:lstStyle/>
                    <a:p>
                      <a:pPr marL="0" marR="0" algn="just">
                        <a:lnSpc>
                          <a:spcPct val="107000"/>
                        </a:lnSpc>
                        <a:spcBef>
                          <a:spcPts val="0"/>
                        </a:spcBef>
                        <a:spcAft>
                          <a:spcPts val="0"/>
                        </a:spcAft>
                        <a:tabLst>
                          <a:tab pos="3371850" algn="l"/>
                        </a:tabLst>
                      </a:pPr>
                      <a:r>
                        <a:rPr lang="en-US" sz="1600" b="1" kern="100" dirty="0">
                          <a:effectLst/>
                          <a:latin typeface="+mn-lt"/>
                        </a:rPr>
                        <a:t>Republicans</a:t>
                      </a:r>
                      <a:endParaRPr lang="en-US" sz="1600" b="1" kern="100" dirty="0">
                        <a:effectLst/>
                        <a:latin typeface="+mn-lt"/>
                        <a:ea typeface="Calibri" panose="020F0502020204030204" pitchFamily="34" charset="0"/>
                        <a:cs typeface="Times New Roman" panose="02020603050405020304" pitchFamily="18" charset="0"/>
                      </a:endParaRPr>
                    </a:p>
                  </a:txBody>
                  <a:tcPr marL="68580" marR="68580" marT="0" marB="0">
                    <a:solidFill>
                      <a:srgbClr val="BFBFBF"/>
                    </a:solidFill>
                  </a:tcPr>
                </a:tc>
                <a:tc>
                  <a:txBody>
                    <a:bodyPr/>
                    <a:lstStyle/>
                    <a:p>
                      <a:pPr marL="0" marR="0" algn="ctr">
                        <a:lnSpc>
                          <a:spcPct val="107000"/>
                        </a:lnSpc>
                        <a:spcBef>
                          <a:spcPts val="0"/>
                        </a:spcBef>
                        <a:spcAft>
                          <a:spcPts val="0"/>
                        </a:spcAft>
                        <a:tabLst>
                          <a:tab pos="3371850" algn="l"/>
                        </a:tabLst>
                      </a:pPr>
                      <a:r>
                        <a:rPr lang="en-US" sz="1600" kern="100">
                          <a:effectLst/>
                        </a:rPr>
                        <a:t>74</a:t>
                      </a:r>
                      <a:endParaRPr lang="en-US" sz="20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rgbClr val="BFBFBF"/>
                    </a:solidFill>
                  </a:tcPr>
                </a:tc>
                <a:tc>
                  <a:txBody>
                    <a:bodyPr/>
                    <a:lstStyle/>
                    <a:p>
                      <a:pPr marL="0" marR="0" algn="ctr">
                        <a:lnSpc>
                          <a:spcPct val="107000"/>
                        </a:lnSpc>
                        <a:spcBef>
                          <a:spcPts val="0"/>
                        </a:spcBef>
                        <a:spcAft>
                          <a:spcPts val="0"/>
                        </a:spcAft>
                        <a:tabLst>
                          <a:tab pos="3371850" algn="l"/>
                        </a:tabLst>
                      </a:pPr>
                      <a:r>
                        <a:rPr lang="en-US" sz="1600" kern="100" dirty="0">
                          <a:effectLst/>
                        </a:rPr>
                        <a:t>83</a:t>
                      </a:r>
                      <a:endParaRPr lang="en-US" sz="20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rgbClr val="BFBFBF"/>
                    </a:solidFill>
                  </a:tcPr>
                </a:tc>
                <a:tc>
                  <a:txBody>
                    <a:bodyPr/>
                    <a:lstStyle/>
                    <a:p>
                      <a:pPr marL="0" marR="0" algn="ctr">
                        <a:lnSpc>
                          <a:spcPct val="107000"/>
                        </a:lnSpc>
                        <a:spcBef>
                          <a:spcPts val="0"/>
                        </a:spcBef>
                        <a:spcAft>
                          <a:spcPts val="0"/>
                        </a:spcAft>
                        <a:tabLst>
                          <a:tab pos="3371850" algn="l"/>
                        </a:tabLst>
                      </a:pPr>
                      <a:r>
                        <a:rPr lang="en-US" sz="1600" kern="100" dirty="0">
                          <a:effectLst/>
                        </a:rPr>
                        <a:t>+77</a:t>
                      </a:r>
                      <a:endParaRPr lang="en-US" sz="20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rgbClr val="BFBFBF"/>
                    </a:solidFill>
                  </a:tcPr>
                </a:tc>
                <a:extLst>
                  <a:ext uri="{0D108BD9-81ED-4DB2-BD59-A6C34878D82A}">
                    <a16:rowId xmlns:a16="http://schemas.microsoft.com/office/drawing/2014/main" val="10004"/>
                  </a:ext>
                </a:extLst>
              </a:tr>
              <a:tr h="262155">
                <a:tc>
                  <a:txBody>
                    <a:bodyPr/>
                    <a:lstStyle/>
                    <a:p>
                      <a:pPr marL="0" marR="0" algn="just">
                        <a:lnSpc>
                          <a:spcPct val="107000"/>
                        </a:lnSpc>
                        <a:spcBef>
                          <a:spcPts val="0"/>
                        </a:spcBef>
                        <a:spcAft>
                          <a:spcPts val="0"/>
                        </a:spcAft>
                        <a:tabLst>
                          <a:tab pos="3371850" algn="l"/>
                        </a:tabLst>
                      </a:pPr>
                      <a:r>
                        <a:rPr lang="en-US" sz="1600" b="1" kern="100" dirty="0">
                          <a:effectLst/>
                          <a:latin typeface="+mn-lt"/>
                        </a:rPr>
                        <a:t>White</a:t>
                      </a:r>
                      <a:endParaRPr lang="en-US" sz="1600" b="1" kern="100" dirty="0">
                        <a:effectLst/>
                        <a:latin typeface="+mn-lt"/>
                        <a:ea typeface="Calibri" panose="020F0502020204030204" pitchFamily="34" charset="0"/>
                        <a:cs typeface="Times New Roman" panose="02020603050405020304" pitchFamily="18" charset="0"/>
                      </a:endParaRPr>
                    </a:p>
                  </a:txBody>
                  <a:tcPr marL="68580" marR="68580" marT="0" marB="0">
                    <a:solidFill>
                      <a:srgbClr val="DFDFDF"/>
                    </a:solidFill>
                  </a:tcPr>
                </a:tc>
                <a:tc>
                  <a:txBody>
                    <a:bodyPr/>
                    <a:lstStyle/>
                    <a:p>
                      <a:pPr marL="0" marR="0" algn="ctr">
                        <a:lnSpc>
                          <a:spcPct val="107000"/>
                        </a:lnSpc>
                        <a:spcBef>
                          <a:spcPts val="0"/>
                        </a:spcBef>
                        <a:spcAft>
                          <a:spcPts val="0"/>
                        </a:spcAft>
                        <a:tabLst>
                          <a:tab pos="3371850" algn="l"/>
                        </a:tabLst>
                      </a:pPr>
                      <a:r>
                        <a:rPr lang="en-US" sz="1600" kern="100">
                          <a:effectLst/>
                        </a:rPr>
                        <a:t>78</a:t>
                      </a:r>
                      <a:endParaRPr lang="en-US" sz="20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rgbClr val="DFDFDF"/>
                    </a:solidFill>
                  </a:tcPr>
                </a:tc>
                <a:tc>
                  <a:txBody>
                    <a:bodyPr/>
                    <a:lstStyle/>
                    <a:p>
                      <a:pPr marL="0" marR="0" algn="ctr">
                        <a:lnSpc>
                          <a:spcPct val="107000"/>
                        </a:lnSpc>
                        <a:spcBef>
                          <a:spcPts val="0"/>
                        </a:spcBef>
                        <a:spcAft>
                          <a:spcPts val="0"/>
                        </a:spcAft>
                        <a:tabLst>
                          <a:tab pos="3371850" algn="l"/>
                        </a:tabLst>
                      </a:pPr>
                      <a:r>
                        <a:rPr lang="en-US" sz="1600" kern="100">
                          <a:effectLst/>
                        </a:rPr>
                        <a:t>88</a:t>
                      </a:r>
                      <a:endParaRPr lang="en-US" sz="20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rgbClr val="DFDFDF"/>
                    </a:solidFill>
                  </a:tcPr>
                </a:tc>
                <a:tc>
                  <a:txBody>
                    <a:bodyPr/>
                    <a:lstStyle/>
                    <a:p>
                      <a:pPr marL="0" marR="0" algn="ctr">
                        <a:lnSpc>
                          <a:spcPct val="107000"/>
                        </a:lnSpc>
                        <a:spcBef>
                          <a:spcPts val="0"/>
                        </a:spcBef>
                        <a:spcAft>
                          <a:spcPts val="0"/>
                        </a:spcAft>
                        <a:tabLst>
                          <a:tab pos="3371850" algn="l"/>
                        </a:tabLst>
                      </a:pPr>
                      <a:r>
                        <a:rPr lang="en-US" sz="1600" kern="100">
                          <a:effectLst/>
                        </a:rPr>
                        <a:t>+83</a:t>
                      </a:r>
                      <a:endParaRPr lang="en-US" sz="20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rgbClr val="DFDFDF"/>
                    </a:solidFill>
                  </a:tcPr>
                </a:tc>
                <a:extLst>
                  <a:ext uri="{0D108BD9-81ED-4DB2-BD59-A6C34878D82A}">
                    <a16:rowId xmlns:a16="http://schemas.microsoft.com/office/drawing/2014/main" val="10007"/>
                  </a:ext>
                </a:extLst>
              </a:tr>
              <a:tr h="262155">
                <a:tc>
                  <a:txBody>
                    <a:bodyPr/>
                    <a:lstStyle/>
                    <a:p>
                      <a:pPr marL="0" marR="0" algn="just">
                        <a:lnSpc>
                          <a:spcPct val="107000"/>
                        </a:lnSpc>
                        <a:spcBef>
                          <a:spcPts val="0"/>
                        </a:spcBef>
                        <a:spcAft>
                          <a:spcPts val="0"/>
                        </a:spcAft>
                        <a:tabLst>
                          <a:tab pos="3371850" algn="l"/>
                        </a:tabLst>
                      </a:pPr>
                      <a:r>
                        <a:rPr lang="en-US" sz="1600" b="1" kern="100" dirty="0">
                          <a:effectLst/>
                          <a:latin typeface="+mn-lt"/>
                        </a:rPr>
                        <a:t>Black</a:t>
                      </a:r>
                      <a:endParaRPr lang="en-US" sz="1600" b="1" kern="100" dirty="0">
                        <a:effectLst/>
                        <a:latin typeface="+mn-lt"/>
                        <a:ea typeface="Calibri" panose="020F0502020204030204" pitchFamily="34" charset="0"/>
                        <a:cs typeface="Times New Roman" panose="02020603050405020304" pitchFamily="18" charset="0"/>
                      </a:endParaRPr>
                    </a:p>
                  </a:txBody>
                  <a:tcPr marL="68580" marR="68580" marT="0" marB="0">
                    <a:solidFill>
                      <a:srgbClr val="DFDFDF"/>
                    </a:solidFill>
                  </a:tcPr>
                </a:tc>
                <a:tc>
                  <a:txBody>
                    <a:bodyPr/>
                    <a:lstStyle/>
                    <a:p>
                      <a:pPr marL="0" marR="0" algn="ctr">
                        <a:lnSpc>
                          <a:spcPct val="107000"/>
                        </a:lnSpc>
                        <a:spcBef>
                          <a:spcPts val="0"/>
                        </a:spcBef>
                        <a:spcAft>
                          <a:spcPts val="0"/>
                        </a:spcAft>
                        <a:tabLst>
                          <a:tab pos="3371850" algn="l"/>
                        </a:tabLst>
                      </a:pPr>
                      <a:r>
                        <a:rPr lang="en-US" sz="1600" kern="100" dirty="0">
                          <a:effectLst/>
                        </a:rPr>
                        <a:t>78</a:t>
                      </a:r>
                      <a:endParaRPr lang="en-US" sz="20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rgbClr val="DFDFDF"/>
                    </a:solidFill>
                  </a:tcPr>
                </a:tc>
                <a:tc>
                  <a:txBody>
                    <a:bodyPr/>
                    <a:lstStyle/>
                    <a:p>
                      <a:pPr marL="0" marR="0" algn="ctr">
                        <a:lnSpc>
                          <a:spcPct val="107000"/>
                        </a:lnSpc>
                        <a:spcBef>
                          <a:spcPts val="0"/>
                        </a:spcBef>
                        <a:spcAft>
                          <a:spcPts val="0"/>
                        </a:spcAft>
                        <a:tabLst>
                          <a:tab pos="3371850" algn="l"/>
                        </a:tabLst>
                      </a:pPr>
                      <a:r>
                        <a:rPr lang="en-US" sz="1600" kern="100" dirty="0">
                          <a:effectLst/>
                        </a:rPr>
                        <a:t>91</a:t>
                      </a:r>
                      <a:endParaRPr lang="en-US" sz="20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rgbClr val="DFDFDF"/>
                    </a:solidFill>
                  </a:tcPr>
                </a:tc>
                <a:tc>
                  <a:txBody>
                    <a:bodyPr/>
                    <a:lstStyle/>
                    <a:p>
                      <a:pPr marL="0" marR="0" algn="ctr">
                        <a:lnSpc>
                          <a:spcPct val="107000"/>
                        </a:lnSpc>
                        <a:spcBef>
                          <a:spcPts val="0"/>
                        </a:spcBef>
                        <a:spcAft>
                          <a:spcPts val="0"/>
                        </a:spcAft>
                        <a:tabLst>
                          <a:tab pos="3371850" algn="l"/>
                        </a:tabLst>
                      </a:pPr>
                      <a:r>
                        <a:rPr lang="en-US" sz="1600" kern="100" dirty="0">
                          <a:effectLst/>
                        </a:rPr>
                        <a:t>+89</a:t>
                      </a:r>
                      <a:endParaRPr lang="en-US" sz="20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rgbClr val="DFDFDF"/>
                    </a:solidFill>
                  </a:tcPr>
                </a:tc>
                <a:extLst>
                  <a:ext uri="{0D108BD9-81ED-4DB2-BD59-A6C34878D82A}">
                    <a16:rowId xmlns:a16="http://schemas.microsoft.com/office/drawing/2014/main" val="10008"/>
                  </a:ext>
                </a:extLst>
              </a:tr>
              <a:tr h="262155">
                <a:tc>
                  <a:txBody>
                    <a:bodyPr/>
                    <a:lstStyle/>
                    <a:p>
                      <a:pPr marL="0" marR="0" algn="just">
                        <a:lnSpc>
                          <a:spcPct val="107000"/>
                        </a:lnSpc>
                        <a:spcBef>
                          <a:spcPts val="0"/>
                        </a:spcBef>
                        <a:spcAft>
                          <a:spcPts val="0"/>
                        </a:spcAft>
                        <a:tabLst>
                          <a:tab pos="3371850" algn="l"/>
                        </a:tabLst>
                      </a:pPr>
                      <a:r>
                        <a:rPr lang="en-US" sz="1600" b="1" kern="100" dirty="0">
                          <a:effectLst/>
                          <a:latin typeface="+mn-lt"/>
                        </a:rPr>
                        <a:t>Latinx</a:t>
                      </a:r>
                      <a:endParaRPr lang="en-US" sz="1600" b="1" kern="100" dirty="0">
                        <a:effectLst/>
                        <a:latin typeface="+mn-lt"/>
                        <a:ea typeface="Calibri" panose="020F0502020204030204" pitchFamily="34" charset="0"/>
                        <a:cs typeface="Times New Roman" panose="02020603050405020304" pitchFamily="18" charset="0"/>
                      </a:endParaRPr>
                    </a:p>
                  </a:txBody>
                  <a:tcPr marL="68580" marR="68580" marT="0" marB="0">
                    <a:solidFill>
                      <a:srgbClr val="DFDFDF"/>
                    </a:solidFill>
                  </a:tcPr>
                </a:tc>
                <a:tc>
                  <a:txBody>
                    <a:bodyPr/>
                    <a:lstStyle/>
                    <a:p>
                      <a:pPr marL="0" marR="0" algn="ctr">
                        <a:lnSpc>
                          <a:spcPct val="107000"/>
                        </a:lnSpc>
                        <a:spcBef>
                          <a:spcPts val="0"/>
                        </a:spcBef>
                        <a:spcAft>
                          <a:spcPts val="0"/>
                        </a:spcAft>
                        <a:tabLst>
                          <a:tab pos="3371850" algn="l"/>
                        </a:tabLst>
                      </a:pPr>
                      <a:r>
                        <a:rPr lang="en-US" sz="1600" kern="100">
                          <a:effectLst/>
                        </a:rPr>
                        <a:t>79</a:t>
                      </a:r>
                      <a:endParaRPr lang="en-US" sz="20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rgbClr val="DFDFDF"/>
                    </a:solidFill>
                  </a:tcPr>
                </a:tc>
                <a:tc>
                  <a:txBody>
                    <a:bodyPr/>
                    <a:lstStyle/>
                    <a:p>
                      <a:pPr marL="0" marR="0" algn="ctr">
                        <a:lnSpc>
                          <a:spcPct val="107000"/>
                        </a:lnSpc>
                        <a:spcBef>
                          <a:spcPts val="0"/>
                        </a:spcBef>
                        <a:spcAft>
                          <a:spcPts val="0"/>
                        </a:spcAft>
                        <a:tabLst>
                          <a:tab pos="3371850" algn="l"/>
                        </a:tabLst>
                      </a:pPr>
                      <a:r>
                        <a:rPr lang="en-US" sz="1600" kern="100" dirty="0">
                          <a:effectLst/>
                        </a:rPr>
                        <a:t>89</a:t>
                      </a:r>
                      <a:endParaRPr lang="en-US" sz="20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rgbClr val="DFDFDF"/>
                    </a:solidFill>
                  </a:tcPr>
                </a:tc>
                <a:tc>
                  <a:txBody>
                    <a:bodyPr/>
                    <a:lstStyle/>
                    <a:p>
                      <a:pPr marL="0" marR="0" algn="ctr">
                        <a:lnSpc>
                          <a:spcPct val="107000"/>
                        </a:lnSpc>
                        <a:spcBef>
                          <a:spcPts val="0"/>
                        </a:spcBef>
                        <a:spcAft>
                          <a:spcPts val="0"/>
                        </a:spcAft>
                        <a:tabLst>
                          <a:tab pos="3371850" algn="l"/>
                        </a:tabLst>
                      </a:pPr>
                      <a:r>
                        <a:rPr lang="en-US" sz="1600" kern="100" dirty="0">
                          <a:effectLst/>
                        </a:rPr>
                        <a:t>+85</a:t>
                      </a:r>
                      <a:endParaRPr lang="en-US" sz="20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rgbClr val="DFDFDF"/>
                    </a:solidFill>
                  </a:tcPr>
                </a:tc>
                <a:extLst>
                  <a:ext uri="{0D108BD9-81ED-4DB2-BD59-A6C34878D82A}">
                    <a16:rowId xmlns:a16="http://schemas.microsoft.com/office/drawing/2014/main" val="10009"/>
                  </a:ext>
                </a:extLst>
              </a:tr>
              <a:tr h="262155">
                <a:tc>
                  <a:txBody>
                    <a:bodyPr/>
                    <a:lstStyle/>
                    <a:p>
                      <a:pPr marL="0" marR="0" algn="just">
                        <a:lnSpc>
                          <a:spcPct val="107000"/>
                        </a:lnSpc>
                        <a:spcBef>
                          <a:spcPts val="0"/>
                        </a:spcBef>
                        <a:spcAft>
                          <a:spcPts val="0"/>
                        </a:spcAft>
                        <a:tabLst>
                          <a:tab pos="3371850" algn="l"/>
                        </a:tabLst>
                      </a:pPr>
                      <a:r>
                        <a:rPr lang="en-US" sz="1600" b="1" kern="100" dirty="0">
                          <a:effectLst/>
                          <a:latin typeface="+mn-lt"/>
                        </a:rPr>
                        <a:t>All yes connection to Alzheimer’s</a:t>
                      </a:r>
                      <a:endParaRPr lang="en-US" sz="1600" b="1" kern="100" dirty="0">
                        <a:effectLst/>
                        <a:latin typeface="+mn-lt"/>
                        <a:ea typeface="Calibri" panose="020F0502020204030204" pitchFamily="34" charset="0"/>
                        <a:cs typeface="Times New Roman" panose="02020603050405020304" pitchFamily="18" charset="0"/>
                      </a:endParaRPr>
                    </a:p>
                  </a:txBody>
                  <a:tcPr marL="68580" marR="68580" marT="0" marB="0">
                    <a:solidFill>
                      <a:srgbClr val="BFBFBF"/>
                    </a:solidFill>
                  </a:tcPr>
                </a:tc>
                <a:tc>
                  <a:txBody>
                    <a:bodyPr/>
                    <a:lstStyle/>
                    <a:p>
                      <a:pPr marL="0" marR="0" algn="ctr">
                        <a:lnSpc>
                          <a:spcPct val="107000"/>
                        </a:lnSpc>
                        <a:spcBef>
                          <a:spcPts val="0"/>
                        </a:spcBef>
                        <a:spcAft>
                          <a:spcPts val="0"/>
                        </a:spcAft>
                        <a:tabLst>
                          <a:tab pos="3371850" algn="l"/>
                        </a:tabLst>
                      </a:pPr>
                      <a:r>
                        <a:rPr lang="en-US" sz="1600" b="1" u="sng" kern="100" dirty="0">
                          <a:effectLst/>
                        </a:rPr>
                        <a:t>82</a:t>
                      </a:r>
                      <a:endParaRPr lang="en-US" sz="2000" b="1"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rgbClr val="7FB7DF"/>
                    </a:solidFill>
                  </a:tcPr>
                </a:tc>
                <a:tc>
                  <a:txBody>
                    <a:bodyPr/>
                    <a:lstStyle/>
                    <a:p>
                      <a:pPr marL="0" marR="0" algn="ctr">
                        <a:lnSpc>
                          <a:spcPct val="107000"/>
                        </a:lnSpc>
                        <a:spcBef>
                          <a:spcPts val="0"/>
                        </a:spcBef>
                        <a:spcAft>
                          <a:spcPts val="0"/>
                        </a:spcAft>
                        <a:tabLst>
                          <a:tab pos="3371850" algn="l"/>
                        </a:tabLst>
                      </a:pPr>
                      <a:r>
                        <a:rPr lang="en-US" sz="1600" kern="100" dirty="0">
                          <a:effectLst/>
                        </a:rPr>
                        <a:t>88</a:t>
                      </a:r>
                      <a:endParaRPr lang="en-US" sz="20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rgbClr val="BFBFBF"/>
                    </a:solidFill>
                  </a:tcPr>
                </a:tc>
                <a:tc>
                  <a:txBody>
                    <a:bodyPr/>
                    <a:lstStyle/>
                    <a:p>
                      <a:pPr marL="0" marR="0" algn="ctr">
                        <a:lnSpc>
                          <a:spcPct val="107000"/>
                        </a:lnSpc>
                        <a:spcBef>
                          <a:spcPts val="0"/>
                        </a:spcBef>
                        <a:spcAft>
                          <a:spcPts val="0"/>
                        </a:spcAft>
                        <a:tabLst>
                          <a:tab pos="3371850" algn="l"/>
                        </a:tabLst>
                      </a:pPr>
                      <a:r>
                        <a:rPr lang="en-US" sz="1600" b="1" u="sng" kern="100" dirty="0">
                          <a:solidFill>
                            <a:schemeClr val="bg1"/>
                          </a:solidFill>
                          <a:effectLst/>
                        </a:rPr>
                        <a:t>+85</a:t>
                      </a:r>
                      <a:endParaRPr lang="en-US" sz="2000" b="1"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rgbClr val="7F7F7F"/>
                    </a:solidFill>
                  </a:tcPr>
                </a:tc>
                <a:extLst>
                  <a:ext uri="{0D108BD9-81ED-4DB2-BD59-A6C34878D82A}">
                    <a16:rowId xmlns:a16="http://schemas.microsoft.com/office/drawing/2014/main" val="4179732881"/>
                  </a:ext>
                </a:extLst>
              </a:tr>
              <a:tr h="262155">
                <a:tc>
                  <a:txBody>
                    <a:bodyPr/>
                    <a:lstStyle/>
                    <a:p>
                      <a:pPr marL="0" marR="0" algn="just">
                        <a:lnSpc>
                          <a:spcPct val="107000"/>
                        </a:lnSpc>
                        <a:spcBef>
                          <a:spcPts val="0"/>
                        </a:spcBef>
                        <a:spcAft>
                          <a:spcPts val="0"/>
                        </a:spcAft>
                        <a:tabLst>
                          <a:tab pos="3371850" algn="l"/>
                        </a:tabLst>
                      </a:pPr>
                      <a:r>
                        <a:rPr lang="en-US" sz="1600" b="1" kern="100" dirty="0">
                          <a:effectLst/>
                          <a:latin typeface="+mn-lt"/>
                        </a:rPr>
                        <a:t>No connection to Alzheimer’s</a:t>
                      </a:r>
                      <a:endParaRPr lang="en-US" sz="1600" b="1" kern="100" dirty="0">
                        <a:effectLst/>
                        <a:latin typeface="+mn-lt"/>
                        <a:ea typeface="Calibri" panose="020F0502020204030204" pitchFamily="34" charset="0"/>
                        <a:cs typeface="Times New Roman" panose="02020603050405020304" pitchFamily="18" charset="0"/>
                      </a:endParaRPr>
                    </a:p>
                  </a:txBody>
                  <a:tcPr marL="68580" marR="68580" marT="0" marB="0">
                    <a:solidFill>
                      <a:srgbClr val="BFBFBF"/>
                    </a:solidFill>
                  </a:tcPr>
                </a:tc>
                <a:tc>
                  <a:txBody>
                    <a:bodyPr/>
                    <a:lstStyle/>
                    <a:p>
                      <a:pPr marL="0" marR="0" algn="ctr">
                        <a:lnSpc>
                          <a:spcPct val="107000"/>
                        </a:lnSpc>
                        <a:spcBef>
                          <a:spcPts val="0"/>
                        </a:spcBef>
                        <a:spcAft>
                          <a:spcPts val="0"/>
                        </a:spcAft>
                        <a:tabLst>
                          <a:tab pos="3371850" algn="l"/>
                        </a:tabLst>
                      </a:pPr>
                      <a:r>
                        <a:rPr lang="en-US" sz="1600" kern="100" dirty="0">
                          <a:effectLst/>
                        </a:rPr>
                        <a:t>72</a:t>
                      </a:r>
                      <a:endParaRPr lang="en-US" sz="20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rgbClr val="BFBFBF"/>
                    </a:solidFill>
                  </a:tcPr>
                </a:tc>
                <a:tc>
                  <a:txBody>
                    <a:bodyPr/>
                    <a:lstStyle/>
                    <a:p>
                      <a:pPr marL="0" marR="0" algn="ctr">
                        <a:lnSpc>
                          <a:spcPct val="107000"/>
                        </a:lnSpc>
                        <a:spcBef>
                          <a:spcPts val="0"/>
                        </a:spcBef>
                        <a:spcAft>
                          <a:spcPts val="0"/>
                        </a:spcAft>
                        <a:tabLst>
                          <a:tab pos="3371850" algn="l"/>
                        </a:tabLst>
                      </a:pPr>
                      <a:r>
                        <a:rPr lang="en-US" sz="1600" kern="100" dirty="0">
                          <a:effectLst/>
                        </a:rPr>
                        <a:t>86</a:t>
                      </a:r>
                      <a:endParaRPr lang="en-US" sz="20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rgbClr val="BFBFBF"/>
                    </a:solidFill>
                  </a:tcPr>
                </a:tc>
                <a:tc>
                  <a:txBody>
                    <a:bodyPr/>
                    <a:lstStyle/>
                    <a:p>
                      <a:pPr marL="0" marR="0" algn="ctr">
                        <a:lnSpc>
                          <a:spcPct val="107000"/>
                        </a:lnSpc>
                        <a:spcBef>
                          <a:spcPts val="0"/>
                        </a:spcBef>
                        <a:spcAft>
                          <a:spcPts val="0"/>
                        </a:spcAft>
                        <a:tabLst>
                          <a:tab pos="3371850" algn="l"/>
                        </a:tabLst>
                      </a:pPr>
                      <a:r>
                        <a:rPr lang="en-US" sz="1600" b="1" u="sng" kern="100" dirty="0">
                          <a:solidFill>
                            <a:schemeClr val="bg1"/>
                          </a:solidFill>
                          <a:effectLst/>
                        </a:rPr>
                        <a:t>+81</a:t>
                      </a:r>
                      <a:endParaRPr lang="en-US" sz="2000" b="1"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rgbClr val="7F7F7F"/>
                    </a:solidFill>
                  </a:tcPr>
                </a:tc>
                <a:extLst>
                  <a:ext uri="{0D108BD9-81ED-4DB2-BD59-A6C34878D82A}">
                    <a16:rowId xmlns:a16="http://schemas.microsoft.com/office/drawing/2014/main" val="4216334098"/>
                  </a:ext>
                </a:extLst>
              </a:tr>
              <a:tr h="262155">
                <a:tc>
                  <a:txBody>
                    <a:bodyPr/>
                    <a:lstStyle/>
                    <a:p>
                      <a:pPr marL="0" marR="0" algn="just">
                        <a:lnSpc>
                          <a:spcPct val="107000"/>
                        </a:lnSpc>
                        <a:spcBef>
                          <a:spcPts val="0"/>
                        </a:spcBef>
                        <a:spcAft>
                          <a:spcPts val="0"/>
                        </a:spcAft>
                        <a:tabLst>
                          <a:tab pos="3371850" algn="l"/>
                        </a:tabLst>
                      </a:pPr>
                      <a:r>
                        <a:rPr lang="en-US" sz="1600" b="1" kern="100" dirty="0">
                          <a:effectLst/>
                          <a:latin typeface="+mn-lt"/>
                        </a:rPr>
                        <a:t>Northeast</a:t>
                      </a:r>
                      <a:endParaRPr lang="en-US" sz="1600" b="1" kern="100" dirty="0">
                        <a:effectLst/>
                        <a:latin typeface="+mn-lt"/>
                        <a:ea typeface="Calibri" panose="020F0502020204030204" pitchFamily="34" charset="0"/>
                        <a:cs typeface="Times New Roman" panose="02020603050405020304" pitchFamily="18" charset="0"/>
                      </a:endParaRPr>
                    </a:p>
                  </a:txBody>
                  <a:tcPr marL="68580" marR="68580" marT="0" marB="0">
                    <a:solidFill>
                      <a:schemeClr val="bg1">
                        <a:lumMod val="50000"/>
                        <a:alpha val="25000"/>
                      </a:schemeClr>
                    </a:solidFill>
                  </a:tcPr>
                </a:tc>
                <a:tc>
                  <a:txBody>
                    <a:bodyPr/>
                    <a:lstStyle/>
                    <a:p>
                      <a:pPr marL="0" marR="0" algn="ctr">
                        <a:lnSpc>
                          <a:spcPct val="107000"/>
                        </a:lnSpc>
                        <a:spcBef>
                          <a:spcPts val="0"/>
                        </a:spcBef>
                        <a:spcAft>
                          <a:spcPts val="0"/>
                        </a:spcAft>
                        <a:tabLst>
                          <a:tab pos="3371850" algn="l"/>
                        </a:tabLst>
                      </a:pPr>
                      <a:r>
                        <a:rPr lang="en-US" sz="1600" kern="100">
                          <a:effectLst/>
                        </a:rPr>
                        <a:t>78</a:t>
                      </a:r>
                      <a:endParaRPr lang="en-US" sz="20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chemeClr val="bg1">
                        <a:lumMod val="50000"/>
                        <a:alpha val="25000"/>
                      </a:schemeClr>
                    </a:solidFill>
                  </a:tcPr>
                </a:tc>
                <a:tc>
                  <a:txBody>
                    <a:bodyPr/>
                    <a:lstStyle/>
                    <a:p>
                      <a:pPr marL="0" marR="0" algn="ctr">
                        <a:lnSpc>
                          <a:spcPct val="107000"/>
                        </a:lnSpc>
                        <a:spcBef>
                          <a:spcPts val="0"/>
                        </a:spcBef>
                        <a:spcAft>
                          <a:spcPts val="0"/>
                        </a:spcAft>
                        <a:tabLst>
                          <a:tab pos="3371850" algn="l"/>
                        </a:tabLst>
                      </a:pPr>
                      <a:r>
                        <a:rPr lang="en-US" sz="1600" kern="100">
                          <a:effectLst/>
                        </a:rPr>
                        <a:t>90</a:t>
                      </a:r>
                      <a:endParaRPr lang="en-US" sz="20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chemeClr val="bg1">
                        <a:lumMod val="50000"/>
                        <a:alpha val="25000"/>
                      </a:schemeClr>
                    </a:solidFill>
                  </a:tcPr>
                </a:tc>
                <a:tc>
                  <a:txBody>
                    <a:bodyPr/>
                    <a:lstStyle/>
                    <a:p>
                      <a:pPr marL="0" marR="0" algn="ctr">
                        <a:lnSpc>
                          <a:spcPct val="107000"/>
                        </a:lnSpc>
                        <a:spcBef>
                          <a:spcPts val="0"/>
                        </a:spcBef>
                        <a:spcAft>
                          <a:spcPts val="0"/>
                        </a:spcAft>
                        <a:tabLst>
                          <a:tab pos="3371850" algn="l"/>
                        </a:tabLst>
                      </a:pPr>
                      <a:r>
                        <a:rPr lang="en-US" sz="1600" kern="100" dirty="0">
                          <a:effectLst/>
                        </a:rPr>
                        <a:t>+87</a:t>
                      </a:r>
                      <a:endParaRPr lang="en-US" sz="20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50000"/>
                        <a:alpha val="25000"/>
                      </a:schemeClr>
                    </a:solidFill>
                  </a:tcPr>
                </a:tc>
                <a:extLst>
                  <a:ext uri="{0D108BD9-81ED-4DB2-BD59-A6C34878D82A}">
                    <a16:rowId xmlns:a16="http://schemas.microsoft.com/office/drawing/2014/main" val="2106399764"/>
                  </a:ext>
                </a:extLst>
              </a:tr>
              <a:tr h="262155">
                <a:tc>
                  <a:txBody>
                    <a:bodyPr/>
                    <a:lstStyle/>
                    <a:p>
                      <a:pPr marL="0" marR="0" algn="just">
                        <a:lnSpc>
                          <a:spcPct val="107000"/>
                        </a:lnSpc>
                        <a:spcBef>
                          <a:spcPts val="0"/>
                        </a:spcBef>
                        <a:spcAft>
                          <a:spcPts val="0"/>
                        </a:spcAft>
                        <a:tabLst>
                          <a:tab pos="3371850" algn="l"/>
                        </a:tabLst>
                      </a:pPr>
                      <a:r>
                        <a:rPr lang="en-US" sz="1600" b="1" kern="100" dirty="0">
                          <a:effectLst/>
                          <a:latin typeface="+mn-lt"/>
                        </a:rPr>
                        <a:t>Midwest</a:t>
                      </a:r>
                      <a:endParaRPr lang="en-US" sz="1600" b="1" kern="100" dirty="0">
                        <a:effectLst/>
                        <a:latin typeface="+mn-lt"/>
                        <a:ea typeface="Calibri" panose="020F0502020204030204" pitchFamily="34" charset="0"/>
                        <a:cs typeface="Times New Roman" panose="02020603050405020304" pitchFamily="18" charset="0"/>
                      </a:endParaRPr>
                    </a:p>
                  </a:txBody>
                  <a:tcPr marL="68580" marR="68580" marT="0" marB="0">
                    <a:solidFill>
                      <a:schemeClr val="bg1">
                        <a:lumMod val="50000"/>
                        <a:alpha val="25000"/>
                      </a:schemeClr>
                    </a:solidFill>
                  </a:tcPr>
                </a:tc>
                <a:tc>
                  <a:txBody>
                    <a:bodyPr/>
                    <a:lstStyle/>
                    <a:p>
                      <a:pPr marL="0" marR="0" algn="ctr">
                        <a:lnSpc>
                          <a:spcPct val="107000"/>
                        </a:lnSpc>
                        <a:spcBef>
                          <a:spcPts val="0"/>
                        </a:spcBef>
                        <a:spcAft>
                          <a:spcPts val="0"/>
                        </a:spcAft>
                        <a:tabLst>
                          <a:tab pos="3371850" algn="l"/>
                        </a:tabLst>
                      </a:pPr>
                      <a:r>
                        <a:rPr lang="en-US" sz="1600" kern="100">
                          <a:effectLst/>
                        </a:rPr>
                        <a:t>74</a:t>
                      </a:r>
                      <a:endParaRPr lang="en-US" sz="20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chemeClr val="bg1">
                        <a:lumMod val="50000"/>
                        <a:alpha val="25000"/>
                      </a:schemeClr>
                    </a:solidFill>
                  </a:tcPr>
                </a:tc>
                <a:tc>
                  <a:txBody>
                    <a:bodyPr/>
                    <a:lstStyle/>
                    <a:p>
                      <a:pPr marL="0" marR="0" algn="ctr">
                        <a:lnSpc>
                          <a:spcPct val="107000"/>
                        </a:lnSpc>
                        <a:spcBef>
                          <a:spcPts val="0"/>
                        </a:spcBef>
                        <a:spcAft>
                          <a:spcPts val="0"/>
                        </a:spcAft>
                        <a:tabLst>
                          <a:tab pos="3371850" algn="l"/>
                        </a:tabLst>
                      </a:pPr>
                      <a:r>
                        <a:rPr lang="en-US" sz="1600" kern="100">
                          <a:effectLst/>
                        </a:rPr>
                        <a:t>83</a:t>
                      </a:r>
                      <a:endParaRPr lang="en-US" sz="20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chemeClr val="bg1">
                        <a:lumMod val="50000"/>
                        <a:alpha val="25000"/>
                      </a:schemeClr>
                    </a:solidFill>
                  </a:tcPr>
                </a:tc>
                <a:tc>
                  <a:txBody>
                    <a:bodyPr/>
                    <a:lstStyle/>
                    <a:p>
                      <a:pPr marL="0" marR="0" algn="ctr">
                        <a:lnSpc>
                          <a:spcPct val="107000"/>
                        </a:lnSpc>
                        <a:spcBef>
                          <a:spcPts val="0"/>
                        </a:spcBef>
                        <a:spcAft>
                          <a:spcPts val="0"/>
                        </a:spcAft>
                        <a:tabLst>
                          <a:tab pos="3371850" algn="l"/>
                        </a:tabLst>
                      </a:pPr>
                      <a:r>
                        <a:rPr lang="en-US" sz="1600" kern="100" dirty="0">
                          <a:effectLst/>
                        </a:rPr>
                        <a:t>+78</a:t>
                      </a:r>
                      <a:endParaRPr lang="en-US" sz="20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50000"/>
                        <a:alpha val="25000"/>
                      </a:schemeClr>
                    </a:solidFill>
                  </a:tcPr>
                </a:tc>
                <a:extLst>
                  <a:ext uri="{0D108BD9-81ED-4DB2-BD59-A6C34878D82A}">
                    <a16:rowId xmlns:a16="http://schemas.microsoft.com/office/drawing/2014/main" val="404917575"/>
                  </a:ext>
                </a:extLst>
              </a:tr>
              <a:tr h="262155">
                <a:tc>
                  <a:txBody>
                    <a:bodyPr/>
                    <a:lstStyle/>
                    <a:p>
                      <a:pPr marL="0" marR="0" algn="just">
                        <a:lnSpc>
                          <a:spcPct val="107000"/>
                        </a:lnSpc>
                        <a:spcBef>
                          <a:spcPts val="0"/>
                        </a:spcBef>
                        <a:spcAft>
                          <a:spcPts val="0"/>
                        </a:spcAft>
                        <a:tabLst>
                          <a:tab pos="3371850" algn="l"/>
                        </a:tabLst>
                      </a:pPr>
                      <a:r>
                        <a:rPr lang="en-US" sz="1600" b="1" kern="100" dirty="0">
                          <a:effectLst/>
                          <a:latin typeface="+mn-lt"/>
                        </a:rPr>
                        <a:t>South</a:t>
                      </a:r>
                      <a:endParaRPr lang="en-US" sz="1600" b="1" kern="100" dirty="0">
                        <a:effectLst/>
                        <a:latin typeface="+mn-lt"/>
                        <a:ea typeface="Calibri" panose="020F0502020204030204" pitchFamily="34" charset="0"/>
                        <a:cs typeface="Times New Roman" panose="02020603050405020304" pitchFamily="18" charset="0"/>
                      </a:endParaRPr>
                    </a:p>
                  </a:txBody>
                  <a:tcPr marL="68580" marR="68580" marT="0" marB="0">
                    <a:solidFill>
                      <a:srgbClr val="DFDFDF"/>
                    </a:solidFill>
                  </a:tcPr>
                </a:tc>
                <a:tc>
                  <a:txBody>
                    <a:bodyPr/>
                    <a:lstStyle/>
                    <a:p>
                      <a:pPr marL="0" marR="0" algn="ctr">
                        <a:lnSpc>
                          <a:spcPct val="107000"/>
                        </a:lnSpc>
                        <a:spcBef>
                          <a:spcPts val="0"/>
                        </a:spcBef>
                        <a:spcAft>
                          <a:spcPts val="0"/>
                        </a:spcAft>
                        <a:tabLst>
                          <a:tab pos="3371850" algn="l"/>
                        </a:tabLst>
                      </a:pPr>
                      <a:r>
                        <a:rPr lang="en-US" sz="1600" kern="100" dirty="0">
                          <a:effectLst/>
                        </a:rPr>
                        <a:t>78</a:t>
                      </a:r>
                      <a:endParaRPr lang="en-US" sz="20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rgbClr val="DFDFDF"/>
                    </a:solidFill>
                  </a:tcPr>
                </a:tc>
                <a:tc>
                  <a:txBody>
                    <a:bodyPr/>
                    <a:lstStyle/>
                    <a:p>
                      <a:pPr marL="0" marR="0" algn="ctr">
                        <a:lnSpc>
                          <a:spcPct val="107000"/>
                        </a:lnSpc>
                        <a:spcBef>
                          <a:spcPts val="0"/>
                        </a:spcBef>
                        <a:spcAft>
                          <a:spcPts val="0"/>
                        </a:spcAft>
                        <a:tabLst>
                          <a:tab pos="3371850" algn="l"/>
                        </a:tabLst>
                      </a:pPr>
                      <a:r>
                        <a:rPr lang="en-US" sz="1600" kern="100">
                          <a:effectLst/>
                        </a:rPr>
                        <a:t>87</a:t>
                      </a:r>
                      <a:endParaRPr lang="en-US" sz="20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rgbClr val="DFDFDF"/>
                    </a:solidFill>
                  </a:tcPr>
                </a:tc>
                <a:tc>
                  <a:txBody>
                    <a:bodyPr/>
                    <a:lstStyle/>
                    <a:p>
                      <a:pPr marL="0" marR="0" algn="ctr">
                        <a:lnSpc>
                          <a:spcPct val="107000"/>
                        </a:lnSpc>
                        <a:spcBef>
                          <a:spcPts val="0"/>
                        </a:spcBef>
                        <a:spcAft>
                          <a:spcPts val="0"/>
                        </a:spcAft>
                        <a:tabLst>
                          <a:tab pos="3371850" algn="l"/>
                        </a:tabLst>
                      </a:pPr>
                      <a:r>
                        <a:rPr lang="en-US" sz="1600" kern="100" dirty="0">
                          <a:effectLst/>
                        </a:rPr>
                        <a:t>+83</a:t>
                      </a:r>
                      <a:endParaRPr lang="en-US" sz="20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rgbClr val="DFDFDF"/>
                    </a:solidFill>
                  </a:tcPr>
                </a:tc>
                <a:extLst>
                  <a:ext uri="{0D108BD9-81ED-4DB2-BD59-A6C34878D82A}">
                    <a16:rowId xmlns:a16="http://schemas.microsoft.com/office/drawing/2014/main" val="873883048"/>
                  </a:ext>
                </a:extLst>
              </a:tr>
              <a:tr h="262155">
                <a:tc>
                  <a:txBody>
                    <a:bodyPr/>
                    <a:lstStyle/>
                    <a:p>
                      <a:pPr marL="0" marR="0" algn="just">
                        <a:lnSpc>
                          <a:spcPct val="107000"/>
                        </a:lnSpc>
                        <a:spcBef>
                          <a:spcPts val="0"/>
                        </a:spcBef>
                        <a:spcAft>
                          <a:spcPts val="0"/>
                        </a:spcAft>
                        <a:tabLst>
                          <a:tab pos="3371850" algn="l"/>
                        </a:tabLst>
                      </a:pPr>
                      <a:r>
                        <a:rPr lang="en-US" sz="1600" b="1" kern="100" dirty="0">
                          <a:effectLst/>
                          <a:latin typeface="+mn-lt"/>
                        </a:rPr>
                        <a:t>West</a:t>
                      </a:r>
                      <a:endParaRPr lang="en-US" sz="1600" b="1" kern="100" dirty="0">
                        <a:effectLst/>
                        <a:latin typeface="+mn-lt"/>
                        <a:ea typeface="Calibri" panose="020F0502020204030204" pitchFamily="34" charset="0"/>
                        <a:cs typeface="Times New Roman" panose="02020603050405020304" pitchFamily="18" charset="0"/>
                      </a:endParaRPr>
                    </a:p>
                  </a:txBody>
                  <a:tcPr marL="68580" marR="68580" marT="0" marB="0">
                    <a:solidFill>
                      <a:srgbClr val="DFDFDF"/>
                    </a:solidFill>
                  </a:tcPr>
                </a:tc>
                <a:tc>
                  <a:txBody>
                    <a:bodyPr/>
                    <a:lstStyle/>
                    <a:p>
                      <a:pPr marL="0" marR="0" algn="ctr">
                        <a:lnSpc>
                          <a:spcPct val="107000"/>
                        </a:lnSpc>
                        <a:spcBef>
                          <a:spcPts val="0"/>
                        </a:spcBef>
                        <a:spcAft>
                          <a:spcPts val="0"/>
                        </a:spcAft>
                        <a:tabLst>
                          <a:tab pos="3371850" algn="l"/>
                        </a:tabLst>
                      </a:pPr>
                      <a:r>
                        <a:rPr lang="en-US" sz="1600" kern="100" dirty="0">
                          <a:effectLst/>
                        </a:rPr>
                        <a:t>77</a:t>
                      </a:r>
                      <a:endParaRPr lang="en-US" sz="20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rgbClr val="DFDFDF"/>
                    </a:solidFill>
                  </a:tcPr>
                </a:tc>
                <a:tc>
                  <a:txBody>
                    <a:bodyPr/>
                    <a:lstStyle/>
                    <a:p>
                      <a:pPr marL="0" marR="0" algn="ctr">
                        <a:lnSpc>
                          <a:spcPct val="107000"/>
                        </a:lnSpc>
                        <a:spcBef>
                          <a:spcPts val="0"/>
                        </a:spcBef>
                        <a:spcAft>
                          <a:spcPts val="0"/>
                        </a:spcAft>
                        <a:tabLst>
                          <a:tab pos="3371850" algn="l"/>
                        </a:tabLst>
                      </a:pPr>
                      <a:r>
                        <a:rPr lang="en-US" sz="1600" kern="100" dirty="0">
                          <a:effectLst/>
                        </a:rPr>
                        <a:t>88</a:t>
                      </a:r>
                      <a:endParaRPr lang="en-US" sz="20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rgbClr val="DFDFDF"/>
                    </a:solidFill>
                  </a:tcPr>
                </a:tc>
                <a:tc>
                  <a:txBody>
                    <a:bodyPr/>
                    <a:lstStyle/>
                    <a:p>
                      <a:pPr marL="0" marR="0" algn="ctr">
                        <a:lnSpc>
                          <a:spcPct val="107000"/>
                        </a:lnSpc>
                        <a:spcBef>
                          <a:spcPts val="0"/>
                        </a:spcBef>
                        <a:spcAft>
                          <a:spcPts val="0"/>
                        </a:spcAft>
                        <a:tabLst>
                          <a:tab pos="3371850" algn="l"/>
                        </a:tabLst>
                      </a:pPr>
                      <a:r>
                        <a:rPr lang="en-US" sz="1600" kern="100" dirty="0">
                          <a:effectLst/>
                        </a:rPr>
                        <a:t>+82</a:t>
                      </a:r>
                      <a:endParaRPr lang="en-US" sz="20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rgbClr val="DFDFDF"/>
                    </a:solidFill>
                  </a:tcPr>
                </a:tc>
                <a:extLst>
                  <a:ext uri="{0D108BD9-81ED-4DB2-BD59-A6C34878D82A}">
                    <a16:rowId xmlns:a16="http://schemas.microsoft.com/office/drawing/2014/main" val="129096601"/>
                  </a:ext>
                </a:extLst>
              </a:tr>
              <a:tr h="262155">
                <a:tc>
                  <a:txBody>
                    <a:bodyPr/>
                    <a:lstStyle/>
                    <a:p>
                      <a:pPr marL="0" marR="0" algn="just">
                        <a:lnSpc>
                          <a:spcPct val="107000"/>
                        </a:lnSpc>
                        <a:spcBef>
                          <a:spcPts val="0"/>
                        </a:spcBef>
                        <a:spcAft>
                          <a:spcPts val="0"/>
                        </a:spcAft>
                        <a:tabLst>
                          <a:tab pos="3371850" algn="l"/>
                        </a:tabLst>
                      </a:pPr>
                      <a:r>
                        <a:rPr lang="en-US" sz="1600" b="1" kern="100" dirty="0">
                          <a:effectLst/>
                          <a:latin typeface="+mn-lt"/>
                        </a:rPr>
                        <a:t>Biden 2020 voters</a:t>
                      </a:r>
                      <a:endParaRPr lang="en-US" sz="1600" b="1" kern="100" dirty="0">
                        <a:effectLst/>
                        <a:latin typeface="+mn-lt"/>
                        <a:ea typeface="Calibri" panose="020F0502020204030204" pitchFamily="34" charset="0"/>
                        <a:cs typeface="Times New Roman" panose="02020603050405020304" pitchFamily="18" charset="0"/>
                      </a:endParaRPr>
                    </a:p>
                  </a:txBody>
                  <a:tcPr marL="68580" marR="68580" marT="0" marB="0">
                    <a:solidFill>
                      <a:schemeClr val="bg1">
                        <a:lumMod val="50000"/>
                        <a:alpha val="50000"/>
                      </a:schemeClr>
                    </a:solidFill>
                  </a:tcPr>
                </a:tc>
                <a:tc>
                  <a:txBody>
                    <a:bodyPr/>
                    <a:lstStyle/>
                    <a:p>
                      <a:pPr marL="0" marR="0" algn="ctr">
                        <a:lnSpc>
                          <a:spcPct val="107000"/>
                        </a:lnSpc>
                        <a:spcBef>
                          <a:spcPts val="0"/>
                        </a:spcBef>
                        <a:spcAft>
                          <a:spcPts val="0"/>
                        </a:spcAft>
                        <a:tabLst>
                          <a:tab pos="3371850" algn="l"/>
                        </a:tabLst>
                      </a:pPr>
                      <a:r>
                        <a:rPr lang="en-US" sz="1600" b="1" u="sng" kern="100" dirty="0">
                          <a:effectLst/>
                        </a:rPr>
                        <a:t>84</a:t>
                      </a:r>
                      <a:endParaRPr lang="en-US" sz="2000" b="1"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rgbClr val="7FB7DF"/>
                    </a:solidFill>
                  </a:tcPr>
                </a:tc>
                <a:tc>
                  <a:txBody>
                    <a:bodyPr/>
                    <a:lstStyle/>
                    <a:p>
                      <a:pPr marL="0" marR="0" algn="ctr">
                        <a:lnSpc>
                          <a:spcPct val="107000"/>
                        </a:lnSpc>
                        <a:spcBef>
                          <a:spcPts val="0"/>
                        </a:spcBef>
                        <a:spcAft>
                          <a:spcPts val="0"/>
                        </a:spcAft>
                        <a:tabLst>
                          <a:tab pos="3371850" algn="l"/>
                        </a:tabLst>
                      </a:pPr>
                      <a:r>
                        <a:rPr lang="en-US" sz="1600" kern="100">
                          <a:effectLst/>
                        </a:rPr>
                        <a:t>93</a:t>
                      </a:r>
                      <a:endParaRPr lang="en-US" sz="20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chemeClr val="bg1">
                        <a:lumMod val="50000"/>
                        <a:alpha val="50000"/>
                      </a:schemeClr>
                    </a:solidFill>
                  </a:tcPr>
                </a:tc>
                <a:tc>
                  <a:txBody>
                    <a:bodyPr/>
                    <a:lstStyle/>
                    <a:p>
                      <a:pPr marL="0" marR="0" algn="ctr">
                        <a:lnSpc>
                          <a:spcPct val="107000"/>
                        </a:lnSpc>
                        <a:spcBef>
                          <a:spcPts val="0"/>
                        </a:spcBef>
                        <a:spcAft>
                          <a:spcPts val="0"/>
                        </a:spcAft>
                        <a:tabLst>
                          <a:tab pos="3371850" algn="l"/>
                        </a:tabLst>
                      </a:pPr>
                      <a:r>
                        <a:rPr lang="en-US" sz="1600" kern="100" dirty="0">
                          <a:effectLst/>
                        </a:rPr>
                        <a:t>+91</a:t>
                      </a:r>
                      <a:endParaRPr lang="en-US" sz="20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50000"/>
                        <a:alpha val="50000"/>
                      </a:schemeClr>
                    </a:solidFill>
                  </a:tcPr>
                </a:tc>
                <a:extLst>
                  <a:ext uri="{0D108BD9-81ED-4DB2-BD59-A6C34878D82A}">
                    <a16:rowId xmlns:a16="http://schemas.microsoft.com/office/drawing/2014/main" val="3880381132"/>
                  </a:ext>
                </a:extLst>
              </a:tr>
              <a:tr h="262155">
                <a:tc>
                  <a:txBody>
                    <a:bodyPr/>
                    <a:lstStyle/>
                    <a:p>
                      <a:pPr marL="0" marR="0" algn="just">
                        <a:lnSpc>
                          <a:spcPct val="107000"/>
                        </a:lnSpc>
                        <a:spcBef>
                          <a:spcPts val="0"/>
                        </a:spcBef>
                        <a:spcAft>
                          <a:spcPts val="0"/>
                        </a:spcAft>
                        <a:tabLst>
                          <a:tab pos="3371850" algn="l"/>
                        </a:tabLst>
                      </a:pPr>
                      <a:r>
                        <a:rPr lang="en-US" sz="1600" b="1" kern="100" dirty="0">
                          <a:effectLst/>
                          <a:latin typeface="+mn-lt"/>
                          <a:ea typeface="Calibri" panose="020F0502020204030204" pitchFamily="34" charset="0"/>
                          <a:cs typeface="Times New Roman" panose="02020603050405020304" pitchFamily="18" charset="0"/>
                        </a:rPr>
                        <a:t>Trump 2020 voters</a:t>
                      </a:r>
                    </a:p>
                  </a:txBody>
                  <a:tcPr marL="68580" marR="68580" marT="0" marB="0">
                    <a:solidFill>
                      <a:schemeClr val="bg1">
                        <a:lumMod val="50000"/>
                        <a:alpha val="50000"/>
                      </a:schemeClr>
                    </a:solidFill>
                  </a:tcPr>
                </a:tc>
                <a:tc>
                  <a:txBody>
                    <a:bodyPr/>
                    <a:lstStyle/>
                    <a:p>
                      <a:pPr marL="0" marR="0" algn="ctr">
                        <a:lnSpc>
                          <a:spcPct val="107000"/>
                        </a:lnSpc>
                        <a:spcBef>
                          <a:spcPts val="0"/>
                        </a:spcBef>
                        <a:spcAft>
                          <a:spcPts val="0"/>
                        </a:spcAft>
                        <a:tabLst>
                          <a:tab pos="3371850" algn="l"/>
                        </a:tabLst>
                      </a:pPr>
                      <a:r>
                        <a:rPr lang="en-US" sz="1600" kern="100" dirty="0">
                          <a:effectLst/>
                        </a:rPr>
                        <a:t>71</a:t>
                      </a:r>
                      <a:endParaRPr lang="en-US" sz="20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chemeClr val="bg1">
                        <a:lumMod val="50000"/>
                        <a:alpha val="50000"/>
                      </a:schemeClr>
                    </a:solidFill>
                  </a:tcPr>
                </a:tc>
                <a:tc>
                  <a:txBody>
                    <a:bodyPr/>
                    <a:lstStyle/>
                    <a:p>
                      <a:pPr marL="0" marR="0" algn="ctr">
                        <a:lnSpc>
                          <a:spcPct val="107000"/>
                        </a:lnSpc>
                        <a:spcBef>
                          <a:spcPts val="0"/>
                        </a:spcBef>
                        <a:spcAft>
                          <a:spcPts val="0"/>
                        </a:spcAft>
                        <a:tabLst>
                          <a:tab pos="3371850" algn="l"/>
                        </a:tabLst>
                      </a:pPr>
                      <a:r>
                        <a:rPr lang="en-US" sz="1600" kern="100">
                          <a:effectLst/>
                        </a:rPr>
                        <a:t>81</a:t>
                      </a:r>
                      <a:endParaRPr lang="en-US" sz="20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chemeClr val="bg1">
                        <a:lumMod val="50000"/>
                        <a:alpha val="50000"/>
                      </a:schemeClr>
                    </a:solidFill>
                  </a:tcPr>
                </a:tc>
                <a:tc>
                  <a:txBody>
                    <a:bodyPr/>
                    <a:lstStyle/>
                    <a:p>
                      <a:pPr marL="0" marR="0" algn="ctr">
                        <a:lnSpc>
                          <a:spcPct val="107000"/>
                        </a:lnSpc>
                        <a:spcBef>
                          <a:spcPts val="0"/>
                        </a:spcBef>
                        <a:spcAft>
                          <a:spcPts val="0"/>
                        </a:spcAft>
                        <a:tabLst>
                          <a:tab pos="3371850" algn="l"/>
                        </a:tabLst>
                      </a:pPr>
                      <a:r>
                        <a:rPr lang="en-US" sz="1600" kern="100" dirty="0">
                          <a:effectLst/>
                        </a:rPr>
                        <a:t>+75</a:t>
                      </a:r>
                      <a:endParaRPr lang="en-US" sz="20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50000"/>
                        <a:alpha val="50000"/>
                      </a:schemeClr>
                    </a:solidFill>
                  </a:tcPr>
                </a:tc>
                <a:extLst>
                  <a:ext uri="{0D108BD9-81ED-4DB2-BD59-A6C34878D82A}">
                    <a16:rowId xmlns:a16="http://schemas.microsoft.com/office/drawing/2014/main" val="3542720287"/>
                  </a:ext>
                </a:extLst>
              </a:tr>
            </a:tbl>
          </a:graphicData>
        </a:graphic>
      </p:graphicFrame>
      <p:sp>
        <p:nvSpPr>
          <p:cNvPr id="6" name="Content Placeholder 4">
            <a:extLst>
              <a:ext uri="{FF2B5EF4-FFF2-40B4-BE49-F238E27FC236}">
                <a16:creationId xmlns:a16="http://schemas.microsoft.com/office/drawing/2014/main" id="{C5C5577D-B439-7634-0242-6EDBEFF44BB6}"/>
              </a:ext>
            </a:extLst>
          </p:cNvPr>
          <p:cNvSpPr>
            <a:spLocks noGrp="1"/>
          </p:cNvSpPr>
          <p:nvPr>
            <p:ph idx="1"/>
          </p:nvPr>
        </p:nvSpPr>
        <p:spPr>
          <a:xfrm>
            <a:off x="335280" y="1269687"/>
            <a:ext cx="11521440" cy="365760"/>
          </a:xfrm>
          <a:solidFill>
            <a:schemeClr val="bg1">
              <a:lumMod val="85000"/>
            </a:schemeClr>
          </a:solidFill>
        </p:spPr>
        <p:txBody>
          <a:bodyPr anchor="ctr">
            <a:noAutofit/>
          </a:bodyPr>
          <a:lstStyle/>
          <a:p>
            <a:pPr marL="0" indent="0" algn="ctr">
              <a:buNone/>
            </a:pPr>
            <a:r>
              <a:rPr lang="en-US" sz="1400" b="1" dirty="0"/>
              <a:t>Do you favor or oppose requiring Medicare to cover the costs of FDA-approved drugs and therapies that can slow the progression of Alzheimer's disease? </a:t>
            </a:r>
          </a:p>
        </p:txBody>
      </p:sp>
    </p:spTree>
    <p:extLst>
      <p:ext uri="{BB962C8B-B14F-4D97-AF65-F5344CB8AC3E}">
        <p14:creationId xmlns:p14="http://schemas.microsoft.com/office/powerpoint/2010/main" val="30659825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FC252168-AD4E-4A09-BF97-0C7443979246}"/>
              </a:ext>
            </a:extLst>
          </p:cNvPr>
          <p:cNvSpPr>
            <a:spLocks noGrp="1"/>
          </p:cNvSpPr>
          <p:nvPr>
            <p:ph type="title"/>
          </p:nvPr>
        </p:nvSpPr>
        <p:spPr>
          <a:xfrm>
            <a:off x="335279" y="-14960"/>
            <a:ext cx="11521440" cy="1325563"/>
          </a:xfrm>
        </p:spPr>
        <p:txBody>
          <a:bodyPr>
            <a:noAutofit/>
          </a:bodyPr>
          <a:lstStyle/>
          <a:p>
            <a:r>
              <a:rPr lang="en-US" sz="2000" dirty="0"/>
              <a:t>If Medicare does not cover FDA-approved drugs and therapies for Alzheimer’s disease, voters want Congress and the President to step in to require Medicare cover the drugs. About three quarters of voters strongly agree that Congress should step in, and over six in ten strongly agree that the President should step in. </a:t>
            </a:r>
            <a:endParaRPr lang="en-US" sz="2400" dirty="0"/>
          </a:p>
        </p:txBody>
      </p:sp>
      <p:sp>
        <p:nvSpPr>
          <p:cNvPr id="5" name="Content Placeholder 4">
            <a:extLst>
              <a:ext uri="{FF2B5EF4-FFF2-40B4-BE49-F238E27FC236}">
                <a16:creationId xmlns:a16="http://schemas.microsoft.com/office/drawing/2014/main" id="{232DA063-9806-4E50-A2DC-AC73C6A9C1A4}"/>
              </a:ext>
            </a:extLst>
          </p:cNvPr>
          <p:cNvSpPr>
            <a:spLocks noGrp="1"/>
          </p:cNvSpPr>
          <p:nvPr>
            <p:ph idx="1"/>
          </p:nvPr>
        </p:nvSpPr>
        <p:spPr>
          <a:xfrm>
            <a:off x="504090" y="1459085"/>
            <a:ext cx="5038579" cy="746995"/>
          </a:xfrm>
          <a:solidFill>
            <a:schemeClr val="bg1">
              <a:lumMod val="85000"/>
            </a:schemeClr>
          </a:solidFill>
        </p:spPr>
        <p:txBody>
          <a:bodyPr anchor="ctr">
            <a:noAutofit/>
          </a:bodyPr>
          <a:lstStyle/>
          <a:p>
            <a:pPr marL="0" indent="0" algn="ctr">
              <a:buNone/>
            </a:pPr>
            <a:r>
              <a:rPr lang="en-US" sz="1400" b="1" dirty="0"/>
              <a:t>If Medicare does not cover FDA-approved drugs and therapies for Alzheimer's disease, do you agree or disagree that </a:t>
            </a:r>
            <a:r>
              <a:rPr lang="en-US" sz="1400" b="1" u="sng" dirty="0">
                <a:solidFill>
                  <a:srgbClr val="FF0000"/>
                </a:solidFill>
              </a:rPr>
              <a:t>Congress</a:t>
            </a:r>
            <a:r>
              <a:rPr lang="en-US" sz="1400" b="1" dirty="0"/>
              <a:t> should step in and require Medicare to cover drugs and therapies that can slow the progression of Alzheimer's disease?*</a:t>
            </a:r>
          </a:p>
        </p:txBody>
      </p:sp>
      <p:graphicFrame>
        <p:nvGraphicFramePr>
          <p:cNvPr id="6" name="Table 7">
            <a:extLst>
              <a:ext uri="{FF2B5EF4-FFF2-40B4-BE49-F238E27FC236}">
                <a16:creationId xmlns:a16="http://schemas.microsoft.com/office/drawing/2014/main" id="{54E1270D-2561-515A-0EB0-615A31995F80}"/>
              </a:ext>
            </a:extLst>
          </p:cNvPr>
          <p:cNvGraphicFramePr>
            <a:graphicFrameLocks noGrp="1"/>
          </p:cNvGraphicFramePr>
          <p:nvPr>
            <p:extLst>
              <p:ext uri="{D42A27DB-BD31-4B8C-83A1-F6EECF244321}">
                <p14:modId xmlns:p14="http://schemas.microsoft.com/office/powerpoint/2010/main" val="3745892583"/>
              </p:ext>
            </p:extLst>
          </p:nvPr>
        </p:nvGraphicFramePr>
        <p:xfrm>
          <a:off x="504089" y="2242019"/>
          <a:ext cx="5038579" cy="396240"/>
        </p:xfrm>
        <a:graphic>
          <a:graphicData uri="http://schemas.openxmlformats.org/drawingml/2006/table">
            <a:tbl>
              <a:tblPr firstRow="1" bandRow="1">
                <a:tableStyleId>{5C22544A-7EE6-4342-B048-85BDC9FD1C3A}</a:tableStyleId>
              </a:tblPr>
              <a:tblGrid>
                <a:gridCol w="5038579">
                  <a:extLst>
                    <a:ext uri="{9D8B030D-6E8A-4147-A177-3AD203B41FA5}">
                      <a16:colId xmlns:a16="http://schemas.microsoft.com/office/drawing/2014/main" val="4044626927"/>
                    </a:ext>
                  </a:extLst>
                </a:gridCol>
              </a:tblGrid>
              <a:tr h="370840">
                <a:tc>
                  <a:txBody>
                    <a:bodyPr/>
                    <a:lstStyle/>
                    <a:p>
                      <a:pPr algn="ctr"/>
                      <a:r>
                        <a:rPr lang="en-US" sz="2000" dirty="0">
                          <a:solidFill>
                            <a:srgbClr val="0070C0"/>
                          </a:solidFill>
                        </a:rPr>
                        <a:t>(+76)</a:t>
                      </a:r>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3033365212"/>
                  </a:ext>
                </a:extLst>
              </a:tr>
            </a:tbl>
          </a:graphicData>
        </a:graphic>
      </p:graphicFrame>
      <p:sp>
        <p:nvSpPr>
          <p:cNvPr id="2" name="TextBox 1">
            <a:extLst>
              <a:ext uri="{FF2B5EF4-FFF2-40B4-BE49-F238E27FC236}">
                <a16:creationId xmlns:a16="http://schemas.microsoft.com/office/drawing/2014/main" id="{55F98BCE-BC1F-AE51-14A6-0FADB3C2FF87}"/>
              </a:ext>
            </a:extLst>
          </p:cNvPr>
          <p:cNvSpPr txBox="1"/>
          <p:nvPr/>
        </p:nvSpPr>
        <p:spPr>
          <a:xfrm>
            <a:off x="8245444" y="6581001"/>
            <a:ext cx="2286000" cy="276999"/>
          </a:xfrm>
          <a:prstGeom prst="rect">
            <a:avLst/>
          </a:prstGeom>
          <a:noFill/>
        </p:spPr>
        <p:txBody>
          <a:bodyPr wrap="square" rtlCol="0">
            <a:spAutoFit/>
          </a:bodyPr>
          <a:lstStyle/>
          <a:p>
            <a:r>
              <a:rPr lang="en-US" sz="1200"/>
              <a:t>*Split sampled</a:t>
            </a:r>
          </a:p>
        </p:txBody>
      </p:sp>
      <p:sp>
        <p:nvSpPr>
          <p:cNvPr id="13" name="Content Placeholder 4">
            <a:extLst>
              <a:ext uri="{FF2B5EF4-FFF2-40B4-BE49-F238E27FC236}">
                <a16:creationId xmlns:a16="http://schemas.microsoft.com/office/drawing/2014/main" id="{B40E434D-FCC3-D0B9-CB46-62553F243920}"/>
              </a:ext>
            </a:extLst>
          </p:cNvPr>
          <p:cNvSpPr txBox="1">
            <a:spLocks/>
          </p:cNvSpPr>
          <p:nvPr/>
        </p:nvSpPr>
        <p:spPr>
          <a:xfrm>
            <a:off x="6260123" y="1448732"/>
            <a:ext cx="5038579" cy="757348"/>
          </a:xfrm>
          <a:prstGeom prst="rect">
            <a:avLst/>
          </a:prstGeom>
          <a:solidFill>
            <a:schemeClr val="bg1">
              <a:lumMod val="85000"/>
            </a:schemeClr>
          </a:solidFill>
        </p:spPr>
        <p:txBody>
          <a:bodyPr vert="horz" lIns="91440" tIns="45720" rIns="91440" bIns="45720" rtlCol="0" anchor="ct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en-US" sz="1400" b="1" dirty="0"/>
              <a:t>If Medicare does not cover FDA-approved drugs and therapies for Alzheimer's disease, do you agree or disagree that </a:t>
            </a:r>
            <a:r>
              <a:rPr lang="en-US" sz="1400" b="1" u="sng" dirty="0">
                <a:solidFill>
                  <a:srgbClr val="FF0000"/>
                </a:solidFill>
              </a:rPr>
              <a:t>the President </a:t>
            </a:r>
            <a:r>
              <a:rPr lang="en-US" sz="1400" b="1" dirty="0"/>
              <a:t>should step in and require Medicare to cover drugs and therapies that can slow the progression of Alzheimer's disease?*</a:t>
            </a:r>
          </a:p>
        </p:txBody>
      </p:sp>
      <p:graphicFrame>
        <p:nvGraphicFramePr>
          <p:cNvPr id="14" name="Table 7">
            <a:extLst>
              <a:ext uri="{FF2B5EF4-FFF2-40B4-BE49-F238E27FC236}">
                <a16:creationId xmlns:a16="http://schemas.microsoft.com/office/drawing/2014/main" id="{7F55C511-E7BF-23B9-5864-41ED4CE0445A}"/>
              </a:ext>
            </a:extLst>
          </p:cNvPr>
          <p:cNvGraphicFramePr>
            <a:graphicFrameLocks noGrp="1"/>
          </p:cNvGraphicFramePr>
          <p:nvPr>
            <p:extLst>
              <p:ext uri="{D42A27DB-BD31-4B8C-83A1-F6EECF244321}">
                <p14:modId xmlns:p14="http://schemas.microsoft.com/office/powerpoint/2010/main" val="821143459"/>
              </p:ext>
            </p:extLst>
          </p:nvPr>
        </p:nvGraphicFramePr>
        <p:xfrm>
          <a:off x="6224171" y="2242019"/>
          <a:ext cx="5038579" cy="396240"/>
        </p:xfrm>
        <a:graphic>
          <a:graphicData uri="http://schemas.openxmlformats.org/drawingml/2006/table">
            <a:tbl>
              <a:tblPr firstRow="1" bandRow="1">
                <a:tableStyleId>{5C22544A-7EE6-4342-B048-85BDC9FD1C3A}</a:tableStyleId>
              </a:tblPr>
              <a:tblGrid>
                <a:gridCol w="5038579">
                  <a:extLst>
                    <a:ext uri="{9D8B030D-6E8A-4147-A177-3AD203B41FA5}">
                      <a16:colId xmlns:a16="http://schemas.microsoft.com/office/drawing/2014/main" val="4044626927"/>
                    </a:ext>
                  </a:extLst>
                </a:gridCol>
              </a:tblGrid>
              <a:tr h="370840">
                <a:tc>
                  <a:txBody>
                    <a:bodyPr/>
                    <a:lstStyle/>
                    <a:p>
                      <a:pPr algn="ctr"/>
                      <a:r>
                        <a:rPr lang="en-US" sz="2000" dirty="0">
                          <a:solidFill>
                            <a:srgbClr val="0070C0"/>
                          </a:solidFill>
                        </a:rPr>
                        <a:t>(+59)</a:t>
                      </a:r>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3033365212"/>
                  </a:ext>
                </a:extLst>
              </a:tr>
            </a:tbl>
          </a:graphicData>
        </a:graphic>
      </p:graphicFrame>
      <p:graphicFrame>
        <p:nvGraphicFramePr>
          <p:cNvPr id="3" name="Chart 2">
            <a:extLst>
              <a:ext uri="{FF2B5EF4-FFF2-40B4-BE49-F238E27FC236}">
                <a16:creationId xmlns:a16="http://schemas.microsoft.com/office/drawing/2014/main" id="{2221098A-19B0-4526-FBDA-FEBBF7548F36}"/>
              </a:ext>
            </a:extLst>
          </p:cNvPr>
          <p:cNvGraphicFramePr/>
          <p:nvPr>
            <p:extLst>
              <p:ext uri="{D42A27DB-BD31-4B8C-83A1-F6EECF244321}">
                <p14:modId xmlns:p14="http://schemas.microsoft.com/office/powerpoint/2010/main" val="666173203"/>
              </p:ext>
            </p:extLst>
          </p:nvPr>
        </p:nvGraphicFramePr>
        <p:xfrm>
          <a:off x="504088" y="2535297"/>
          <a:ext cx="5038579" cy="3182483"/>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8" name="Chart 7">
            <a:extLst>
              <a:ext uri="{FF2B5EF4-FFF2-40B4-BE49-F238E27FC236}">
                <a16:creationId xmlns:a16="http://schemas.microsoft.com/office/drawing/2014/main" id="{21557BC6-7F27-6DBC-8DB8-148955953944}"/>
              </a:ext>
            </a:extLst>
          </p:cNvPr>
          <p:cNvGraphicFramePr/>
          <p:nvPr>
            <p:extLst>
              <p:ext uri="{D42A27DB-BD31-4B8C-83A1-F6EECF244321}">
                <p14:modId xmlns:p14="http://schemas.microsoft.com/office/powerpoint/2010/main" val="2925477703"/>
              </p:ext>
            </p:extLst>
          </p:nvPr>
        </p:nvGraphicFramePr>
        <p:xfrm>
          <a:off x="6224172" y="2535297"/>
          <a:ext cx="5038579" cy="3182483"/>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5" name="Table 14">
            <a:extLst>
              <a:ext uri="{FF2B5EF4-FFF2-40B4-BE49-F238E27FC236}">
                <a16:creationId xmlns:a16="http://schemas.microsoft.com/office/drawing/2014/main" id="{C8649C0C-FA4D-7B1C-E376-EBC97A444931}"/>
              </a:ext>
            </a:extLst>
          </p:cNvPr>
          <p:cNvGraphicFramePr>
            <a:graphicFrameLocks noGrp="1"/>
          </p:cNvGraphicFramePr>
          <p:nvPr>
            <p:extLst>
              <p:ext uri="{D42A27DB-BD31-4B8C-83A1-F6EECF244321}">
                <p14:modId xmlns:p14="http://schemas.microsoft.com/office/powerpoint/2010/main" val="821798214"/>
              </p:ext>
            </p:extLst>
          </p:nvPr>
        </p:nvGraphicFramePr>
        <p:xfrm>
          <a:off x="88313" y="6329541"/>
          <a:ext cx="4261104" cy="502920"/>
        </p:xfrm>
        <a:graphic>
          <a:graphicData uri="http://schemas.openxmlformats.org/drawingml/2006/table">
            <a:tbl>
              <a:tblPr firstRow="1" bandRow="1">
                <a:tableStyleId>{5C22544A-7EE6-4342-B048-85BDC9FD1C3A}</a:tableStyleId>
              </a:tblPr>
              <a:tblGrid>
                <a:gridCol w="256032">
                  <a:extLst>
                    <a:ext uri="{9D8B030D-6E8A-4147-A177-3AD203B41FA5}">
                      <a16:colId xmlns:a16="http://schemas.microsoft.com/office/drawing/2014/main" val="20000"/>
                    </a:ext>
                  </a:extLst>
                </a:gridCol>
                <a:gridCol w="1828800">
                  <a:extLst>
                    <a:ext uri="{9D8B030D-6E8A-4147-A177-3AD203B41FA5}">
                      <a16:colId xmlns:a16="http://schemas.microsoft.com/office/drawing/2014/main" val="20001"/>
                    </a:ext>
                  </a:extLst>
                </a:gridCol>
                <a:gridCol w="256032">
                  <a:extLst>
                    <a:ext uri="{9D8B030D-6E8A-4147-A177-3AD203B41FA5}">
                      <a16:colId xmlns:a16="http://schemas.microsoft.com/office/drawing/2014/main" val="20002"/>
                    </a:ext>
                  </a:extLst>
                </a:gridCol>
                <a:gridCol w="1920240">
                  <a:extLst>
                    <a:ext uri="{9D8B030D-6E8A-4147-A177-3AD203B41FA5}">
                      <a16:colId xmlns:a16="http://schemas.microsoft.com/office/drawing/2014/main" val="20003"/>
                    </a:ext>
                  </a:extLst>
                </a:gridCol>
              </a:tblGrid>
              <a:tr h="215210">
                <a:tc>
                  <a:txBody>
                    <a:bodyPr/>
                    <a:lstStyle/>
                    <a:p>
                      <a:endParaRPr lang="en-US" sz="1050">
                        <a:solidFill>
                          <a:schemeClr val="tx1"/>
                        </a:solidFill>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070C0">
                        <a:alpha val="50000"/>
                      </a:srgbClr>
                    </a:solidFill>
                  </a:tcPr>
                </a:tc>
                <a:tc>
                  <a:txBody>
                    <a:bodyPr/>
                    <a:lstStyle/>
                    <a:p>
                      <a:r>
                        <a:rPr lang="en-US" sz="1050" b="0" dirty="0">
                          <a:solidFill>
                            <a:schemeClr val="tx1"/>
                          </a:solidFill>
                        </a:rPr>
                        <a:t>Not so strongly agree</a:t>
                      </a: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noFill/>
                  </a:tcPr>
                </a:tc>
                <a:tc>
                  <a:txBody>
                    <a:bodyPr/>
                    <a:lstStyle/>
                    <a:p>
                      <a:endParaRPr lang="en-US" sz="1050">
                        <a:solidFill>
                          <a:schemeClr val="tx1"/>
                        </a:solidFill>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57A77"/>
                    </a:solidFill>
                  </a:tcPr>
                </a:tc>
                <a:tc>
                  <a:txBody>
                    <a:bodyPr/>
                    <a:lstStyle/>
                    <a:p>
                      <a:r>
                        <a:rPr lang="en-US" sz="1050" b="0" dirty="0">
                          <a:solidFill>
                            <a:schemeClr val="tx1"/>
                          </a:solidFill>
                        </a:rPr>
                        <a:t>Not so strongly disagree</a:t>
                      </a: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noFill/>
                  </a:tcPr>
                </a:tc>
                <a:extLst>
                  <a:ext uri="{0D108BD9-81ED-4DB2-BD59-A6C34878D82A}">
                    <a16:rowId xmlns:a16="http://schemas.microsoft.com/office/drawing/2014/main" val="10001"/>
                  </a:ext>
                </a:extLst>
              </a:tr>
              <a:tr h="215210">
                <a:tc>
                  <a:txBody>
                    <a:bodyPr/>
                    <a:lstStyle/>
                    <a:p>
                      <a:endParaRPr lang="en-US" sz="1050">
                        <a:solidFill>
                          <a:schemeClr val="tx1"/>
                        </a:solidFill>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070C0"/>
                    </a:solidFill>
                  </a:tcPr>
                </a:tc>
                <a:tc>
                  <a:txBody>
                    <a:bodyPr/>
                    <a:lstStyle/>
                    <a:p>
                      <a:r>
                        <a:rPr lang="en-US" sz="1050" b="0" dirty="0">
                          <a:solidFill>
                            <a:schemeClr val="tx1"/>
                          </a:solidFill>
                        </a:rPr>
                        <a:t>Strongly agree</a:t>
                      </a: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noFill/>
                  </a:tcPr>
                </a:tc>
                <a:tc>
                  <a:txBody>
                    <a:bodyPr/>
                    <a:lstStyle/>
                    <a:p>
                      <a:endParaRPr lang="en-US" sz="1050">
                        <a:solidFill>
                          <a:schemeClr val="tx1"/>
                        </a:solidFill>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00000"/>
                    </a:solidFill>
                  </a:tcPr>
                </a:tc>
                <a:tc>
                  <a:txBody>
                    <a:bodyPr/>
                    <a:lstStyle/>
                    <a:p>
                      <a:r>
                        <a:rPr lang="en-US" sz="1050" b="0" dirty="0">
                          <a:solidFill>
                            <a:schemeClr val="tx1"/>
                          </a:solidFill>
                        </a:rPr>
                        <a:t>Strongly disagree</a:t>
                      </a: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noFill/>
                  </a:tcPr>
                </a:tc>
                <a:extLst>
                  <a:ext uri="{0D108BD9-81ED-4DB2-BD59-A6C34878D82A}">
                    <a16:rowId xmlns:a16="http://schemas.microsoft.com/office/drawing/2014/main" val="10002"/>
                  </a:ext>
                </a:extLst>
              </a:tr>
            </a:tbl>
          </a:graphicData>
        </a:graphic>
      </p:graphicFrame>
      <p:cxnSp>
        <p:nvCxnSpPr>
          <p:cNvPr id="7" name="Straight Connector 6">
            <a:extLst>
              <a:ext uri="{FF2B5EF4-FFF2-40B4-BE49-F238E27FC236}">
                <a16:creationId xmlns:a16="http://schemas.microsoft.com/office/drawing/2014/main" id="{443DDBF2-1650-96AA-B333-4732F1BA67AA}"/>
              </a:ext>
            </a:extLst>
          </p:cNvPr>
          <p:cNvCxnSpPr>
            <a:cxnSpLocks/>
          </p:cNvCxnSpPr>
          <p:nvPr/>
        </p:nvCxnSpPr>
        <p:spPr>
          <a:xfrm>
            <a:off x="5899052" y="1459085"/>
            <a:ext cx="0" cy="4055450"/>
          </a:xfrm>
          <a:prstGeom prst="line">
            <a:avLst/>
          </a:prstGeom>
          <a:ln w="38100">
            <a:prstDash val="dash"/>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297954919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488105-A55A-4466-3C35-5D3499A028C9}"/>
              </a:ext>
            </a:extLst>
          </p:cNvPr>
          <p:cNvSpPr>
            <a:spLocks noGrp="1"/>
          </p:cNvSpPr>
          <p:nvPr>
            <p:ph type="title"/>
          </p:nvPr>
        </p:nvSpPr>
        <p:spPr>
          <a:xfrm>
            <a:off x="335280" y="-15866"/>
            <a:ext cx="11521440" cy="1086807"/>
          </a:xfrm>
        </p:spPr>
        <p:txBody>
          <a:bodyPr>
            <a:normAutofit fontScale="90000"/>
          </a:bodyPr>
          <a:lstStyle/>
          <a:p>
            <a:pPr marL="0" marR="0" algn="just">
              <a:lnSpc>
                <a:spcPct val="107000"/>
              </a:lnSpc>
              <a:spcBef>
                <a:spcPts val="0"/>
              </a:spcBef>
              <a:spcAft>
                <a:spcPts val="0"/>
              </a:spcAft>
            </a:pPr>
            <a:r>
              <a:rPr lang="en-US" sz="1800" dirty="0">
                <a:effectLst/>
                <a:latin typeface="Calibri" panose="020F0502020204030204" pitchFamily="34" charset="0"/>
                <a:ea typeface="Calibri" panose="020F0502020204030204" pitchFamily="34" charset="0"/>
              </a:rPr>
              <a:t>Again, there is strong bipartisan consensus. Across demographic subgroups, at least six in ten voters strongly agree that if Medicare does not cover FDA-approved drugs and therapies for Alzheimer’s disease, Congress should step in and require Medicare to cover drugs and therapies that can slow the progression of Alzheimer’s disease, while a majority strongly agree the President should step in. </a:t>
            </a:r>
          </a:p>
        </p:txBody>
      </p:sp>
      <p:graphicFrame>
        <p:nvGraphicFramePr>
          <p:cNvPr id="5" name="Table 4">
            <a:extLst>
              <a:ext uri="{FF2B5EF4-FFF2-40B4-BE49-F238E27FC236}">
                <a16:creationId xmlns:a16="http://schemas.microsoft.com/office/drawing/2014/main" id="{138CDCA4-D003-31B8-EC06-AFC9960A102B}"/>
              </a:ext>
            </a:extLst>
          </p:cNvPr>
          <p:cNvGraphicFramePr>
            <a:graphicFrameLocks noGrp="1"/>
          </p:cNvGraphicFramePr>
          <p:nvPr>
            <p:extLst>
              <p:ext uri="{D42A27DB-BD31-4B8C-83A1-F6EECF244321}">
                <p14:modId xmlns:p14="http://schemas.microsoft.com/office/powerpoint/2010/main" val="1609734794"/>
              </p:ext>
            </p:extLst>
          </p:nvPr>
        </p:nvGraphicFramePr>
        <p:xfrm>
          <a:off x="196802" y="1928483"/>
          <a:ext cx="5816846" cy="4232148"/>
        </p:xfrm>
        <a:graphic>
          <a:graphicData uri="http://schemas.openxmlformats.org/drawingml/2006/table">
            <a:tbl>
              <a:tblPr firstRow="1" bandRow="1">
                <a:tableStyleId>{5C22544A-7EE6-4342-B048-85BDC9FD1C3A}</a:tableStyleId>
              </a:tblPr>
              <a:tblGrid>
                <a:gridCol w="3111338">
                  <a:extLst>
                    <a:ext uri="{9D8B030D-6E8A-4147-A177-3AD203B41FA5}">
                      <a16:colId xmlns:a16="http://schemas.microsoft.com/office/drawing/2014/main" val="20000"/>
                    </a:ext>
                  </a:extLst>
                </a:gridCol>
                <a:gridCol w="1352754">
                  <a:extLst>
                    <a:ext uri="{9D8B030D-6E8A-4147-A177-3AD203B41FA5}">
                      <a16:colId xmlns:a16="http://schemas.microsoft.com/office/drawing/2014/main" val="20001"/>
                    </a:ext>
                  </a:extLst>
                </a:gridCol>
                <a:gridCol w="1352754">
                  <a:extLst>
                    <a:ext uri="{9D8B030D-6E8A-4147-A177-3AD203B41FA5}">
                      <a16:colId xmlns:a16="http://schemas.microsoft.com/office/drawing/2014/main" val="20002"/>
                    </a:ext>
                  </a:extLst>
                </a:gridCol>
              </a:tblGrid>
              <a:tr h="220147">
                <a:tc>
                  <a:txBody>
                    <a:bodyPr/>
                    <a:lstStyle/>
                    <a:p>
                      <a:pPr algn="ctr"/>
                      <a:endParaRPr lang="en-US" sz="1300" dirty="0"/>
                    </a:p>
                  </a:txBody>
                  <a:tcPr>
                    <a:solidFill>
                      <a:schemeClr val="bg1"/>
                    </a:solidFill>
                  </a:tcPr>
                </a:tc>
                <a:tc>
                  <a:txBody>
                    <a:bodyPr/>
                    <a:lstStyle/>
                    <a:p>
                      <a:pPr algn="ctr"/>
                      <a:r>
                        <a:rPr lang="en-US" sz="1400" dirty="0"/>
                        <a:t>Strongly agree</a:t>
                      </a:r>
                    </a:p>
                  </a:txBody>
                  <a:tcPr anchor="ctr">
                    <a:solidFill>
                      <a:srgbClr val="0070C0"/>
                    </a:solidFill>
                  </a:tcPr>
                </a:tc>
                <a:tc>
                  <a:txBody>
                    <a:bodyPr/>
                    <a:lstStyle/>
                    <a:p>
                      <a:pPr algn="ctr"/>
                      <a:r>
                        <a:rPr lang="en-US" sz="1400" dirty="0"/>
                        <a:t>Agree</a:t>
                      </a:r>
                    </a:p>
                  </a:txBody>
                  <a:tcPr anchor="ctr">
                    <a:solidFill>
                      <a:srgbClr val="7FB7DF"/>
                    </a:solidFill>
                  </a:tcPr>
                </a:tc>
                <a:extLst>
                  <a:ext uri="{0D108BD9-81ED-4DB2-BD59-A6C34878D82A}">
                    <a16:rowId xmlns:a16="http://schemas.microsoft.com/office/drawing/2014/main" val="10000"/>
                  </a:ext>
                </a:extLst>
              </a:tr>
              <a:tr h="189539">
                <a:tc>
                  <a:txBody>
                    <a:bodyPr/>
                    <a:lstStyle/>
                    <a:p>
                      <a:pPr algn="l"/>
                      <a:r>
                        <a:rPr lang="en-US" sz="1400" b="1" dirty="0">
                          <a:latin typeface="+mn-lt"/>
                        </a:rPr>
                        <a:t>Men</a:t>
                      </a:r>
                    </a:p>
                  </a:txBody>
                  <a:tcPr marT="0" marB="0" anchor="ctr">
                    <a:solidFill>
                      <a:schemeClr val="bg1">
                        <a:lumMod val="50000"/>
                        <a:alpha val="50000"/>
                      </a:schemeClr>
                    </a:solidFill>
                  </a:tcPr>
                </a:tc>
                <a:tc>
                  <a:txBody>
                    <a:bodyPr/>
                    <a:lstStyle/>
                    <a:p>
                      <a:pPr marL="0" marR="0" algn="ctr">
                        <a:lnSpc>
                          <a:spcPct val="107000"/>
                        </a:lnSpc>
                        <a:spcBef>
                          <a:spcPts val="0"/>
                        </a:spcBef>
                        <a:spcAft>
                          <a:spcPts val="0"/>
                        </a:spcAft>
                        <a:tabLst>
                          <a:tab pos="3371850" algn="l"/>
                        </a:tabLst>
                      </a:pPr>
                      <a:r>
                        <a:rPr lang="en-US" sz="1400" kern="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67</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chemeClr val="bg1">
                        <a:lumMod val="50000"/>
                        <a:alpha val="50000"/>
                      </a:schemeClr>
                    </a:solidFill>
                  </a:tcPr>
                </a:tc>
                <a:tc>
                  <a:txBody>
                    <a:bodyPr/>
                    <a:lstStyle/>
                    <a:p>
                      <a:pPr marL="0" marR="0" algn="ctr">
                        <a:lnSpc>
                          <a:spcPct val="107000"/>
                        </a:lnSpc>
                        <a:spcBef>
                          <a:spcPts val="0"/>
                        </a:spcBef>
                        <a:spcAft>
                          <a:spcPts val="0"/>
                        </a:spcAft>
                        <a:tabLst>
                          <a:tab pos="3371850" algn="l"/>
                        </a:tabLst>
                      </a:pPr>
                      <a:r>
                        <a:rPr lang="en-US" sz="1400" kern="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80</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chemeClr val="bg1">
                        <a:lumMod val="50000"/>
                        <a:alpha val="50000"/>
                      </a:schemeClr>
                    </a:solidFill>
                  </a:tcPr>
                </a:tc>
                <a:extLst>
                  <a:ext uri="{0D108BD9-81ED-4DB2-BD59-A6C34878D82A}">
                    <a16:rowId xmlns:a16="http://schemas.microsoft.com/office/drawing/2014/main" val="10001"/>
                  </a:ext>
                </a:extLst>
              </a:tr>
              <a:tr h="189539">
                <a:tc>
                  <a:txBody>
                    <a:bodyPr/>
                    <a:lstStyle/>
                    <a:p>
                      <a:pPr algn="l"/>
                      <a:r>
                        <a:rPr lang="en-US" sz="1400" b="1" dirty="0">
                          <a:latin typeface="+mn-lt"/>
                        </a:rPr>
                        <a:t>Women</a:t>
                      </a:r>
                    </a:p>
                  </a:txBody>
                  <a:tcPr marT="0" marB="0" anchor="ctr">
                    <a:solidFill>
                      <a:schemeClr val="bg1">
                        <a:lumMod val="50000"/>
                        <a:alpha val="50000"/>
                      </a:schemeClr>
                    </a:solidFill>
                  </a:tcPr>
                </a:tc>
                <a:tc>
                  <a:txBody>
                    <a:bodyPr/>
                    <a:lstStyle/>
                    <a:p>
                      <a:pPr marL="0" marR="0" algn="ctr">
                        <a:lnSpc>
                          <a:spcPct val="107000"/>
                        </a:lnSpc>
                        <a:spcBef>
                          <a:spcPts val="0"/>
                        </a:spcBef>
                        <a:spcAft>
                          <a:spcPts val="0"/>
                        </a:spcAft>
                        <a:tabLst>
                          <a:tab pos="3371850" algn="l"/>
                        </a:tabLst>
                      </a:pPr>
                      <a:r>
                        <a:rPr lang="en-US" sz="1400" kern="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82</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rgbClr val="BFBFBF"/>
                    </a:solidFill>
                  </a:tcPr>
                </a:tc>
                <a:tc>
                  <a:txBody>
                    <a:bodyPr/>
                    <a:lstStyle/>
                    <a:p>
                      <a:pPr marL="0" marR="0" algn="ctr">
                        <a:lnSpc>
                          <a:spcPct val="107000"/>
                        </a:lnSpc>
                        <a:spcBef>
                          <a:spcPts val="0"/>
                        </a:spcBef>
                        <a:spcAft>
                          <a:spcPts val="0"/>
                        </a:spcAft>
                        <a:tabLst>
                          <a:tab pos="3371850" algn="l"/>
                        </a:tabLst>
                      </a:pPr>
                      <a:r>
                        <a:rPr lang="en-US" sz="1400" kern="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88</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chemeClr val="bg1">
                        <a:lumMod val="50000"/>
                        <a:alpha val="50000"/>
                      </a:schemeClr>
                    </a:solidFill>
                  </a:tcPr>
                </a:tc>
                <a:extLst>
                  <a:ext uri="{0D108BD9-81ED-4DB2-BD59-A6C34878D82A}">
                    <a16:rowId xmlns:a16="http://schemas.microsoft.com/office/drawing/2014/main" val="10002"/>
                  </a:ext>
                </a:extLst>
              </a:tr>
              <a:tr h="189539">
                <a:tc>
                  <a:txBody>
                    <a:bodyPr/>
                    <a:lstStyle/>
                    <a:p>
                      <a:pPr algn="l"/>
                      <a:r>
                        <a:rPr lang="en-US" sz="1400" b="1" dirty="0">
                          <a:latin typeface="+mn-lt"/>
                        </a:rPr>
                        <a:t>Under 50</a:t>
                      </a:r>
                    </a:p>
                  </a:txBody>
                  <a:tcPr marT="0" marB="0" anchor="ctr">
                    <a:solidFill>
                      <a:schemeClr val="bg1">
                        <a:lumMod val="50000"/>
                        <a:alpha val="25000"/>
                      </a:schemeClr>
                    </a:solidFill>
                  </a:tcPr>
                </a:tc>
                <a:tc>
                  <a:txBody>
                    <a:bodyPr/>
                    <a:lstStyle/>
                    <a:p>
                      <a:pPr marL="0" marR="0" algn="ctr">
                        <a:lnSpc>
                          <a:spcPct val="107000"/>
                        </a:lnSpc>
                        <a:spcBef>
                          <a:spcPts val="0"/>
                        </a:spcBef>
                        <a:spcAft>
                          <a:spcPts val="0"/>
                        </a:spcAft>
                        <a:tabLst>
                          <a:tab pos="3371850" algn="l"/>
                        </a:tabLst>
                      </a:pPr>
                      <a:r>
                        <a:rPr lang="en-US" sz="1400" kern="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67</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chemeClr val="bg1">
                        <a:lumMod val="50000"/>
                        <a:alpha val="25000"/>
                      </a:schemeClr>
                    </a:solidFill>
                  </a:tcPr>
                </a:tc>
                <a:tc>
                  <a:txBody>
                    <a:bodyPr/>
                    <a:lstStyle/>
                    <a:p>
                      <a:pPr marL="0" marR="0" algn="ctr">
                        <a:lnSpc>
                          <a:spcPct val="107000"/>
                        </a:lnSpc>
                        <a:spcBef>
                          <a:spcPts val="0"/>
                        </a:spcBef>
                        <a:spcAft>
                          <a:spcPts val="0"/>
                        </a:spcAft>
                        <a:tabLst>
                          <a:tab pos="3371850" algn="l"/>
                        </a:tabLst>
                      </a:pPr>
                      <a:r>
                        <a:rPr lang="en-US" sz="1400" kern="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79</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chemeClr val="bg1">
                        <a:lumMod val="50000"/>
                        <a:alpha val="25000"/>
                      </a:schemeClr>
                    </a:solidFill>
                  </a:tcPr>
                </a:tc>
                <a:extLst>
                  <a:ext uri="{0D108BD9-81ED-4DB2-BD59-A6C34878D82A}">
                    <a16:rowId xmlns:a16="http://schemas.microsoft.com/office/drawing/2014/main" val="10003"/>
                  </a:ext>
                </a:extLst>
              </a:tr>
              <a:tr h="189539">
                <a:tc>
                  <a:txBody>
                    <a:bodyPr/>
                    <a:lstStyle/>
                    <a:p>
                      <a:pPr algn="l"/>
                      <a:r>
                        <a:rPr lang="en-US" sz="1400" b="1" dirty="0">
                          <a:latin typeface="+mn-lt"/>
                        </a:rPr>
                        <a:t>Over 50</a:t>
                      </a:r>
                    </a:p>
                  </a:txBody>
                  <a:tcPr marT="0" marB="0" anchor="ctr">
                    <a:solidFill>
                      <a:schemeClr val="bg1">
                        <a:lumMod val="50000"/>
                        <a:alpha val="25000"/>
                      </a:schemeClr>
                    </a:solidFill>
                  </a:tcPr>
                </a:tc>
                <a:tc>
                  <a:txBody>
                    <a:bodyPr/>
                    <a:lstStyle/>
                    <a:p>
                      <a:pPr marL="0" marR="0" algn="ctr">
                        <a:lnSpc>
                          <a:spcPct val="107000"/>
                        </a:lnSpc>
                        <a:spcBef>
                          <a:spcPts val="0"/>
                        </a:spcBef>
                        <a:spcAft>
                          <a:spcPts val="0"/>
                        </a:spcAft>
                        <a:tabLst>
                          <a:tab pos="3371850" algn="l"/>
                        </a:tabLst>
                      </a:pPr>
                      <a:r>
                        <a:rPr lang="en-US" sz="1400" kern="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81</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rgbClr val="DFDFDF"/>
                    </a:solidFill>
                  </a:tcPr>
                </a:tc>
                <a:tc>
                  <a:txBody>
                    <a:bodyPr/>
                    <a:lstStyle/>
                    <a:p>
                      <a:pPr marL="0" marR="0" algn="ctr">
                        <a:lnSpc>
                          <a:spcPct val="107000"/>
                        </a:lnSpc>
                        <a:spcBef>
                          <a:spcPts val="0"/>
                        </a:spcBef>
                        <a:spcAft>
                          <a:spcPts val="0"/>
                        </a:spcAft>
                        <a:tabLst>
                          <a:tab pos="3371850" algn="l"/>
                        </a:tabLst>
                      </a:pPr>
                      <a:r>
                        <a:rPr lang="en-US" sz="1400" kern="1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87</a:t>
                      </a:r>
                      <a:endParaRPr lang="en-US" sz="18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chemeClr val="bg1">
                        <a:lumMod val="50000"/>
                        <a:alpha val="25000"/>
                      </a:schemeClr>
                    </a:solidFill>
                  </a:tcPr>
                </a:tc>
                <a:extLst>
                  <a:ext uri="{0D108BD9-81ED-4DB2-BD59-A6C34878D82A}">
                    <a16:rowId xmlns:a16="http://schemas.microsoft.com/office/drawing/2014/main" val="2121571021"/>
                  </a:ext>
                </a:extLst>
              </a:tr>
              <a:tr h="189539">
                <a:tc>
                  <a:txBody>
                    <a:bodyPr/>
                    <a:lstStyle/>
                    <a:p>
                      <a:pPr marL="0" marR="0" algn="just">
                        <a:lnSpc>
                          <a:spcPct val="107000"/>
                        </a:lnSpc>
                        <a:spcBef>
                          <a:spcPts val="0"/>
                        </a:spcBef>
                        <a:spcAft>
                          <a:spcPts val="0"/>
                        </a:spcAft>
                        <a:tabLst>
                          <a:tab pos="3371850" algn="l"/>
                        </a:tabLst>
                      </a:pPr>
                      <a:r>
                        <a:rPr lang="en-US" sz="1400" b="1" kern="100" dirty="0">
                          <a:effectLst/>
                          <a:latin typeface="+mn-lt"/>
                        </a:rPr>
                        <a:t>Democrats</a:t>
                      </a:r>
                      <a:endParaRPr lang="en-US" sz="1400" b="1" kern="100" dirty="0">
                        <a:effectLst/>
                        <a:latin typeface="+mn-lt"/>
                        <a:ea typeface="Calibri" panose="020F0502020204030204" pitchFamily="34" charset="0"/>
                        <a:cs typeface="Times New Roman" panose="02020603050405020304" pitchFamily="18" charset="0"/>
                      </a:endParaRPr>
                    </a:p>
                  </a:txBody>
                  <a:tcPr marL="68580" marR="68580" marT="0" marB="0">
                    <a:solidFill>
                      <a:srgbClr val="BFBFBF"/>
                    </a:solidFill>
                  </a:tcPr>
                </a:tc>
                <a:tc>
                  <a:txBody>
                    <a:bodyPr/>
                    <a:lstStyle/>
                    <a:p>
                      <a:pPr marL="0" marR="0" algn="ctr">
                        <a:lnSpc>
                          <a:spcPct val="107000"/>
                        </a:lnSpc>
                        <a:spcBef>
                          <a:spcPts val="0"/>
                        </a:spcBef>
                        <a:spcAft>
                          <a:spcPts val="0"/>
                        </a:spcAft>
                        <a:tabLst>
                          <a:tab pos="3371850" algn="l"/>
                        </a:tabLst>
                      </a:pPr>
                      <a:r>
                        <a:rPr lang="en-US" sz="1400" kern="1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81</a:t>
                      </a:r>
                      <a:endParaRPr lang="en-US" sz="18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rgbClr val="BFBFBF"/>
                    </a:solidFill>
                  </a:tcPr>
                </a:tc>
                <a:tc>
                  <a:txBody>
                    <a:bodyPr/>
                    <a:lstStyle/>
                    <a:p>
                      <a:pPr marL="0" marR="0" algn="ctr">
                        <a:lnSpc>
                          <a:spcPct val="107000"/>
                        </a:lnSpc>
                        <a:spcBef>
                          <a:spcPts val="0"/>
                        </a:spcBef>
                        <a:spcAft>
                          <a:spcPts val="0"/>
                        </a:spcAft>
                        <a:tabLst>
                          <a:tab pos="3371850" algn="l"/>
                        </a:tabLst>
                      </a:pPr>
                      <a:r>
                        <a:rPr lang="en-US" sz="1400" kern="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88</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rgbClr val="BFBFBF"/>
                    </a:solidFill>
                  </a:tcPr>
                </a:tc>
                <a:extLst>
                  <a:ext uri="{0D108BD9-81ED-4DB2-BD59-A6C34878D82A}">
                    <a16:rowId xmlns:a16="http://schemas.microsoft.com/office/drawing/2014/main" val="2504612229"/>
                  </a:ext>
                </a:extLst>
              </a:tr>
              <a:tr h="189539">
                <a:tc>
                  <a:txBody>
                    <a:bodyPr/>
                    <a:lstStyle/>
                    <a:p>
                      <a:pPr marL="0" marR="0" algn="just">
                        <a:lnSpc>
                          <a:spcPct val="107000"/>
                        </a:lnSpc>
                        <a:spcBef>
                          <a:spcPts val="0"/>
                        </a:spcBef>
                        <a:spcAft>
                          <a:spcPts val="0"/>
                        </a:spcAft>
                        <a:tabLst>
                          <a:tab pos="3371850" algn="l"/>
                        </a:tabLst>
                      </a:pPr>
                      <a:r>
                        <a:rPr lang="en-US" sz="1400" b="1" kern="100" dirty="0">
                          <a:effectLst/>
                          <a:latin typeface="+mn-lt"/>
                        </a:rPr>
                        <a:t>Independent/DK</a:t>
                      </a:r>
                      <a:endParaRPr lang="en-US" sz="1400" b="1" kern="100" dirty="0">
                        <a:effectLst/>
                        <a:latin typeface="+mn-lt"/>
                        <a:ea typeface="Calibri" panose="020F0502020204030204" pitchFamily="34" charset="0"/>
                        <a:cs typeface="Times New Roman" panose="02020603050405020304" pitchFamily="18" charset="0"/>
                      </a:endParaRPr>
                    </a:p>
                  </a:txBody>
                  <a:tcPr marL="68580" marR="68580" marT="0" marB="0">
                    <a:solidFill>
                      <a:srgbClr val="BFBFBF"/>
                    </a:solidFill>
                  </a:tcPr>
                </a:tc>
                <a:tc>
                  <a:txBody>
                    <a:bodyPr/>
                    <a:lstStyle/>
                    <a:p>
                      <a:pPr marL="0" marR="0" algn="ctr">
                        <a:lnSpc>
                          <a:spcPct val="107000"/>
                        </a:lnSpc>
                        <a:spcBef>
                          <a:spcPts val="0"/>
                        </a:spcBef>
                        <a:spcAft>
                          <a:spcPts val="0"/>
                        </a:spcAft>
                        <a:tabLst>
                          <a:tab pos="3371850" algn="l"/>
                        </a:tabLst>
                      </a:pPr>
                      <a:r>
                        <a:rPr lang="en-US" sz="1400" kern="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64</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rgbClr val="BFBFBF"/>
                    </a:solidFill>
                  </a:tcPr>
                </a:tc>
                <a:tc>
                  <a:txBody>
                    <a:bodyPr/>
                    <a:lstStyle/>
                    <a:p>
                      <a:pPr marL="0" marR="0" algn="ctr">
                        <a:lnSpc>
                          <a:spcPct val="107000"/>
                        </a:lnSpc>
                        <a:spcBef>
                          <a:spcPts val="0"/>
                        </a:spcBef>
                        <a:spcAft>
                          <a:spcPts val="0"/>
                        </a:spcAft>
                        <a:tabLst>
                          <a:tab pos="3371850" algn="l"/>
                        </a:tabLst>
                      </a:pPr>
                      <a:r>
                        <a:rPr lang="en-US" sz="1400" kern="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81</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rgbClr val="BFBFBF"/>
                    </a:solidFill>
                  </a:tcPr>
                </a:tc>
                <a:extLst>
                  <a:ext uri="{0D108BD9-81ED-4DB2-BD59-A6C34878D82A}">
                    <a16:rowId xmlns:a16="http://schemas.microsoft.com/office/drawing/2014/main" val="1146477102"/>
                  </a:ext>
                </a:extLst>
              </a:tr>
              <a:tr h="189539">
                <a:tc>
                  <a:txBody>
                    <a:bodyPr/>
                    <a:lstStyle/>
                    <a:p>
                      <a:pPr marL="0" marR="0" algn="just">
                        <a:lnSpc>
                          <a:spcPct val="107000"/>
                        </a:lnSpc>
                        <a:spcBef>
                          <a:spcPts val="0"/>
                        </a:spcBef>
                        <a:spcAft>
                          <a:spcPts val="0"/>
                        </a:spcAft>
                        <a:tabLst>
                          <a:tab pos="3371850" algn="l"/>
                        </a:tabLst>
                      </a:pPr>
                      <a:r>
                        <a:rPr lang="en-US" sz="1400" b="1" kern="100" dirty="0">
                          <a:effectLst/>
                          <a:latin typeface="+mn-lt"/>
                        </a:rPr>
                        <a:t>Republicans</a:t>
                      </a:r>
                      <a:endParaRPr lang="en-US" sz="1400" b="1" kern="100" dirty="0">
                        <a:effectLst/>
                        <a:latin typeface="+mn-lt"/>
                        <a:ea typeface="Calibri" panose="020F0502020204030204" pitchFamily="34" charset="0"/>
                        <a:cs typeface="Times New Roman" panose="02020603050405020304" pitchFamily="18" charset="0"/>
                      </a:endParaRPr>
                    </a:p>
                  </a:txBody>
                  <a:tcPr marL="68580" marR="68580" marT="0" marB="0">
                    <a:solidFill>
                      <a:srgbClr val="BFBFBF"/>
                    </a:solidFill>
                  </a:tcPr>
                </a:tc>
                <a:tc>
                  <a:txBody>
                    <a:bodyPr/>
                    <a:lstStyle/>
                    <a:p>
                      <a:pPr marL="0" marR="0" algn="ctr">
                        <a:lnSpc>
                          <a:spcPct val="107000"/>
                        </a:lnSpc>
                        <a:spcBef>
                          <a:spcPts val="0"/>
                        </a:spcBef>
                        <a:spcAft>
                          <a:spcPts val="0"/>
                        </a:spcAft>
                        <a:tabLst>
                          <a:tab pos="3371850" algn="l"/>
                        </a:tabLst>
                      </a:pPr>
                      <a:r>
                        <a:rPr lang="en-US" sz="1400" kern="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72</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rgbClr val="BFBFBF"/>
                    </a:solidFill>
                  </a:tcPr>
                </a:tc>
                <a:tc>
                  <a:txBody>
                    <a:bodyPr/>
                    <a:lstStyle/>
                    <a:p>
                      <a:pPr marL="0" marR="0" algn="ctr">
                        <a:lnSpc>
                          <a:spcPct val="107000"/>
                        </a:lnSpc>
                        <a:spcBef>
                          <a:spcPts val="0"/>
                        </a:spcBef>
                        <a:spcAft>
                          <a:spcPts val="0"/>
                        </a:spcAft>
                        <a:tabLst>
                          <a:tab pos="3371850" algn="l"/>
                        </a:tabLst>
                      </a:pPr>
                      <a:r>
                        <a:rPr lang="en-US" sz="1400" kern="1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80</a:t>
                      </a:r>
                      <a:endParaRPr lang="en-US" sz="18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rgbClr val="BFBFBF"/>
                    </a:solidFill>
                  </a:tcPr>
                </a:tc>
                <a:extLst>
                  <a:ext uri="{0D108BD9-81ED-4DB2-BD59-A6C34878D82A}">
                    <a16:rowId xmlns:a16="http://schemas.microsoft.com/office/drawing/2014/main" val="10004"/>
                  </a:ext>
                </a:extLst>
              </a:tr>
              <a:tr h="189539">
                <a:tc>
                  <a:txBody>
                    <a:bodyPr/>
                    <a:lstStyle/>
                    <a:p>
                      <a:pPr marL="0" marR="0" algn="just">
                        <a:lnSpc>
                          <a:spcPct val="107000"/>
                        </a:lnSpc>
                        <a:spcBef>
                          <a:spcPts val="0"/>
                        </a:spcBef>
                        <a:spcAft>
                          <a:spcPts val="0"/>
                        </a:spcAft>
                        <a:tabLst>
                          <a:tab pos="3371850" algn="l"/>
                        </a:tabLst>
                      </a:pPr>
                      <a:r>
                        <a:rPr lang="en-US" sz="1400" b="1" kern="100" dirty="0">
                          <a:effectLst/>
                          <a:latin typeface="+mn-lt"/>
                        </a:rPr>
                        <a:t>White</a:t>
                      </a:r>
                      <a:endParaRPr lang="en-US" sz="1400" b="1" kern="100" dirty="0">
                        <a:effectLst/>
                        <a:latin typeface="+mn-lt"/>
                        <a:ea typeface="Calibri" panose="020F0502020204030204" pitchFamily="34" charset="0"/>
                        <a:cs typeface="Times New Roman" panose="02020603050405020304" pitchFamily="18" charset="0"/>
                      </a:endParaRPr>
                    </a:p>
                  </a:txBody>
                  <a:tcPr marL="68580" marR="68580" marT="0" marB="0">
                    <a:solidFill>
                      <a:srgbClr val="DFDFDF"/>
                    </a:solidFill>
                  </a:tcPr>
                </a:tc>
                <a:tc>
                  <a:txBody>
                    <a:bodyPr/>
                    <a:lstStyle/>
                    <a:p>
                      <a:pPr marL="0" marR="0" algn="ctr">
                        <a:lnSpc>
                          <a:spcPct val="107000"/>
                        </a:lnSpc>
                        <a:spcBef>
                          <a:spcPts val="0"/>
                        </a:spcBef>
                        <a:spcAft>
                          <a:spcPts val="0"/>
                        </a:spcAft>
                        <a:tabLst>
                          <a:tab pos="3371850" algn="l"/>
                        </a:tabLst>
                      </a:pPr>
                      <a:r>
                        <a:rPr lang="en-US" sz="1400" kern="1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75</a:t>
                      </a:r>
                      <a:endParaRPr lang="en-US" sz="18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rgbClr val="DFDFDF"/>
                    </a:solidFill>
                  </a:tcPr>
                </a:tc>
                <a:tc>
                  <a:txBody>
                    <a:bodyPr/>
                    <a:lstStyle/>
                    <a:p>
                      <a:pPr marL="0" marR="0" algn="ctr">
                        <a:lnSpc>
                          <a:spcPct val="107000"/>
                        </a:lnSpc>
                        <a:spcBef>
                          <a:spcPts val="0"/>
                        </a:spcBef>
                        <a:spcAft>
                          <a:spcPts val="0"/>
                        </a:spcAft>
                        <a:tabLst>
                          <a:tab pos="3371850" algn="l"/>
                        </a:tabLst>
                      </a:pPr>
                      <a:r>
                        <a:rPr lang="en-US" sz="1400" kern="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83</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rgbClr val="DFDFDF"/>
                    </a:solidFill>
                  </a:tcPr>
                </a:tc>
                <a:extLst>
                  <a:ext uri="{0D108BD9-81ED-4DB2-BD59-A6C34878D82A}">
                    <a16:rowId xmlns:a16="http://schemas.microsoft.com/office/drawing/2014/main" val="10007"/>
                  </a:ext>
                </a:extLst>
              </a:tr>
              <a:tr h="189539">
                <a:tc>
                  <a:txBody>
                    <a:bodyPr/>
                    <a:lstStyle/>
                    <a:p>
                      <a:pPr marL="0" marR="0" algn="just">
                        <a:lnSpc>
                          <a:spcPct val="107000"/>
                        </a:lnSpc>
                        <a:spcBef>
                          <a:spcPts val="0"/>
                        </a:spcBef>
                        <a:spcAft>
                          <a:spcPts val="0"/>
                        </a:spcAft>
                        <a:tabLst>
                          <a:tab pos="3371850" algn="l"/>
                        </a:tabLst>
                      </a:pPr>
                      <a:r>
                        <a:rPr lang="en-US" sz="1400" b="1" kern="100" dirty="0">
                          <a:effectLst/>
                          <a:latin typeface="+mn-lt"/>
                        </a:rPr>
                        <a:t>Black</a:t>
                      </a:r>
                      <a:endParaRPr lang="en-US" sz="1400" b="1" kern="100" dirty="0">
                        <a:effectLst/>
                        <a:latin typeface="+mn-lt"/>
                        <a:ea typeface="Calibri" panose="020F0502020204030204" pitchFamily="34" charset="0"/>
                        <a:cs typeface="Times New Roman" panose="02020603050405020304" pitchFamily="18" charset="0"/>
                      </a:endParaRPr>
                    </a:p>
                  </a:txBody>
                  <a:tcPr marL="68580" marR="68580" marT="0" marB="0">
                    <a:solidFill>
                      <a:srgbClr val="DFDFDF"/>
                    </a:solidFill>
                  </a:tcPr>
                </a:tc>
                <a:tc>
                  <a:txBody>
                    <a:bodyPr/>
                    <a:lstStyle/>
                    <a:p>
                      <a:pPr marL="0" marR="0" algn="ctr">
                        <a:lnSpc>
                          <a:spcPct val="107000"/>
                        </a:lnSpc>
                        <a:spcBef>
                          <a:spcPts val="0"/>
                        </a:spcBef>
                        <a:spcAft>
                          <a:spcPts val="0"/>
                        </a:spcAft>
                        <a:tabLst>
                          <a:tab pos="3371850" algn="l"/>
                        </a:tabLst>
                      </a:pPr>
                      <a:r>
                        <a:rPr lang="en-US" sz="1400" kern="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78</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rgbClr val="DFDFDF"/>
                    </a:solidFill>
                  </a:tcPr>
                </a:tc>
                <a:tc>
                  <a:txBody>
                    <a:bodyPr/>
                    <a:lstStyle/>
                    <a:p>
                      <a:pPr marL="0" marR="0" algn="ctr">
                        <a:lnSpc>
                          <a:spcPct val="107000"/>
                        </a:lnSpc>
                        <a:spcBef>
                          <a:spcPts val="0"/>
                        </a:spcBef>
                        <a:spcAft>
                          <a:spcPts val="0"/>
                        </a:spcAft>
                        <a:tabLst>
                          <a:tab pos="3371850" algn="l"/>
                        </a:tabLst>
                      </a:pPr>
                      <a:r>
                        <a:rPr lang="en-US" sz="1400" kern="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92</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rgbClr val="DFDFDF"/>
                    </a:solidFill>
                  </a:tcPr>
                </a:tc>
                <a:extLst>
                  <a:ext uri="{0D108BD9-81ED-4DB2-BD59-A6C34878D82A}">
                    <a16:rowId xmlns:a16="http://schemas.microsoft.com/office/drawing/2014/main" val="10008"/>
                  </a:ext>
                </a:extLst>
              </a:tr>
              <a:tr h="189539">
                <a:tc>
                  <a:txBody>
                    <a:bodyPr/>
                    <a:lstStyle/>
                    <a:p>
                      <a:pPr marL="0" marR="0" algn="just">
                        <a:lnSpc>
                          <a:spcPct val="107000"/>
                        </a:lnSpc>
                        <a:spcBef>
                          <a:spcPts val="0"/>
                        </a:spcBef>
                        <a:spcAft>
                          <a:spcPts val="0"/>
                        </a:spcAft>
                        <a:tabLst>
                          <a:tab pos="3371850" algn="l"/>
                        </a:tabLst>
                      </a:pPr>
                      <a:r>
                        <a:rPr lang="en-US" sz="1400" b="1" kern="100" dirty="0">
                          <a:effectLst/>
                          <a:latin typeface="+mn-lt"/>
                        </a:rPr>
                        <a:t>Latinx</a:t>
                      </a:r>
                      <a:endParaRPr lang="en-US" sz="1400" b="1" kern="100" dirty="0">
                        <a:effectLst/>
                        <a:latin typeface="+mn-lt"/>
                        <a:ea typeface="Calibri" panose="020F0502020204030204" pitchFamily="34" charset="0"/>
                        <a:cs typeface="Times New Roman" panose="02020603050405020304" pitchFamily="18" charset="0"/>
                      </a:endParaRPr>
                    </a:p>
                  </a:txBody>
                  <a:tcPr marL="68580" marR="68580" marT="0" marB="0">
                    <a:solidFill>
                      <a:srgbClr val="DFDFDF"/>
                    </a:solidFill>
                  </a:tcPr>
                </a:tc>
                <a:tc>
                  <a:txBody>
                    <a:bodyPr/>
                    <a:lstStyle/>
                    <a:p>
                      <a:pPr marL="0" marR="0" algn="ctr">
                        <a:lnSpc>
                          <a:spcPct val="107000"/>
                        </a:lnSpc>
                        <a:spcBef>
                          <a:spcPts val="0"/>
                        </a:spcBef>
                        <a:spcAft>
                          <a:spcPts val="0"/>
                        </a:spcAft>
                        <a:tabLst>
                          <a:tab pos="3371850" algn="l"/>
                        </a:tabLst>
                      </a:pPr>
                      <a:r>
                        <a:rPr lang="en-US" sz="1400" kern="1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78</a:t>
                      </a:r>
                      <a:endParaRPr lang="en-US" sz="18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rgbClr val="DFDFDF"/>
                    </a:solidFill>
                  </a:tcPr>
                </a:tc>
                <a:tc>
                  <a:txBody>
                    <a:bodyPr/>
                    <a:lstStyle/>
                    <a:p>
                      <a:pPr marL="0" marR="0" algn="ctr">
                        <a:lnSpc>
                          <a:spcPct val="107000"/>
                        </a:lnSpc>
                        <a:spcBef>
                          <a:spcPts val="0"/>
                        </a:spcBef>
                        <a:spcAft>
                          <a:spcPts val="0"/>
                        </a:spcAft>
                        <a:tabLst>
                          <a:tab pos="3371850" algn="l"/>
                        </a:tabLst>
                      </a:pPr>
                      <a:r>
                        <a:rPr lang="en-US" sz="1400" kern="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87</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rgbClr val="DFDFDF"/>
                    </a:solidFill>
                  </a:tcPr>
                </a:tc>
                <a:extLst>
                  <a:ext uri="{0D108BD9-81ED-4DB2-BD59-A6C34878D82A}">
                    <a16:rowId xmlns:a16="http://schemas.microsoft.com/office/drawing/2014/main" val="10009"/>
                  </a:ext>
                </a:extLst>
              </a:tr>
              <a:tr h="189539">
                <a:tc>
                  <a:txBody>
                    <a:bodyPr/>
                    <a:lstStyle/>
                    <a:p>
                      <a:pPr marL="0" marR="0" algn="just">
                        <a:lnSpc>
                          <a:spcPct val="107000"/>
                        </a:lnSpc>
                        <a:spcBef>
                          <a:spcPts val="0"/>
                        </a:spcBef>
                        <a:spcAft>
                          <a:spcPts val="0"/>
                        </a:spcAft>
                        <a:tabLst>
                          <a:tab pos="3371850" algn="l"/>
                        </a:tabLst>
                      </a:pPr>
                      <a:r>
                        <a:rPr lang="en-US" sz="1400" b="1" kern="100" dirty="0">
                          <a:effectLst/>
                          <a:latin typeface="+mn-lt"/>
                        </a:rPr>
                        <a:t>All yes connection to Alzheimer’s</a:t>
                      </a:r>
                      <a:endParaRPr lang="en-US" sz="1400" b="1" kern="100" dirty="0">
                        <a:effectLst/>
                        <a:latin typeface="+mn-lt"/>
                        <a:ea typeface="Calibri" panose="020F0502020204030204" pitchFamily="34" charset="0"/>
                        <a:cs typeface="Times New Roman" panose="02020603050405020304" pitchFamily="18" charset="0"/>
                      </a:endParaRPr>
                    </a:p>
                  </a:txBody>
                  <a:tcPr marL="68580" marR="68580" marT="0" marB="0">
                    <a:solidFill>
                      <a:srgbClr val="BFBFBF"/>
                    </a:solidFill>
                  </a:tcPr>
                </a:tc>
                <a:tc>
                  <a:txBody>
                    <a:bodyPr/>
                    <a:lstStyle/>
                    <a:p>
                      <a:pPr marL="0" marR="0" algn="ctr">
                        <a:lnSpc>
                          <a:spcPct val="107000"/>
                        </a:lnSpc>
                        <a:spcBef>
                          <a:spcPts val="0"/>
                        </a:spcBef>
                        <a:spcAft>
                          <a:spcPts val="0"/>
                        </a:spcAft>
                        <a:tabLst>
                          <a:tab pos="3371850" algn="l"/>
                        </a:tabLst>
                      </a:pPr>
                      <a:r>
                        <a:rPr lang="en-US" sz="1400" kern="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73</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rgbClr val="BFBFBF"/>
                    </a:solidFill>
                  </a:tcPr>
                </a:tc>
                <a:tc>
                  <a:txBody>
                    <a:bodyPr/>
                    <a:lstStyle/>
                    <a:p>
                      <a:pPr marL="0" marR="0" algn="ctr">
                        <a:lnSpc>
                          <a:spcPct val="107000"/>
                        </a:lnSpc>
                        <a:spcBef>
                          <a:spcPts val="0"/>
                        </a:spcBef>
                        <a:spcAft>
                          <a:spcPts val="0"/>
                        </a:spcAft>
                        <a:tabLst>
                          <a:tab pos="3371850" algn="l"/>
                        </a:tabLst>
                      </a:pPr>
                      <a:r>
                        <a:rPr lang="en-US" sz="1400" kern="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80</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rgbClr val="BFBFBF"/>
                    </a:solidFill>
                  </a:tcPr>
                </a:tc>
                <a:extLst>
                  <a:ext uri="{0D108BD9-81ED-4DB2-BD59-A6C34878D82A}">
                    <a16:rowId xmlns:a16="http://schemas.microsoft.com/office/drawing/2014/main" val="4179732881"/>
                  </a:ext>
                </a:extLst>
              </a:tr>
              <a:tr h="189539">
                <a:tc>
                  <a:txBody>
                    <a:bodyPr/>
                    <a:lstStyle/>
                    <a:p>
                      <a:pPr marL="0" marR="0" algn="just">
                        <a:lnSpc>
                          <a:spcPct val="107000"/>
                        </a:lnSpc>
                        <a:spcBef>
                          <a:spcPts val="0"/>
                        </a:spcBef>
                        <a:spcAft>
                          <a:spcPts val="0"/>
                        </a:spcAft>
                        <a:tabLst>
                          <a:tab pos="3371850" algn="l"/>
                        </a:tabLst>
                      </a:pPr>
                      <a:r>
                        <a:rPr lang="en-US" sz="1400" b="1" kern="100" dirty="0">
                          <a:effectLst/>
                          <a:latin typeface="+mn-lt"/>
                        </a:rPr>
                        <a:t>No connection to Alzheimer’s</a:t>
                      </a:r>
                      <a:endParaRPr lang="en-US" sz="1400" b="1" kern="100" dirty="0">
                        <a:effectLst/>
                        <a:latin typeface="+mn-lt"/>
                        <a:ea typeface="Calibri" panose="020F0502020204030204" pitchFamily="34" charset="0"/>
                        <a:cs typeface="Times New Roman" panose="02020603050405020304" pitchFamily="18" charset="0"/>
                      </a:endParaRPr>
                    </a:p>
                  </a:txBody>
                  <a:tcPr marL="68580" marR="68580" marT="0" marB="0">
                    <a:solidFill>
                      <a:srgbClr val="BFBFBF"/>
                    </a:solidFill>
                  </a:tcPr>
                </a:tc>
                <a:tc>
                  <a:txBody>
                    <a:bodyPr/>
                    <a:lstStyle/>
                    <a:p>
                      <a:pPr marL="0" marR="0" algn="ctr">
                        <a:lnSpc>
                          <a:spcPct val="107000"/>
                        </a:lnSpc>
                        <a:spcBef>
                          <a:spcPts val="0"/>
                        </a:spcBef>
                        <a:spcAft>
                          <a:spcPts val="0"/>
                        </a:spcAft>
                        <a:tabLst>
                          <a:tab pos="3371850" algn="l"/>
                        </a:tabLst>
                      </a:pPr>
                      <a:r>
                        <a:rPr lang="en-US" sz="1400" kern="1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75</a:t>
                      </a:r>
                      <a:endParaRPr lang="en-US" sz="18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rgbClr val="BFBFBF"/>
                    </a:solidFill>
                  </a:tcPr>
                </a:tc>
                <a:tc>
                  <a:txBody>
                    <a:bodyPr/>
                    <a:lstStyle/>
                    <a:p>
                      <a:pPr marL="0" marR="0" algn="ctr">
                        <a:lnSpc>
                          <a:spcPct val="107000"/>
                        </a:lnSpc>
                        <a:spcBef>
                          <a:spcPts val="0"/>
                        </a:spcBef>
                        <a:spcAft>
                          <a:spcPts val="0"/>
                        </a:spcAft>
                        <a:tabLst>
                          <a:tab pos="3371850" algn="l"/>
                        </a:tabLst>
                      </a:pPr>
                      <a:r>
                        <a:rPr lang="en-US" sz="1400" kern="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86</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rgbClr val="BFBFBF"/>
                    </a:solidFill>
                  </a:tcPr>
                </a:tc>
                <a:extLst>
                  <a:ext uri="{0D108BD9-81ED-4DB2-BD59-A6C34878D82A}">
                    <a16:rowId xmlns:a16="http://schemas.microsoft.com/office/drawing/2014/main" val="4216334098"/>
                  </a:ext>
                </a:extLst>
              </a:tr>
              <a:tr h="189539">
                <a:tc>
                  <a:txBody>
                    <a:bodyPr/>
                    <a:lstStyle/>
                    <a:p>
                      <a:pPr marL="0" marR="0" algn="just">
                        <a:lnSpc>
                          <a:spcPct val="107000"/>
                        </a:lnSpc>
                        <a:spcBef>
                          <a:spcPts val="0"/>
                        </a:spcBef>
                        <a:spcAft>
                          <a:spcPts val="0"/>
                        </a:spcAft>
                        <a:tabLst>
                          <a:tab pos="3371850" algn="l"/>
                        </a:tabLst>
                      </a:pPr>
                      <a:r>
                        <a:rPr lang="en-US" sz="1400" b="1" kern="100" dirty="0">
                          <a:effectLst/>
                          <a:latin typeface="+mn-lt"/>
                        </a:rPr>
                        <a:t>Northeast</a:t>
                      </a:r>
                      <a:endParaRPr lang="en-US" sz="1400" b="1" kern="100" dirty="0">
                        <a:effectLst/>
                        <a:latin typeface="+mn-lt"/>
                        <a:ea typeface="Calibri" panose="020F0502020204030204" pitchFamily="34" charset="0"/>
                        <a:cs typeface="Times New Roman" panose="02020603050405020304" pitchFamily="18" charset="0"/>
                      </a:endParaRPr>
                    </a:p>
                  </a:txBody>
                  <a:tcPr marL="68580" marR="68580" marT="0" marB="0">
                    <a:solidFill>
                      <a:schemeClr val="bg1">
                        <a:lumMod val="50000"/>
                        <a:alpha val="25000"/>
                      </a:schemeClr>
                    </a:solidFill>
                  </a:tcPr>
                </a:tc>
                <a:tc>
                  <a:txBody>
                    <a:bodyPr/>
                    <a:lstStyle/>
                    <a:p>
                      <a:pPr marL="0" marR="0" algn="ctr">
                        <a:lnSpc>
                          <a:spcPct val="107000"/>
                        </a:lnSpc>
                        <a:spcBef>
                          <a:spcPts val="0"/>
                        </a:spcBef>
                        <a:spcAft>
                          <a:spcPts val="0"/>
                        </a:spcAft>
                        <a:tabLst>
                          <a:tab pos="3371850" algn="l"/>
                        </a:tabLst>
                      </a:pPr>
                      <a:r>
                        <a:rPr lang="en-US" sz="1400" kern="1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82</a:t>
                      </a:r>
                      <a:endParaRPr lang="en-US" sz="18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chemeClr val="bg1">
                        <a:lumMod val="50000"/>
                        <a:alpha val="25000"/>
                      </a:schemeClr>
                    </a:solidFill>
                  </a:tcPr>
                </a:tc>
                <a:tc>
                  <a:txBody>
                    <a:bodyPr/>
                    <a:lstStyle/>
                    <a:p>
                      <a:pPr marL="0" marR="0" algn="ctr">
                        <a:lnSpc>
                          <a:spcPct val="107000"/>
                        </a:lnSpc>
                        <a:spcBef>
                          <a:spcPts val="0"/>
                        </a:spcBef>
                        <a:spcAft>
                          <a:spcPts val="0"/>
                        </a:spcAft>
                        <a:tabLst>
                          <a:tab pos="3371850" algn="l"/>
                        </a:tabLst>
                      </a:pPr>
                      <a:r>
                        <a:rPr lang="en-US" sz="1400" kern="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88</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chemeClr val="bg1">
                        <a:lumMod val="50000"/>
                        <a:alpha val="25000"/>
                      </a:schemeClr>
                    </a:solidFill>
                  </a:tcPr>
                </a:tc>
                <a:extLst>
                  <a:ext uri="{0D108BD9-81ED-4DB2-BD59-A6C34878D82A}">
                    <a16:rowId xmlns:a16="http://schemas.microsoft.com/office/drawing/2014/main" val="2106399764"/>
                  </a:ext>
                </a:extLst>
              </a:tr>
              <a:tr h="189539">
                <a:tc>
                  <a:txBody>
                    <a:bodyPr/>
                    <a:lstStyle/>
                    <a:p>
                      <a:pPr marL="0" marR="0" algn="just">
                        <a:lnSpc>
                          <a:spcPct val="107000"/>
                        </a:lnSpc>
                        <a:spcBef>
                          <a:spcPts val="0"/>
                        </a:spcBef>
                        <a:spcAft>
                          <a:spcPts val="0"/>
                        </a:spcAft>
                        <a:tabLst>
                          <a:tab pos="3371850" algn="l"/>
                        </a:tabLst>
                      </a:pPr>
                      <a:r>
                        <a:rPr lang="en-US" sz="1400" b="1" kern="100" dirty="0">
                          <a:effectLst/>
                          <a:latin typeface="+mn-lt"/>
                        </a:rPr>
                        <a:t>Midwest</a:t>
                      </a:r>
                      <a:endParaRPr lang="en-US" sz="1400" b="1" kern="100" dirty="0">
                        <a:effectLst/>
                        <a:latin typeface="+mn-lt"/>
                        <a:ea typeface="Calibri" panose="020F0502020204030204" pitchFamily="34" charset="0"/>
                        <a:cs typeface="Times New Roman" panose="02020603050405020304" pitchFamily="18" charset="0"/>
                      </a:endParaRPr>
                    </a:p>
                  </a:txBody>
                  <a:tcPr marL="68580" marR="68580" marT="0" marB="0">
                    <a:solidFill>
                      <a:schemeClr val="bg1">
                        <a:lumMod val="50000"/>
                        <a:alpha val="25000"/>
                      </a:schemeClr>
                    </a:solidFill>
                  </a:tcPr>
                </a:tc>
                <a:tc>
                  <a:txBody>
                    <a:bodyPr/>
                    <a:lstStyle/>
                    <a:p>
                      <a:pPr marL="0" marR="0" algn="ctr">
                        <a:lnSpc>
                          <a:spcPct val="107000"/>
                        </a:lnSpc>
                        <a:spcBef>
                          <a:spcPts val="0"/>
                        </a:spcBef>
                        <a:spcAft>
                          <a:spcPts val="0"/>
                        </a:spcAft>
                        <a:tabLst>
                          <a:tab pos="3371850" algn="l"/>
                        </a:tabLst>
                      </a:pPr>
                      <a:r>
                        <a:rPr lang="en-US" sz="1400" kern="1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75</a:t>
                      </a:r>
                      <a:endParaRPr lang="en-US" sz="18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chemeClr val="bg1">
                        <a:lumMod val="50000"/>
                        <a:alpha val="25000"/>
                      </a:schemeClr>
                    </a:solidFill>
                  </a:tcPr>
                </a:tc>
                <a:tc>
                  <a:txBody>
                    <a:bodyPr/>
                    <a:lstStyle/>
                    <a:p>
                      <a:pPr marL="0" marR="0" algn="ctr">
                        <a:lnSpc>
                          <a:spcPct val="107000"/>
                        </a:lnSpc>
                        <a:spcBef>
                          <a:spcPts val="0"/>
                        </a:spcBef>
                        <a:spcAft>
                          <a:spcPts val="0"/>
                        </a:spcAft>
                        <a:tabLst>
                          <a:tab pos="3371850" algn="l"/>
                        </a:tabLst>
                      </a:pPr>
                      <a:r>
                        <a:rPr lang="en-US" sz="1400" kern="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81</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chemeClr val="bg1">
                        <a:lumMod val="50000"/>
                        <a:alpha val="25000"/>
                      </a:schemeClr>
                    </a:solidFill>
                  </a:tcPr>
                </a:tc>
                <a:extLst>
                  <a:ext uri="{0D108BD9-81ED-4DB2-BD59-A6C34878D82A}">
                    <a16:rowId xmlns:a16="http://schemas.microsoft.com/office/drawing/2014/main" val="404917575"/>
                  </a:ext>
                </a:extLst>
              </a:tr>
              <a:tr h="189539">
                <a:tc>
                  <a:txBody>
                    <a:bodyPr/>
                    <a:lstStyle/>
                    <a:p>
                      <a:pPr marL="0" marR="0" algn="just">
                        <a:lnSpc>
                          <a:spcPct val="107000"/>
                        </a:lnSpc>
                        <a:spcBef>
                          <a:spcPts val="0"/>
                        </a:spcBef>
                        <a:spcAft>
                          <a:spcPts val="0"/>
                        </a:spcAft>
                        <a:tabLst>
                          <a:tab pos="3371850" algn="l"/>
                        </a:tabLst>
                      </a:pPr>
                      <a:r>
                        <a:rPr lang="en-US" sz="1400" b="1" kern="100" dirty="0">
                          <a:effectLst/>
                          <a:latin typeface="+mn-lt"/>
                        </a:rPr>
                        <a:t>South</a:t>
                      </a:r>
                      <a:endParaRPr lang="en-US" sz="1400" b="1" kern="100" dirty="0">
                        <a:effectLst/>
                        <a:latin typeface="+mn-lt"/>
                        <a:ea typeface="Calibri" panose="020F0502020204030204" pitchFamily="34" charset="0"/>
                        <a:cs typeface="Times New Roman" panose="02020603050405020304" pitchFamily="18" charset="0"/>
                      </a:endParaRPr>
                    </a:p>
                  </a:txBody>
                  <a:tcPr marL="68580" marR="68580" marT="0" marB="0">
                    <a:solidFill>
                      <a:srgbClr val="DFDFDF"/>
                    </a:solidFill>
                  </a:tcPr>
                </a:tc>
                <a:tc>
                  <a:txBody>
                    <a:bodyPr/>
                    <a:lstStyle/>
                    <a:p>
                      <a:pPr marL="0" marR="0" algn="ctr">
                        <a:lnSpc>
                          <a:spcPct val="107000"/>
                        </a:lnSpc>
                        <a:spcBef>
                          <a:spcPts val="0"/>
                        </a:spcBef>
                        <a:spcAft>
                          <a:spcPts val="0"/>
                        </a:spcAft>
                        <a:tabLst>
                          <a:tab pos="3371850" algn="l"/>
                        </a:tabLst>
                      </a:pPr>
                      <a:r>
                        <a:rPr lang="en-US" sz="1400" kern="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72</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rgbClr val="DFDFDF"/>
                    </a:solidFill>
                  </a:tcPr>
                </a:tc>
                <a:tc>
                  <a:txBody>
                    <a:bodyPr/>
                    <a:lstStyle/>
                    <a:p>
                      <a:pPr marL="0" marR="0" algn="ctr">
                        <a:lnSpc>
                          <a:spcPct val="107000"/>
                        </a:lnSpc>
                        <a:spcBef>
                          <a:spcPts val="0"/>
                        </a:spcBef>
                        <a:spcAft>
                          <a:spcPts val="0"/>
                        </a:spcAft>
                        <a:tabLst>
                          <a:tab pos="3371850" algn="l"/>
                        </a:tabLst>
                      </a:pPr>
                      <a:r>
                        <a:rPr lang="en-US" sz="1400" kern="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81</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rgbClr val="DFDFDF"/>
                    </a:solidFill>
                  </a:tcPr>
                </a:tc>
                <a:extLst>
                  <a:ext uri="{0D108BD9-81ED-4DB2-BD59-A6C34878D82A}">
                    <a16:rowId xmlns:a16="http://schemas.microsoft.com/office/drawing/2014/main" val="873883048"/>
                  </a:ext>
                </a:extLst>
              </a:tr>
              <a:tr h="189539">
                <a:tc>
                  <a:txBody>
                    <a:bodyPr/>
                    <a:lstStyle/>
                    <a:p>
                      <a:pPr marL="0" marR="0" algn="just">
                        <a:lnSpc>
                          <a:spcPct val="107000"/>
                        </a:lnSpc>
                        <a:spcBef>
                          <a:spcPts val="0"/>
                        </a:spcBef>
                        <a:spcAft>
                          <a:spcPts val="0"/>
                        </a:spcAft>
                        <a:tabLst>
                          <a:tab pos="3371850" algn="l"/>
                        </a:tabLst>
                      </a:pPr>
                      <a:r>
                        <a:rPr lang="en-US" sz="1400" b="1" kern="100" dirty="0">
                          <a:effectLst/>
                          <a:latin typeface="+mn-lt"/>
                        </a:rPr>
                        <a:t>West</a:t>
                      </a:r>
                      <a:endParaRPr lang="en-US" sz="1400" b="1" kern="100" dirty="0">
                        <a:effectLst/>
                        <a:latin typeface="+mn-lt"/>
                        <a:ea typeface="Calibri" panose="020F0502020204030204" pitchFamily="34" charset="0"/>
                        <a:cs typeface="Times New Roman" panose="02020603050405020304" pitchFamily="18" charset="0"/>
                      </a:endParaRPr>
                    </a:p>
                  </a:txBody>
                  <a:tcPr marL="68580" marR="68580" marT="0" marB="0">
                    <a:solidFill>
                      <a:srgbClr val="DFDFDF"/>
                    </a:solidFill>
                  </a:tcPr>
                </a:tc>
                <a:tc>
                  <a:txBody>
                    <a:bodyPr/>
                    <a:lstStyle/>
                    <a:p>
                      <a:pPr marL="0" marR="0" algn="ctr">
                        <a:lnSpc>
                          <a:spcPct val="107000"/>
                        </a:lnSpc>
                        <a:spcBef>
                          <a:spcPts val="0"/>
                        </a:spcBef>
                        <a:spcAft>
                          <a:spcPts val="0"/>
                        </a:spcAft>
                        <a:tabLst>
                          <a:tab pos="3371850" algn="l"/>
                        </a:tabLst>
                      </a:pPr>
                      <a:r>
                        <a:rPr lang="en-US" sz="1400" kern="1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72</a:t>
                      </a:r>
                      <a:endParaRPr lang="en-US" sz="18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rgbClr val="DFDFDF"/>
                    </a:solidFill>
                  </a:tcPr>
                </a:tc>
                <a:tc>
                  <a:txBody>
                    <a:bodyPr/>
                    <a:lstStyle/>
                    <a:p>
                      <a:pPr marL="0" marR="0" algn="ctr">
                        <a:lnSpc>
                          <a:spcPct val="107000"/>
                        </a:lnSpc>
                        <a:spcBef>
                          <a:spcPts val="0"/>
                        </a:spcBef>
                        <a:spcAft>
                          <a:spcPts val="0"/>
                        </a:spcAft>
                        <a:tabLst>
                          <a:tab pos="3371850" algn="l"/>
                        </a:tabLst>
                      </a:pPr>
                      <a:r>
                        <a:rPr lang="en-US" sz="1400" kern="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86</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rgbClr val="DFDFDF"/>
                    </a:solidFill>
                  </a:tcPr>
                </a:tc>
                <a:extLst>
                  <a:ext uri="{0D108BD9-81ED-4DB2-BD59-A6C34878D82A}">
                    <a16:rowId xmlns:a16="http://schemas.microsoft.com/office/drawing/2014/main" val="129096601"/>
                  </a:ext>
                </a:extLst>
              </a:tr>
              <a:tr h="189539">
                <a:tc>
                  <a:txBody>
                    <a:bodyPr/>
                    <a:lstStyle/>
                    <a:p>
                      <a:pPr marL="0" marR="0" algn="just">
                        <a:lnSpc>
                          <a:spcPct val="107000"/>
                        </a:lnSpc>
                        <a:spcBef>
                          <a:spcPts val="0"/>
                        </a:spcBef>
                        <a:spcAft>
                          <a:spcPts val="0"/>
                        </a:spcAft>
                        <a:tabLst>
                          <a:tab pos="3371850" algn="l"/>
                        </a:tabLst>
                      </a:pPr>
                      <a:r>
                        <a:rPr lang="en-US" sz="1400" b="1" kern="100" dirty="0">
                          <a:effectLst/>
                          <a:latin typeface="+mn-lt"/>
                        </a:rPr>
                        <a:t>Biden 2020 voters</a:t>
                      </a:r>
                      <a:endParaRPr lang="en-US" sz="1400" b="1" kern="100" dirty="0">
                        <a:effectLst/>
                        <a:latin typeface="+mn-lt"/>
                        <a:ea typeface="Calibri" panose="020F0502020204030204" pitchFamily="34" charset="0"/>
                        <a:cs typeface="Times New Roman" panose="02020603050405020304" pitchFamily="18" charset="0"/>
                      </a:endParaRPr>
                    </a:p>
                  </a:txBody>
                  <a:tcPr marL="68580" marR="68580" marT="0" marB="0">
                    <a:solidFill>
                      <a:schemeClr val="bg1">
                        <a:lumMod val="50000"/>
                        <a:alpha val="50000"/>
                      </a:schemeClr>
                    </a:solidFill>
                  </a:tcPr>
                </a:tc>
                <a:tc>
                  <a:txBody>
                    <a:bodyPr/>
                    <a:lstStyle/>
                    <a:p>
                      <a:pPr marL="0" marR="0" algn="ctr">
                        <a:lnSpc>
                          <a:spcPct val="107000"/>
                        </a:lnSpc>
                        <a:spcBef>
                          <a:spcPts val="0"/>
                        </a:spcBef>
                        <a:spcAft>
                          <a:spcPts val="0"/>
                        </a:spcAft>
                        <a:tabLst>
                          <a:tab pos="3371850" algn="l"/>
                        </a:tabLst>
                      </a:pPr>
                      <a:r>
                        <a:rPr lang="en-US" sz="1400" kern="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77</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rgbClr val="BFBFBF"/>
                    </a:solidFill>
                  </a:tcPr>
                </a:tc>
                <a:tc>
                  <a:txBody>
                    <a:bodyPr/>
                    <a:lstStyle/>
                    <a:p>
                      <a:pPr marL="0" marR="0" algn="ctr">
                        <a:lnSpc>
                          <a:spcPct val="107000"/>
                        </a:lnSpc>
                        <a:spcBef>
                          <a:spcPts val="0"/>
                        </a:spcBef>
                        <a:spcAft>
                          <a:spcPts val="0"/>
                        </a:spcAft>
                        <a:tabLst>
                          <a:tab pos="3371850" algn="l"/>
                        </a:tabLst>
                      </a:pPr>
                      <a:r>
                        <a:rPr lang="en-US" sz="1400" kern="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86</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chemeClr val="bg1">
                        <a:lumMod val="50000"/>
                        <a:alpha val="50000"/>
                      </a:schemeClr>
                    </a:solidFill>
                  </a:tcPr>
                </a:tc>
                <a:extLst>
                  <a:ext uri="{0D108BD9-81ED-4DB2-BD59-A6C34878D82A}">
                    <a16:rowId xmlns:a16="http://schemas.microsoft.com/office/drawing/2014/main" val="3880381132"/>
                  </a:ext>
                </a:extLst>
              </a:tr>
              <a:tr h="189539">
                <a:tc>
                  <a:txBody>
                    <a:bodyPr/>
                    <a:lstStyle/>
                    <a:p>
                      <a:pPr marL="0" marR="0" algn="just">
                        <a:lnSpc>
                          <a:spcPct val="107000"/>
                        </a:lnSpc>
                        <a:spcBef>
                          <a:spcPts val="0"/>
                        </a:spcBef>
                        <a:spcAft>
                          <a:spcPts val="0"/>
                        </a:spcAft>
                        <a:tabLst>
                          <a:tab pos="3371850" algn="l"/>
                        </a:tabLst>
                      </a:pPr>
                      <a:r>
                        <a:rPr lang="en-US" sz="1400" b="1" kern="100" dirty="0">
                          <a:effectLst/>
                          <a:latin typeface="+mn-lt"/>
                          <a:ea typeface="Calibri" panose="020F0502020204030204" pitchFamily="34" charset="0"/>
                          <a:cs typeface="Times New Roman" panose="02020603050405020304" pitchFamily="18" charset="0"/>
                        </a:rPr>
                        <a:t>Trump 2020 voters</a:t>
                      </a:r>
                    </a:p>
                  </a:txBody>
                  <a:tcPr marL="68580" marR="68580" marT="0" marB="0">
                    <a:solidFill>
                      <a:schemeClr val="bg1">
                        <a:lumMod val="50000"/>
                        <a:alpha val="50000"/>
                      </a:schemeClr>
                    </a:solidFill>
                  </a:tcPr>
                </a:tc>
                <a:tc>
                  <a:txBody>
                    <a:bodyPr/>
                    <a:lstStyle/>
                    <a:p>
                      <a:pPr marL="0" marR="0" algn="ctr">
                        <a:lnSpc>
                          <a:spcPct val="107000"/>
                        </a:lnSpc>
                        <a:spcBef>
                          <a:spcPts val="0"/>
                        </a:spcBef>
                        <a:spcAft>
                          <a:spcPts val="0"/>
                        </a:spcAft>
                        <a:tabLst>
                          <a:tab pos="3371850" algn="l"/>
                        </a:tabLst>
                      </a:pPr>
                      <a:r>
                        <a:rPr lang="en-US" sz="1400" kern="1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71</a:t>
                      </a:r>
                      <a:endParaRPr lang="en-US" sz="18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chemeClr val="bg1">
                        <a:lumMod val="50000"/>
                        <a:alpha val="50000"/>
                      </a:schemeClr>
                    </a:solidFill>
                  </a:tcPr>
                </a:tc>
                <a:tc>
                  <a:txBody>
                    <a:bodyPr/>
                    <a:lstStyle/>
                    <a:p>
                      <a:pPr marL="0" marR="0" algn="ctr">
                        <a:lnSpc>
                          <a:spcPct val="107000"/>
                        </a:lnSpc>
                        <a:spcBef>
                          <a:spcPts val="0"/>
                        </a:spcBef>
                        <a:spcAft>
                          <a:spcPts val="0"/>
                        </a:spcAft>
                        <a:tabLst>
                          <a:tab pos="3371850" algn="l"/>
                        </a:tabLst>
                      </a:pPr>
                      <a:r>
                        <a:rPr lang="en-US" sz="1400" kern="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80</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chemeClr val="bg1">
                        <a:lumMod val="50000"/>
                        <a:alpha val="50000"/>
                      </a:schemeClr>
                    </a:solidFill>
                  </a:tcPr>
                </a:tc>
                <a:extLst>
                  <a:ext uri="{0D108BD9-81ED-4DB2-BD59-A6C34878D82A}">
                    <a16:rowId xmlns:a16="http://schemas.microsoft.com/office/drawing/2014/main" val="3542720287"/>
                  </a:ext>
                </a:extLst>
              </a:tr>
            </a:tbl>
          </a:graphicData>
        </a:graphic>
      </p:graphicFrame>
      <p:graphicFrame>
        <p:nvGraphicFramePr>
          <p:cNvPr id="3" name="Table 2">
            <a:extLst>
              <a:ext uri="{FF2B5EF4-FFF2-40B4-BE49-F238E27FC236}">
                <a16:creationId xmlns:a16="http://schemas.microsoft.com/office/drawing/2014/main" id="{88422466-5289-3858-002A-D64AAA85D413}"/>
              </a:ext>
            </a:extLst>
          </p:cNvPr>
          <p:cNvGraphicFramePr>
            <a:graphicFrameLocks noGrp="1"/>
          </p:cNvGraphicFramePr>
          <p:nvPr>
            <p:extLst>
              <p:ext uri="{D42A27DB-BD31-4B8C-83A1-F6EECF244321}">
                <p14:modId xmlns:p14="http://schemas.microsoft.com/office/powerpoint/2010/main" val="3488223964"/>
              </p:ext>
            </p:extLst>
          </p:nvPr>
        </p:nvGraphicFramePr>
        <p:xfrm>
          <a:off x="6253375" y="1928483"/>
          <a:ext cx="5816847" cy="4232148"/>
        </p:xfrm>
        <a:graphic>
          <a:graphicData uri="http://schemas.openxmlformats.org/drawingml/2006/table">
            <a:tbl>
              <a:tblPr firstRow="1" bandRow="1">
                <a:tableStyleId>{5C22544A-7EE6-4342-B048-85BDC9FD1C3A}</a:tableStyleId>
              </a:tblPr>
              <a:tblGrid>
                <a:gridCol w="3111339">
                  <a:extLst>
                    <a:ext uri="{9D8B030D-6E8A-4147-A177-3AD203B41FA5}">
                      <a16:colId xmlns:a16="http://schemas.microsoft.com/office/drawing/2014/main" val="20000"/>
                    </a:ext>
                  </a:extLst>
                </a:gridCol>
                <a:gridCol w="1352754">
                  <a:extLst>
                    <a:ext uri="{9D8B030D-6E8A-4147-A177-3AD203B41FA5}">
                      <a16:colId xmlns:a16="http://schemas.microsoft.com/office/drawing/2014/main" val="20001"/>
                    </a:ext>
                  </a:extLst>
                </a:gridCol>
                <a:gridCol w="1352754">
                  <a:extLst>
                    <a:ext uri="{9D8B030D-6E8A-4147-A177-3AD203B41FA5}">
                      <a16:colId xmlns:a16="http://schemas.microsoft.com/office/drawing/2014/main" val="20002"/>
                    </a:ext>
                  </a:extLst>
                </a:gridCol>
              </a:tblGrid>
              <a:tr h="227604">
                <a:tc>
                  <a:txBody>
                    <a:bodyPr/>
                    <a:lstStyle/>
                    <a:p>
                      <a:pPr algn="ctr"/>
                      <a:endParaRPr lang="en-US" sz="1300" dirty="0"/>
                    </a:p>
                  </a:txBody>
                  <a:tcPr>
                    <a:solidFill>
                      <a:schemeClr val="bg1"/>
                    </a:solidFill>
                  </a:tcPr>
                </a:tc>
                <a:tc>
                  <a:txBody>
                    <a:bodyPr/>
                    <a:lstStyle/>
                    <a:p>
                      <a:pPr algn="ctr"/>
                      <a:r>
                        <a:rPr lang="en-US" sz="1400" dirty="0"/>
                        <a:t>Strongly agree</a:t>
                      </a:r>
                    </a:p>
                  </a:txBody>
                  <a:tcPr anchor="ctr">
                    <a:solidFill>
                      <a:srgbClr val="0070C0"/>
                    </a:solidFill>
                  </a:tcPr>
                </a:tc>
                <a:tc>
                  <a:txBody>
                    <a:bodyPr/>
                    <a:lstStyle/>
                    <a:p>
                      <a:pPr algn="ctr"/>
                      <a:r>
                        <a:rPr lang="en-US" sz="1400" dirty="0"/>
                        <a:t>Agree</a:t>
                      </a:r>
                    </a:p>
                  </a:txBody>
                  <a:tcPr anchor="ctr">
                    <a:solidFill>
                      <a:srgbClr val="7FB7DF"/>
                    </a:solidFill>
                  </a:tcPr>
                </a:tc>
                <a:extLst>
                  <a:ext uri="{0D108BD9-81ED-4DB2-BD59-A6C34878D82A}">
                    <a16:rowId xmlns:a16="http://schemas.microsoft.com/office/drawing/2014/main" val="10000"/>
                  </a:ext>
                </a:extLst>
              </a:tr>
              <a:tr h="195959">
                <a:tc>
                  <a:txBody>
                    <a:bodyPr/>
                    <a:lstStyle/>
                    <a:p>
                      <a:pPr algn="l"/>
                      <a:r>
                        <a:rPr lang="en-US" sz="1400" b="1" dirty="0">
                          <a:latin typeface="+mn-lt"/>
                        </a:rPr>
                        <a:t>Men</a:t>
                      </a:r>
                    </a:p>
                  </a:txBody>
                  <a:tcPr marT="0" marB="0" anchor="ctr">
                    <a:solidFill>
                      <a:schemeClr val="bg1">
                        <a:lumMod val="50000"/>
                        <a:alpha val="50000"/>
                      </a:schemeClr>
                    </a:solidFill>
                  </a:tcPr>
                </a:tc>
                <a:tc>
                  <a:txBody>
                    <a:bodyPr/>
                    <a:lstStyle/>
                    <a:p>
                      <a:pPr marL="0" marR="0" algn="ctr">
                        <a:lnSpc>
                          <a:spcPct val="107000"/>
                        </a:lnSpc>
                        <a:spcBef>
                          <a:spcPts val="0"/>
                        </a:spcBef>
                        <a:spcAft>
                          <a:spcPts val="0"/>
                        </a:spcAft>
                        <a:tabLst>
                          <a:tab pos="3371850" algn="l"/>
                        </a:tabLst>
                      </a:pPr>
                      <a:r>
                        <a:rPr lang="en-US" sz="1400" kern="100" dirty="0">
                          <a:solidFill>
                            <a:srgbClr val="000000"/>
                          </a:solidFill>
                          <a:effectLst/>
                          <a:latin typeface="+mn-lt"/>
                          <a:ea typeface="Calibri" panose="020F0502020204030204" pitchFamily="34" charset="0"/>
                          <a:cs typeface="Times New Roman" panose="02020603050405020304" pitchFamily="18" charset="0"/>
                        </a:rPr>
                        <a:t>60</a:t>
                      </a:r>
                      <a:endParaRPr lang="en-US" sz="1800" kern="100" dirty="0">
                        <a:effectLst/>
                        <a:latin typeface="+mn-lt"/>
                        <a:ea typeface="Calibri" panose="020F0502020204030204" pitchFamily="34" charset="0"/>
                        <a:cs typeface="Times New Roman" panose="02020603050405020304" pitchFamily="18" charset="0"/>
                      </a:endParaRPr>
                    </a:p>
                  </a:txBody>
                  <a:tcPr marL="68580" marR="68580" marT="0" marB="0" anchor="ctr">
                    <a:solidFill>
                      <a:schemeClr val="bg1">
                        <a:lumMod val="50000"/>
                        <a:alpha val="50000"/>
                      </a:schemeClr>
                    </a:solidFill>
                  </a:tcPr>
                </a:tc>
                <a:tc>
                  <a:txBody>
                    <a:bodyPr/>
                    <a:lstStyle/>
                    <a:p>
                      <a:pPr marL="0" marR="0" algn="ctr">
                        <a:lnSpc>
                          <a:spcPct val="107000"/>
                        </a:lnSpc>
                        <a:spcBef>
                          <a:spcPts val="0"/>
                        </a:spcBef>
                        <a:spcAft>
                          <a:spcPts val="0"/>
                        </a:spcAft>
                        <a:tabLst>
                          <a:tab pos="3371850" algn="l"/>
                        </a:tabLst>
                      </a:pPr>
                      <a:r>
                        <a:rPr lang="en-US" sz="1400" kern="100">
                          <a:solidFill>
                            <a:srgbClr val="000000"/>
                          </a:solidFill>
                          <a:effectLst/>
                          <a:latin typeface="+mn-lt"/>
                          <a:ea typeface="Calibri" panose="020F0502020204030204" pitchFamily="34" charset="0"/>
                          <a:cs typeface="Times New Roman" panose="02020603050405020304" pitchFamily="18" charset="0"/>
                        </a:rPr>
                        <a:t>69</a:t>
                      </a:r>
                      <a:endParaRPr lang="en-US" sz="1800" kern="100">
                        <a:effectLst/>
                        <a:latin typeface="+mn-lt"/>
                        <a:ea typeface="Calibri" panose="020F0502020204030204" pitchFamily="34" charset="0"/>
                        <a:cs typeface="Times New Roman" panose="02020603050405020304" pitchFamily="18" charset="0"/>
                      </a:endParaRPr>
                    </a:p>
                  </a:txBody>
                  <a:tcPr marL="68580" marR="68580" marT="0" marB="0" anchor="ctr">
                    <a:solidFill>
                      <a:schemeClr val="bg1">
                        <a:lumMod val="50000"/>
                        <a:alpha val="50000"/>
                      </a:schemeClr>
                    </a:solidFill>
                  </a:tcPr>
                </a:tc>
                <a:extLst>
                  <a:ext uri="{0D108BD9-81ED-4DB2-BD59-A6C34878D82A}">
                    <a16:rowId xmlns:a16="http://schemas.microsoft.com/office/drawing/2014/main" val="10001"/>
                  </a:ext>
                </a:extLst>
              </a:tr>
              <a:tr h="195959">
                <a:tc>
                  <a:txBody>
                    <a:bodyPr/>
                    <a:lstStyle/>
                    <a:p>
                      <a:pPr algn="l"/>
                      <a:r>
                        <a:rPr lang="en-US" sz="1400" b="1" dirty="0">
                          <a:latin typeface="+mn-lt"/>
                        </a:rPr>
                        <a:t>Women</a:t>
                      </a:r>
                    </a:p>
                  </a:txBody>
                  <a:tcPr marT="0" marB="0" anchor="ctr">
                    <a:solidFill>
                      <a:schemeClr val="bg1">
                        <a:lumMod val="50000"/>
                        <a:alpha val="50000"/>
                      </a:schemeClr>
                    </a:solidFill>
                  </a:tcPr>
                </a:tc>
                <a:tc>
                  <a:txBody>
                    <a:bodyPr/>
                    <a:lstStyle/>
                    <a:p>
                      <a:pPr marL="0" marR="0" algn="ctr">
                        <a:lnSpc>
                          <a:spcPct val="107000"/>
                        </a:lnSpc>
                        <a:spcBef>
                          <a:spcPts val="0"/>
                        </a:spcBef>
                        <a:spcAft>
                          <a:spcPts val="0"/>
                        </a:spcAft>
                        <a:tabLst>
                          <a:tab pos="3371850" algn="l"/>
                        </a:tabLst>
                      </a:pPr>
                      <a:r>
                        <a:rPr lang="en-US" sz="1400" kern="100" dirty="0">
                          <a:solidFill>
                            <a:srgbClr val="000000"/>
                          </a:solidFill>
                          <a:effectLst/>
                          <a:latin typeface="+mn-lt"/>
                          <a:ea typeface="Calibri" panose="020F0502020204030204" pitchFamily="34" charset="0"/>
                          <a:cs typeface="Times New Roman" panose="02020603050405020304" pitchFamily="18" charset="0"/>
                        </a:rPr>
                        <a:t>67</a:t>
                      </a:r>
                      <a:endParaRPr lang="en-US" sz="1800" kern="100" dirty="0">
                        <a:effectLst/>
                        <a:latin typeface="+mn-lt"/>
                        <a:ea typeface="Calibri" panose="020F0502020204030204" pitchFamily="34" charset="0"/>
                        <a:cs typeface="Times New Roman" panose="02020603050405020304" pitchFamily="18" charset="0"/>
                      </a:endParaRPr>
                    </a:p>
                  </a:txBody>
                  <a:tcPr marL="68580" marR="68580" marT="0" marB="0" anchor="ctr">
                    <a:solidFill>
                      <a:srgbClr val="BFBFBF"/>
                    </a:solidFill>
                  </a:tcPr>
                </a:tc>
                <a:tc>
                  <a:txBody>
                    <a:bodyPr/>
                    <a:lstStyle/>
                    <a:p>
                      <a:pPr marL="0" marR="0" algn="ctr">
                        <a:lnSpc>
                          <a:spcPct val="107000"/>
                        </a:lnSpc>
                        <a:spcBef>
                          <a:spcPts val="0"/>
                        </a:spcBef>
                        <a:spcAft>
                          <a:spcPts val="0"/>
                        </a:spcAft>
                        <a:tabLst>
                          <a:tab pos="3371850" algn="l"/>
                        </a:tabLst>
                      </a:pPr>
                      <a:r>
                        <a:rPr lang="en-US" sz="1400" kern="100">
                          <a:solidFill>
                            <a:srgbClr val="000000"/>
                          </a:solidFill>
                          <a:effectLst/>
                          <a:latin typeface="+mn-lt"/>
                          <a:ea typeface="Calibri" panose="020F0502020204030204" pitchFamily="34" charset="0"/>
                          <a:cs typeface="Times New Roman" panose="02020603050405020304" pitchFamily="18" charset="0"/>
                        </a:rPr>
                        <a:t>79</a:t>
                      </a:r>
                      <a:endParaRPr lang="en-US" sz="1800" kern="100">
                        <a:effectLst/>
                        <a:latin typeface="+mn-lt"/>
                        <a:ea typeface="Calibri" panose="020F0502020204030204" pitchFamily="34" charset="0"/>
                        <a:cs typeface="Times New Roman" panose="02020603050405020304" pitchFamily="18" charset="0"/>
                      </a:endParaRPr>
                    </a:p>
                  </a:txBody>
                  <a:tcPr marL="68580" marR="68580" marT="0" marB="0" anchor="ctr">
                    <a:solidFill>
                      <a:schemeClr val="bg1">
                        <a:lumMod val="50000"/>
                        <a:alpha val="50000"/>
                      </a:schemeClr>
                    </a:solidFill>
                  </a:tcPr>
                </a:tc>
                <a:extLst>
                  <a:ext uri="{0D108BD9-81ED-4DB2-BD59-A6C34878D82A}">
                    <a16:rowId xmlns:a16="http://schemas.microsoft.com/office/drawing/2014/main" val="10002"/>
                  </a:ext>
                </a:extLst>
              </a:tr>
              <a:tr h="195959">
                <a:tc>
                  <a:txBody>
                    <a:bodyPr/>
                    <a:lstStyle/>
                    <a:p>
                      <a:pPr algn="l"/>
                      <a:r>
                        <a:rPr lang="en-US" sz="1400" b="1" dirty="0">
                          <a:latin typeface="+mn-lt"/>
                        </a:rPr>
                        <a:t>Under 50</a:t>
                      </a:r>
                    </a:p>
                  </a:txBody>
                  <a:tcPr marT="0" marB="0" anchor="ctr">
                    <a:solidFill>
                      <a:schemeClr val="bg1">
                        <a:lumMod val="50000"/>
                        <a:alpha val="25000"/>
                      </a:schemeClr>
                    </a:solidFill>
                  </a:tcPr>
                </a:tc>
                <a:tc>
                  <a:txBody>
                    <a:bodyPr/>
                    <a:lstStyle/>
                    <a:p>
                      <a:pPr marL="0" marR="0" algn="ctr">
                        <a:lnSpc>
                          <a:spcPct val="107000"/>
                        </a:lnSpc>
                        <a:spcBef>
                          <a:spcPts val="0"/>
                        </a:spcBef>
                        <a:spcAft>
                          <a:spcPts val="0"/>
                        </a:spcAft>
                        <a:tabLst>
                          <a:tab pos="3371850" algn="l"/>
                        </a:tabLst>
                      </a:pPr>
                      <a:r>
                        <a:rPr lang="en-US" sz="1400" kern="100" dirty="0">
                          <a:solidFill>
                            <a:srgbClr val="000000"/>
                          </a:solidFill>
                          <a:effectLst/>
                          <a:latin typeface="+mn-lt"/>
                          <a:ea typeface="Calibri" panose="020F0502020204030204" pitchFamily="34" charset="0"/>
                          <a:cs typeface="Times New Roman" panose="02020603050405020304" pitchFamily="18" charset="0"/>
                        </a:rPr>
                        <a:t>57</a:t>
                      </a:r>
                      <a:endParaRPr lang="en-US" sz="1800" kern="100" dirty="0">
                        <a:effectLst/>
                        <a:latin typeface="+mn-lt"/>
                        <a:ea typeface="Calibri" panose="020F0502020204030204" pitchFamily="34" charset="0"/>
                        <a:cs typeface="Times New Roman" panose="02020603050405020304" pitchFamily="18" charset="0"/>
                      </a:endParaRPr>
                    </a:p>
                  </a:txBody>
                  <a:tcPr marL="68580" marR="68580" marT="0" marB="0" anchor="ctr">
                    <a:solidFill>
                      <a:schemeClr val="bg1">
                        <a:lumMod val="50000"/>
                        <a:alpha val="25000"/>
                      </a:schemeClr>
                    </a:solidFill>
                  </a:tcPr>
                </a:tc>
                <a:tc>
                  <a:txBody>
                    <a:bodyPr/>
                    <a:lstStyle/>
                    <a:p>
                      <a:pPr marL="0" marR="0" algn="ctr">
                        <a:lnSpc>
                          <a:spcPct val="107000"/>
                        </a:lnSpc>
                        <a:spcBef>
                          <a:spcPts val="0"/>
                        </a:spcBef>
                        <a:spcAft>
                          <a:spcPts val="0"/>
                        </a:spcAft>
                        <a:tabLst>
                          <a:tab pos="3371850" algn="l"/>
                        </a:tabLst>
                      </a:pPr>
                      <a:r>
                        <a:rPr lang="en-US" sz="1400" kern="100">
                          <a:solidFill>
                            <a:srgbClr val="000000"/>
                          </a:solidFill>
                          <a:effectLst/>
                          <a:latin typeface="+mn-lt"/>
                          <a:ea typeface="Calibri" panose="020F0502020204030204" pitchFamily="34" charset="0"/>
                          <a:cs typeface="Times New Roman" panose="02020603050405020304" pitchFamily="18" charset="0"/>
                        </a:rPr>
                        <a:t>71</a:t>
                      </a:r>
                      <a:endParaRPr lang="en-US" sz="1800" kern="100">
                        <a:effectLst/>
                        <a:latin typeface="+mn-lt"/>
                        <a:ea typeface="Calibri" panose="020F0502020204030204" pitchFamily="34" charset="0"/>
                        <a:cs typeface="Times New Roman" panose="02020603050405020304" pitchFamily="18" charset="0"/>
                      </a:endParaRPr>
                    </a:p>
                  </a:txBody>
                  <a:tcPr marL="68580" marR="68580" marT="0" marB="0" anchor="ctr">
                    <a:solidFill>
                      <a:schemeClr val="bg1">
                        <a:lumMod val="50000"/>
                        <a:alpha val="25000"/>
                      </a:schemeClr>
                    </a:solidFill>
                  </a:tcPr>
                </a:tc>
                <a:extLst>
                  <a:ext uri="{0D108BD9-81ED-4DB2-BD59-A6C34878D82A}">
                    <a16:rowId xmlns:a16="http://schemas.microsoft.com/office/drawing/2014/main" val="10003"/>
                  </a:ext>
                </a:extLst>
              </a:tr>
              <a:tr h="195959">
                <a:tc>
                  <a:txBody>
                    <a:bodyPr/>
                    <a:lstStyle/>
                    <a:p>
                      <a:pPr algn="l"/>
                      <a:r>
                        <a:rPr lang="en-US" sz="1400" b="1" dirty="0">
                          <a:latin typeface="+mn-lt"/>
                        </a:rPr>
                        <a:t>Over 50</a:t>
                      </a:r>
                    </a:p>
                  </a:txBody>
                  <a:tcPr marT="0" marB="0" anchor="ctr">
                    <a:solidFill>
                      <a:schemeClr val="bg1">
                        <a:lumMod val="50000"/>
                        <a:alpha val="25000"/>
                      </a:schemeClr>
                    </a:solidFill>
                  </a:tcPr>
                </a:tc>
                <a:tc>
                  <a:txBody>
                    <a:bodyPr/>
                    <a:lstStyle/>
                    <a:p>
                      <a:pPr marL="0" marR="0" algn="ctr">
                        <a:lnSpc>
                          <a:spcPct val="107000"/>
                        </a:lnSpc>
                        <a:spcBef>
                          <a:spcPts val="0"/>
                        </a:spcBef>
                        <a:spcAft>
                          <a:spcPts val="0"/>
                        </a:spcAft>
                        <a:tabLst>
                          <a:tab pos="3371850" algn="l"/>
                        </a:tabLst>
                      </a:pPr>
                      <a:r>
                        <a:rPr lang="en-US" sz="1400" kern="100" dirty="0">
                          <a:solidFill>
                            <a:srgbClr val="000000"/>
                          </a:solidFill>
                          <a:effectLst/>
                          <a:latin typeface="+mn-lt"/>
                          <a:ea typeface="Calibri" panose="020F0502020204030204" pitchFamily="34" charset="0"/>
                          <a:cs typeface="Times New Roman" panose="02020603050405020304" pitchFamily="18" charset="0"/>
                        </a:rPr>
                        <a:t>69</a:t>
                      </a:r>
                      <a:endParaRPr lang="en-US" sz="1800" kern="100" dirty="0">
                        <a:effectLst/>
                        <a:latin typeface="+mn-lt"/>
                        <a:ea typeface="Calibri" panose="020F0502020204030204" pitchFamily="34" charset="0"/>
                        <a:cs typeface="Times New Roman" panose="02020603050405020304" pitchFamily="18" charset="0"/>
                      </a:endParaRPr>
                    </a:p>
                  </a:txBody>
                  <a:tcPr marL="68580" marR="68580" marT="0" marB="0" anchor="ctr">
                    <a:solidFill>
                      <a:srgbClr val="DFDFDF"/>
                    </a:solidFill>
                  </a:tcPr>
                </a:tc>
                <a:tc>
                  <a:txBody>
                    <a:bodyPr/>
                    <a:lstStyle/>
                    <a:p>
                      <a:pPr marL="0" marR="0" algn="ctr">
                        <a:lnSpc>
                          <a:spcPct val="107000"/>
                        </a:lnSpc>
                        <a:spcBef>
                          <a:spcPts val="0"/>
                        </a:spcBef>
                        <a:spcAft>
                          <a:spcPts val="0"/>
                        </a:spcAft>
                        <a:tabLst>
                          <a:tab pos="3371850" algn="l"/>
                        </a:tabLst>
                      </a:pPr>
                      <a:r>
                        <a:rPr lang="en-US" sz="1400" kern="100" dirty="0">
                          <a:solidFill>
                            <a:srgbClr val="000000"/>
                          </a:solidFill>
                          <a:effectLst/>
                          <a:latin typeface="+mn-lt"/>
                          <a:ea typeface="Calibri" panose="020F0502020204030204" pitchFamily="34" charset="0"/>
                          <a:cs typeface="Times New Roman" panose="02020603050405020304" pitchFamily="18" charset="0"/>
                        </a:rPr>
                        <a:t>76</a:t>
                      </a:r>
                      <a:endParaRPr lang="en-US" sz="1800" kern="100" dirty="0">
                        <a:effectLst/>
                        <a:latin typeface="+mn-lt"/>
                        <a:ea typeface="Calibri" panose="020F0502020204030204" pitchFamily="34" charset="0"/>
                        <a:cs typeface="Times New Roman" panose="02020603050405020304" pitchFamily="18" charset="0"/>
                      </a:endParaRPr>
                    </a:p>
                  </a:txBody>
                  <a:tcPr marL="68580" marR="68580" marT="0" marB="0" anchor="ctr">
                    <a:solidFill>
                      <a:schemeClr val="bg1">
                        <a:lumMod val="50000"/>
                        <a:alpha val="25000"/>
                      </a:schemeClr>
                    </a:solidFill>
                  </a:tcPr>
                </a:tc>
                <a:extLst>
                  <a:ext uri="{0D108BD9-81ED-4DB2-BD59-A6C34878D82A}">
                    <a16:rowId xmlns:a16="http://schemas.microsoft.com/office/drawing/2014/main" val="2121571021"/>
                  </a:ext>
                </a:extLst>
              </a:tr>
              <a:tr h="195959">
                <a:tc>
                  <a:txBody>
                    <a:bodyPr/>
                    <a:lstStyle/>
                    <a:p>
                      <a:pPr marL="0" marR="0" algn="just">
                        <a:lnSpc>
                          <a:spcPct val="107000"/>
                        </a:lnSpc>
                        <a:spcBef>
                          <a:spcPts val="0"/>
                        </a:spcBef>
                        <a:spcAft>
                          <a:spcPts val="0"/>
                        </a:spcAft>
                        <a:tabLst>
                          <a:tab pos="3371850" algn="l"/>
                        </a:tabLst>
                      </a:pPr>
                      <a:r>
                        <a:rPr lang="en-US" sz="1400" b="1" kern="100" dirty="0">
                          <a:effectLst/>
                          <a:latin typeface="+mn-lt"/>
                        </a:rPr>
                        <a:t>Democrats</a:t>
                      </a:r>
                      <a:endParaRPr lang="en-US" sz="1400" b="1" kern="100" dirty="0">
                        <a:effectLst/>
                        <a:latin typeface="+mn-lt"/>
                        <a:ea typeface="Calibri" panose="020F0502020204030204" pitchFamily="34" charset="0"/>
                        <a:cs typeface="Times New Roman" panose="02020603050405020304" pitchFamily="18" charset="0"/>
                      </a:endParaRPr>
                    </a:p>
                  </a:txBody>
                  <a:tcPr marL="68580" marR="68580" marT="0" marB="0">
                    <a:solidFill>
                      <a:srgbClr val="BFBFBF"/>
                    </a:solidFill>
                  </a:tcPr>
                </a:tc>
                <a:tc>
                  <a:txBody>
                    <a:bodyPr/>
                    <a:lstStyle/>
                    <a:p>
                      <a:pPr marL="0" marR="0" algn="ctr">
                        <a:lnSpc>
                          <a:spcPct val="107000"/>
                        </a:lnSpc>
                        <a:spcBef>
                          <a:spcPts val="0"/>
                        </a:spcBef>
                        <a:spcAft>
                          <a:spcPts val="0"/>
                        </a:spcAft>
                        <a:tabLst>
                          <a:tab pos="3371850" algn="l"/>
                        </a:tabLst>
                      </a:pPr>
                      <a:r>
                        <a:rPr lang="en-US" sz="1400" b="1" u="sng" kern="100" dirty="0">
                          <a:solidFill>
                            <a:srgbClr val="000000"/>
                          </a:solidFill>
                          <a:effectLst/>
                          <a:latin typeface="+mn-lt"/>
                          <a:ea typeface="Calibri" panose="020F0502020204030204" pitchFamily="34" charset="0"/>
                          <a:cs typeface="Times New Roman" panose="02020603050405020304" pitchFamily="18" charset="0"/>
                        </a:rPr>
                        <a:t>76</a:t>
                      </a:r>
                      <a:endParaRPr lang="en-US" sz="1800" kern="100" dirty="0">
                        <a:effectLst/>
                        <a:latin typeface="+mn-lt"/>
                        <a:ea typeface="Calibri" panose="020F0502020204030204" pitchFamily="34" charset="0"/>
                        <a:cs typeface="Times New Roman" panose="02020603050405020304" pitchFamily="18" charset="0"/>
                      </a:endParaRPr>
                    </a:p>
                  </a:txBody>
                  <a:tcPr marL="68580" marR="68580" marT="0" marB="0" anchor="ctr">
                    <a:solidFill>
                      <a:srgbClr val="7FB7DF"/>
                    </a:solidFill>
                  </a:tcPr>
                </a:tc>
                <a:tc>
                  <a:txBody>
                    <a:bodyPr/>
                    <a:lstStyle/>
                    <a:p>
                      <a:pPr marL="0" marR="0" algn="ctr">
                        <a:lnSpc>
                          <a:spcPct val="107000"/>
                        </a:lnSpc>
                        <a:spcBef>
                          <a:spcPts val="0"/>
                        </a:spcBef>
                        <a:spcAft>
                          <a:spcPts val="0"/>
                        </a:spcAft>
                        <a:tabLst>
                          <a:tab pos="3371850" algn="l"/>
                        </a:tabLst>
                      </a:pPr>
                      <a:r>
                        <a:rPr lang="en-US" sz="1400" kern="100" dirty="0">
                          <a:solidFill>
                            <a:srgbClr val="000000"/>
                          </a:solidFill>
                          <a:effectLst/>
                          <a:latin typeface="+mn-lt"/>
                          <a:ea typeface="Calibri" panose="020F0502020204030204" pitchFamily="34" charset="0"/>
                          <a:cs typeface="Times New Roman" panose="02020603050405020304" pitchFamily="18" charset="0"/>
                        </a:rPr>
                        <a:t>89</a:t>
                      </a:r>
                      <a:endParaRPr lang="en-US" sz="1800" kern="100" dirty="0">
                        <a:effectLst/>
                        <a:latin typeface="+mn-lt"/>
                        <a:ea typeface="Calibri" panose="020F0502020204030204" pitchFamily="34" charset="0"/>
                        <a:cs typeface="Times New Roman" panose="02020603050405020304" pitchFamily="18" charset="0"/>
                      </a:endParaRPr>
                    </a:p>
                  </a:txBody>
                  <a:tcPr marL="68580" marR="68580" marT="0" marB="0" anchor="ctr">
                    <a:solidFill>
                      <a:srgbClr val="BFBFBF"/>
                    </a:solidFill>
                  </a:tcPr>
                </a:tc>
                <a:extLst>
                  <a:ext uri="{0D108BD9-81ED-4DB2-BD59-A6C34878D82A}">
                    <a16:rowId xmlns:a16="http://schemas.microsoft.com/office/drawing/2014/main" val="2504612229"/>
                  </a:ext>
                </a:extLst>
              </a:tr>
              <a:tr h="195959">
                <a:tc>
                  <a:txBody>
                    <a:bodyPr/>
                    <a:lstStyle/>
                    <a:p>
                      <a:pPr marL="0" marR="0" algn="just">
                        <a:lnSpc>
                          <a:spcPct val="107000"/>
                        </a:lnSpc>
                        <a:spcBef>
                          <a:spcPts val="0"/>
                        </a:spcBef>
                        <a:spcAft>
                          <a:spcPts val="0"/>
                        </a:spcAft>
                        <a:tabLst>
                          <a:tab pos="3371850" algn="l"/>
                        </a:tabLst>
                      </a:pPr>
                      <a:r>
                        <a:rPr lang="en-US" sz="1400" b="1" kern="100" dirty="0">
                          <a:effectLst/>
                          <a:latin typeface="+mn-lt"/>
                        </a:rPr>
                        <a:t>Independent/DK</a:t>
                      </a:r>
                      <a:endParaRPr lang="en-US" sz="1400" b="1" kern="100" dirty="0">
                        <a:effectLst/>
                        <a:latin typeface="+mn-lt"/>
                        <a:ea typeface="Calibri" panose="020F0502020204030204" pitchFamily="34" charset="0"/>
                        <a:cs typeface="Times New Roman" panose="02020603050405020304" pitchFamily="18" charset="0"/>
                      </a:endParaRPr>
                    </a:p>
                  </a:txBody>
                  <a:tcPr marL="68580" marR="68580" marT="0" marB="0">
                    <a:solidFill>
                      <a:srgbClr val="BFBFBF"/>
                    </a:solidFill>
                  </a:tcPr>
                </a:tc>
                <a:tc>
                  <a:txBody>
                    <a:bodyPr/>
                    <a:lstStyle/>
                    <a:p>
                      <a:pPr marL="0" marR="0" algn="ctr">
                        <a:lnSpc>
                          <a:spcPct val="107000"/>
                        </a:lnSpc>
                        <a:spcBef>
                          <a:spcPts val="0"/>
                        </a:spcBef>
                        <a:spcAft>
                          <a:spcPts val="0"/>
                        </a:spcAft>
                        <a:tabLst>
                          <a:tab pos="3371850" algn="l"/>
                        </a:tabLst>
                      </a:pPr>
                      <a:r>
                        <a:rPr lang="en-US" sz="1400" kern="100">
                          <a:solidFill>
                            <a:srgbClr val="000000"/>
                          </a:solidFill>
                          <a:effectLst/>
                          <a:latin typeface="+mn-lt"/>
                          <a:ea typeface="Calibri" panose="020F0502020204030204" pitchFamily="34" charset="0"/>
                          <a:cs typeface="Times New Roman" panose="02020603050405020304" pitchFamily="18" charset="0"/>
                        </a:rPr>
                        <a:t>50</a:t>
                      </a:r>
                      <a:endParaRPr lang="en-US" sz="1800" kern="100">
                        <a:effectLst/>
                        <a:latin typeface="+mn-lt"/>
                        <a:ea typeface="Calibri" panose="020F0502020204030204" pitchFamily="34" charset="0"/>
                        <a:cs typeface="Times New Roman" panose="02020603050405020304" pitchFamily="18" charset="0"/>
                      </a:endParaRPr>
                    </a:p>
                  </a:txBody>
                  <a:tcPr marL="68580" marR="68580" marT="0" marB="0" anchor="ctr">
                    <a:solidFill>
                      <a:srgbClr val="BFBFBF"/>
                    </a:solidFill>
                  </a:tcPr>
                </a:tc>
                <a:tc>
                  <a:txBody>
                    <a:bodyPr/>
                    <a:lstStyle/>
                    <a:p>
                      <a:pPr marL="0" marR="0" algn="ctr">
                        <a:lnSpc>
                          <a:spcPct val="107000"/>
                        </a:lnSpc>
                        <a:spcBef>
                          <a:spcPts val="0"/>
                        </a:spcBef>
                        <a:spcAft>
                          <a:spcPts val="0"/>
                        </a:spcAft>
                        <a:tabLst>
                          <a:tab pos="3371850" algn="l"/>
                        </a:tabLst>
                      </a:pPr>
                      <a:r>
                        <a:rPr lang="en-US" sz="1400" kern="100" dirty="0">
                          <a:solidFill>
                            <a:srgbClr val="000000"/>
                          </a:solidFill>
                          <a:effectLst/>
                          <a:latin typeface="+mn-lt"/>
                          <a:ea typeface="Calibri" panose="020F0502020204030204" pitchFamily="34" charset="0"/>
                          <a:cs typeface="Times New Roman" panose="02020603050405020304" pitchFamily="18" charset="0"/>
                        </a:rPr>
                        <a:t>62</a:t>
                      </a:r>
                      <a:endParaRPr lang="en-US" sz="1800" kern="100" dirty="0">
                        <a:effectLst/>
                        <a:latin typeface="+mn-lt"/>
                        <a:ea typeface="Calibri" panose="020F0502020204030204" pitchFamily="34" charset="0"/>
                        <a:cs typeface="Times New Roman" panose="02020603050405020304" pitchFamily="18" charset="0"/>
                      </a:endParaRPr>
                    </a:p>
                  </a:txBody>
                  <a:tcPr marL="68580" marR="68580" marT="0" marB="0" anchor="ctr">
                    <a:solidFill>
                      <a:srgbClr val="BFBFBF"/>
                    </a:solidFill>
                  </a:tcPr>
                </a:tc>
                <a:extLst>
                  <a:ext uri="{0D108BD9-81ED-4DB2-BD59-A6C34878D82A}">
                    <a16:rowId xmlns:a16="http://schemas.microsoft.com/office/drawing/2014/main" val="1146477102"/>
                  </a:ext>
                </a:extLst>
              </a:tr>
              <a:tr h="195959">
                <a:tc>
                  <a:txBody>
                    <a:bodyPr/>
                    <a:lstStyle/>
                    <a:p>
                      <a:pPr marL="0" marR="0" algn="just">
                        <a:lnSpc>
                          <a:spcPct val="107000"/>
                        </a:lnSpc>
                        <a:spcBef>
                          <a:spcPts val="0"/>
                        </a:spcBef>
                        <a:spcAft>
                          <a:spcPts val="0"/>
                        </a:spcAft>
                        <a:tabLst>
                          <a:tab pos="3371850" algn="l"/>
                        </a:tabLst>
                      </a:pPr>
                      <a:r>
                        <a:rPr lang="en-US" sz="1400" b="1" kern="100" dirty="0">
                          <a:effectLst/>
                          <a:latin typeface="+mn-lt"/>
                        </a:rPr>
                        <a:t>Republicans</a:t>
                      </a:r>
                      <a:endParaRPr lang="en-US" sz="1400" b="1" kern="100" dirty="0">
                        <a:effectLst/>
                        <a:latin typeface="+mn-lt"/>
                        <a:ea typeface="Calibri" panose="020F0502020204030204" pitchFamily="34" charset="0"/>
                        <a:cs typeface="Times New Roman" panose="02020603050405020304" pitchFamily="18" charset="0"/>
                      </a:endParaRPr>
                    </a:p>
                  </a:txBody>
                  <a:tcPr marL="68580" marR="68580" marT="0" marB="0">
                    <a:solidFill>
                      <a:srgbClr val="BFBFBF"/>
                    </a:solidFill>
                  </a:tcPr>
                </a:tc>
                <a:tc>
                  <a:txBody>
                    <a:bodyPr/>
                    <a:lstStyle/>
                    <a:p>
                      <a:pPr marL="0" marR="0" algn="ctr">
                        <a:lnSpc>
                          <a:spcPct val="107000"/>
                        </a:lnSpc>
                        <a:spcBef>
                          <a:spcPts val="0"/>
                        </a:spcBef>
                        <a:spcAft>
                          <a:spcPts val="0"/>
                        </a:spcAft>
                        <a:tabLst>
                          <a:tab pos="3371850" algn="l"/>
                        </a:tabLst>
                      </a:pPr>
                      <a:r>
                        <a:rPr lang="en-US" sz="1400" kern="100" dirty="0">
                          <a:solidFill>
                            <a:srgbClr val="000000"/>
                          </a:solidFill>
                          <a:effectLst/>
                          <a:latin typeface="+mn-lt"/>
                          <a:ea typeface="Calibri" panose="020F0502020204030204" pitchFamily="34" charset="0"/>
                          <a:cs typeface="Times New Roman" panose="02020603050405020304" pitchFamily="18" charset="0"/>
                        </a:rPr>
                        <a:t>56</a:t>
                      </a:r>
                      <a:endParaRPr lang="en-US" sz="1800" kern="100" dirty="0">
                        <a:effectLst/>
                        <a:latin typeface="+mn-lt"/>
                        <a:ea typeface="Calibri" panose="020F0502020204030204" pitchFamily="34" charset="0"/>
                        <a:cs typeface="Times New Roman" panose="02020603050405020304" pitchFamily="18" charset="0"/>
                      </a:endParaRPr>
                    </a:p>
                  </a:txBody>
                  <a:tcPr marL="68580" marR="68580" marT="0" marB="0" anchor="ctr">
                    <a:solidFill>
                      <a:srgbClr val="BFBFBF"/>
                    </a:solidFill>
                  </a:tcPr>
                </a:tc>
                <a:tc>
                  <a:txBody>
                    <a:bodyPr/>
                    <a:lstStyle/>
                    <a:p>
                      <a:pPr marL="0" marR="0" algn="ctr">
                        <a:lnSpc>
                          <a:spcPct val="107000"/>
                        </a:lnSpc>
                        <a:spcBef>
                          <a:spcPts val="0"/>
                        </a:spcBef>
                        <a:spcAft>
                          <a:spcPts val="0"/>
                        </a:spcAft>
                        <a:tabLst>
                          <a:tab pos="3371850" algn="l"/>
                        </a:tabLst>
                      </a:pPr>
                      <a:r>
                        <a:rPr lang="en-US" sz="1400" kern="100">
                          <a:solidFill>
                            <a:srgbClr val="000000"/>
                          </a:solidFill>
                          <a:effectLst/>
                          <a:latin typeface="+mn-lt"/>
                          <a:ea typeface="Calibri" panose="020F0502020204030204" pitchFamily="34" charset="0"/>
                          <a:cs typeface="Times New Roman" panose="02020603050405020304" pitchFamily="18" charset="0"/>
                        </a:rPr>
                        <a:t>63</a:t>
                      </a:r>
                      <a:endParaRPr lang="en-US" sz="1800" kern="100">
                        <a:effectLst/>
                        <a:latin typeface="+mn-lt"/>
                        <a:ea typeface="Calibri" panose="020F0502020204030204" pitchFamily="34" charset="0"/>
                        <a:cs typeface="Times New Roman" panose="02020603050405020304" pitchFamily="18" charset="0"/>
                      </a:endParaRPr>
                    </a:p>
                  </a:txBody>
                  <a:tcPr marL="68580" marR="68580" marT="0" marB="0" anchor="ctr">
                    <a:solidFill>
                      <a:srgbClr val="BFBFBF"/>
                    </a:solidFill>
                  </a:tcPr>
                </a:tc>
                <a:extLst>
                  <a:ext uri="{0D108BD9-81ED-4DB2-BD59-A6C34878D82A}">
                    <a16:rowId xmlns:a16="http://schemas.microsoft.com/office/drawing/2014/main" val="10004"/>
                  </a:ext>
                </a:extLst>
              </a:tr>
              <a:tr h="195959">
                <a:tc>
                  <a:txBody>
                    <a:bodyPr/>
                    <a:lstStyle/>
                    <a:p>
                      <a:pPr marL="0" marR="0" algn="just">
                        <a:lnSpc>
                          <a:spcPct val="107000"/>
                        </a:lnSpc>
                        <a:spcBef>
                          <a:spcPts val="0"/>
                        </a:spcBef>
                        <a:spcAft>
                          <a:spcPts val="0"/>
                        </a:spcAft>
                        <a:tabLst>
                          <a:tab pos="3371850" algn="l"/>
                        </a:tabLst>
                      </a:pPr>
                      <a:r>
                        <a:rPr lang="en-US" sz="1400" b="1" kern="100" dirty="0">
                          <a:effectLst/>
                          <a:latin typeface="+mn-lt"/>
                        </a:rPr>
                        <a:t>White</a:t>
                      </a:r>
                      <a:endParaRPr lang="en-US" sz="1400" b="1" kern="100" dirty="0">
                        <a:effectLst/>
                        <a:latin typeface="+mn-lt"/>
                        <a:ea typeface="Calibri" panose="020F0502020204030204" pitchFamily="34" charset="0"/>
                        <a:cs typeface="Times New Roman" panose="02020603050405020304" pitchFamily="18" charset="0"/>
                      </a:endParaRPr>
                    </a:p>
                  </a:txBody>
                  <a:tcPr marL="68580" marR="68580" marT="0" marB="0">
                    <a:solidFill>
                      <a:srgbClr val="DFDFDF"/>
                    </a:solidFill>
                  </a:tcPr>
                </a:tc>
                <a:tc>
                  <a:txBody>
                    <a:bodyPr/>
                    <a:lstStyle/>
                    <a:p>
                      <a:pPr marL="0" marR="0" algn="ctr">
                        <a:lnSpc>
                          <a:spcPct val="107000"/>
                        </a:lnSpc>
                        <a:spcBef>
                          <a:spcPts val="0"/>
                        </a:spcBef>
                        <a:spcAft>
                          <a:spcPts val="0"/>
                        </a:spcAft>
                        <a:tabLst>
                          <a:tab pos="3371850" algn="l"/>
                        </a:tabLst>
                      </a:pPr>
                      <a:r>
                        <a:rPr lang="en-US" sz="1400" kern="100">
                          <a:solidFill>
                            <a:srgbClr val="000000"/>
                          </a:solidFill>
                          <a:effectLst/>
                          <a:latin typeface="+mn-lt"/>
                          <a:ea typeface="Calibri" panose="020F0502020204030204" pitchFamily="34" charset="0"/>
                          <a:cs typeface="Times New Roman" panose="02020603050405020304" pitchFamily="18" charset="0"/>
                        </a:rPr>
                        <a:t>62</a:t>
                      </a:r>
                      <a:endParaRPr lang="en-US" sz="1800" kern="100">
                        <a:effectLst/>
                        <a:latin typeface="+mn-lt"/>
                        <a:ea typeface="Calibri" panose="020F0502020204030204" pitchFamily="34" charset="0"/>
                        <a:cs typeface="Times New Roman" panose="02020603050405020304" pitchFamily="18" charset="0"/>
                      </a:endParaRPr>
                    </a:p>
                  </a:txBody>
                  <a:tcPr marL="68580" marR="68580" marT="0" marB="0" anchor="ctr">
                    <a:solidFill>
                      <a:srgbClr val="DFDFDF"/>
                    </a:solidFill>
                  </a:tcPr>
                </a:tc>
                <a:tc>
                  <a:txBody>
                    <a:bodyPr/>
                    <a:lstStyle/>
                    <a:p>
                      <a:pPr marL="0" marR="0" algn="ctr">
                        <a:lnSpc>
                          <a:spcPct val="107000"/>
                        </a:lnSpc>
                        <a:spcBef>
                          <a:spcPts val="0"/>
                        </a:spcBef>
                        <a:spcAft>
                          <a:spcPts val="0"/>
                        </a:spcAft>
                        <a:tabLst>
                          <a:tab pos="3371850" algn="l"/>
                        </a:tabLst>
                      </a:pPr>
                      <a:r>
                        <a:rPr lang="en-US" sz="1400" kern="100" dirty="0">
                          <a:solidFill>
                            <a:srgbClr val="000000"/>
                          </a:solidFill>
                          <a:effectLst/>
                          <a:latin typeface="+mn-lt"/>
                          <a:ea typeface="Calibri" panose="020F0502020204030204" pitchFamily="34" charset="0"/>
                          <a:cs typeface="Times New Roman" panose="02020603050405020304" pitchFamily="18" charset="0"/>
                        </a:rPr>
                        <a:t>72</a:t>
                      </a:r>
                      <a:endParaRPr lang="en-US" sz="1800" kern="100" dirty="0">
                        <a:effectLst/>
                        <a:latin typeface="+mn-lt"/>
                        <a:ea typeface="Calibri" panose="020F0502020204030204" pitchFamily="34" charset="0"/>
                        <a:cs typeface="Times New Roman" panose="02020603050405020304" pitchFamily="18" charset="0"/>
                      </a:endParaRPr>
                    </a:p>
                  </a:txBody>
                  <a:tcPr marL="68580" marR="68580" marT="0" marB="0" anchor="ctr">
                    <a:solidFill>
                      <a:srgbClr val="DFDFDF"/>
                    </a:solidFill>
                  </a:tcPr>
                </a:tc>
                <a:extLst>
                  <a:ext uri="{0D108BD9-81ED-4DB2-BD59-A6C34878D82A}">
                    <a16:rowId xmlns:a16="http://schemas.microsoft.com/office/drawing/2014/main" val="10007"/>
                  </a:ext>
                </a:extLst>
              </a:tr>
              <a:tr h="195959">
                <a:tc>
                  <a:txBody>
                    <a:bodyPr/>
                    <a:lstStyle/>
                    <a:p>
                      <a:pPr marL="0" marR="0" algn="just">
                        <a:lnSpc>
                          <a:spcPct val="107000"/>
                        </a:lnSpc>
                        <a:spcBef>
                          <a:spcPts val="0"/>
                        </a:spcBef>
                        <a:spcAft>
                          <a:spcPts val="0"/>
                        </a:spcAft>
                        <a:tabLst>
                          <a:tab pos="3371850" algn="l"/>
                        </a:tabLst>
                      </a:pPr>
                      <a:r>
                        <a:rPr lang="en-US" sz="1400" b="1" kern="100" dirty="0">
                          <a:effectLst/>
                          <a:latin typeface="+mn-lt"/>
                        </a:rPr>
                        <a:t>Black</a:t>
                      </a:r>
                      <a:endParaRPr lang="en-US" sz="1400" b="1" kern="100" dirty="0">
                        <a:effectLst/>
                        <a:latin typeface="+mn-lt"/>
                        <a:ea typeface="Calibri" panose="020F0502020204030204" pitchFamily="34" charset="0"/>
                        <a:cs typeface="Times New Roman" panose="02020603050405020304" pitchFamily="18" charset="0"/>
                      </a:endParaRPr>
                    </a:p>
                  </a:txBody>
                  <a:tcPr marL="68580" marR="68580" marT="0" marB="0">
                    <a:solidFill>
                      <a:srgbClr val="DFDFDF"/>
                    </a:solidFill>
                  </a:tcPr>
                </a:tc>
                <a:tc>
                  <a:txBody>
                    <a:bodyPr/>
                    <a:lstStyle/>
                    <a:p>
                      <a:pPr marL="0" marR="0" algn="ctr">
                        <a:lnSpc>
                          <a:spcPct val="107000"/>
                        </a:lnSpc>
                        <a:spcBef>
                          <a:spcPts val="0"/>
                        </a:spcBef>
                        <a:spcAft>
                          <a:spcPts val="0"/>
                        </a:spcAft>
                        <a:tabLst>
                          <a:tab pos="3371850" algn="l"/>
                        </a:tabLst>
                      </a:pPr>
                      <a:r>
                        <a:rPr lang="en-US" sz="1400" kern="100">
                          <a:solidFill>
                            <a:srgbClr val="000000"/>
                          </a:solidFill>
                          <a:effectLst/>
                          <a:latin typeface="+mn-lt"/>
                          <a:ea typeface="Calibri" panose="020F0502020204030204" pitchFamily="34" charset="0"/>
                          <a:cs typeface="Times New Roman" panose="02020603050405020304" pitchFamily="18" charset="0"/>
                        </a:rPr>
                        <a:t>71</a:t>
                      </a:r>
                      <a:endParaRPr lang="en-US" sz="1800" kern="100">
                        <a:effectLst/>
                        <a:latin typeface="+mn-lt"/>
                        <a:ea typeface="Calibri" panose="020F0502020204030204" pitchFamily="34" charset="0"/>
                        <a:cs typeface="Times New Roman" panose="02020603050405020304" pitchFamily="18" charset="0"/>
                      </a:endParaRPr>
                    </a:p>
                  </a:txBody>
                  <a:tcPr marL="68580" marR="68580" marT="0" marB="0" anchor="ctr">
                    <a:solidFill>
                      <a:srgbClr val="DFDFDF"/>
                    </a:solidFill>
                  </a:tcPr>
                </a:tc>
                <a:tc>
                  <a:txBody>
                    <a:bodyPr/>
                    <a:lstStyle/>
                    <a:p>
                      <a:pPr marL="0" marR="0" algn="ctr">
                        <a:lnSpc>
                          <a:spcPct val="107000"/>
                        </a:lnSpc>
                        <a:spcBef>
                          <a:spcPts val="0"/>
                        </a:spcBef>
                        <a:spcAft>
                          <a:spcPts val="0"/>
                        </a:spcAft>
                        <a:tabLst>
                          <a:tab pos="3371850" algn="l"/>
                        </a:tabLst>
                      </a:pPr>
                      <a:r>
                        <a:rPr lang="en-US" sz="1400" kern="100" dirty="0">
                          <a:solidFill>
                            <a:srgbClr val="000000"/>
                          </a:solidFill>
                          <a:effectLst/>
                          <a:latin typeface="+mn-lt"/>
                          <a:ea typeface="Calibri" panose="020F0502020204030204" pitchFamily="34" charset="0"/>
                          <a:cs typeface="Times New Roman" panose="02020603050405020304" pitchFamily="18" charset="0"/>
                        </a:rPr>
                        <a:t>87</a:t>
                      </a:r>
                      <a:endParaRPr lang="en-US" sz="1800" kern="100" dirty="0">
                        <a:effectLst/>
                        <a:latin typeface="+mn-lt"/>
                        <a:ea typeface="Calibri" panose="020F0502020204030204" pitchFamily="34" charset="0"/>
                        <a:cs typeface="Times New Roman" panose="02020603050405020304" pitchFamily="18" charset="0"/>
                      </a:endParaRPr>
                    </a:p>
                  </a:txBody>
                  <a:tcPr marL="68580" marR="68580" marT="0" marB="0" anchor="ctr">
                    <a:solidFill>
                      <a:srgbClr val="DFDFDF"/>
                    </a:solidFill>
                  </a:tcPr>
                </a:tc>
                <a:extLst>
                  <a:ext uri="{0D108BD9-81ED-4DB2-BD59-A6C34878D82A}">
                    <a16:rowId xmlns:a16="http://schemas.microsoft.com/office/drawing/2014/main" val="10008"/>
                  </a:ext>
                </a:extLst>
              </a:tr>
              <a:tr h="195959">
                <a:tc>
                  <a:txBody>
                    <a:bodyPr/>
                    <a:lstStyle/>
                    <a:p>
                      <a:pPr marL="0" marR="0" algn="just">
                        <a:lnSpc>
                          <a:spcPct val="107000"/>
                        </a:lnSpc>
                        <a:spcBef>
                          <a:spcPts val="0"/>
                        </a:spcBef>
                        <a:spcAft>
                          <a:spcPts val="0"/>
                        </a:spcAft>
                        <a:tabLst>
                          <a:tab pos="3371850" algn="l"/>
                        </a:tabLst>
                      </a:pPr>
                      <a:r>
                        <a:rPr lang="en-US" sz="1400" b="1" kern="100" dirty="0">
                          <a:effectLst/>
                          <a:latin typeface="+mn-lt"/>
                        </a:rPr>
                        <a:t>Latinx</a:t>
                      </a:r>
                      <a:endParaRPr lang="en-US" sz="1400" b="1" kern="100" dirty="0">
                        <a:effectLst/>
                        <a:latin typeface="+mn-lt"/>
                        <a:ea typeface="Calibri" panose="020F0502020204030204" pitchFamily="34" charset="0"/>
                        <a:cs typeface="Times New Roman" panose="02020603050405020304" pitchFamily="18" charset="0"/>
                      </a:endParaRPr>
                    </a:p>
                  </a:txBody>
                  <a:tcPr marL="68580" marR="68580" marT="0" marB="0">
                    <a:solidFill>
                      <a:srgbClr val="DFDFDF"/>
                    </a:solidFill>
                  </a:tcPr>
                </a:tc>
                <a:tc>
                  <a:txBody>
                    <a:bodyPr/>
                    <a:lstStyle/>
                    <a:p>
                      <a:pPr marL="0" marR="0" algn="ctr">
                        <a:lnSpc>
                          <a:spcPct val="107000"/>
                        </a:lnSpc>
                        <a:spcBef>
                          <a:spcPts val="0"/>
                        </a:spcBef>
                        <a:spcAft>
                          <a:spcPts val="0"/>
                        </a:spcAft>
                        <a:tabLst>
                          <a:tab pos="3371850" algn="l"/>
                        </a:tabLst>
                      </a:pPr>
                      <a:r>
                        <a:rPr lang="en-US" sz="1400" kern="100">
                          <a:solidFill>
                            <a:srgbClr val="000000"/>
                          </a:solidFill>
                          <a:effectLst/>
                          <a:latin typeface="+mn-lt"/>
                          <a:ea typeface="Calibri" panose="020F0502020204030204" pitchFamily="34" charset="0"/>
                          <a:cs typeface="Times New Roman" panose="02020603050405020304" pitchFamily="18" charset="0"/>
                        </a:rPr>
                        <a:t>71</a:t>
                      </a:r>
                      <a:endParaRPr lang="en-US" sz="1800" kern="100">
                        <a:effectLst/>
                        <a:latin typeface="+mn-lt"/>
                        <a:ea typeface="Calibri" panose="020F0502020204030204" pitchFamily="34" charset="0"/>
                        <a:cs typeface="Times New Roman" panose="02020603050405020304" pitchFamily="18" charset="0"/>
                      </a:endParaRPr>
                    </a:p>
                  </a:txBody>
                  <a:tcPr marL="68580" marR="68580" marT="0" marB="0" anchor="ctr">
                    <a:solidFill>
                      <a:srgbClr val="DFDFDF"/>
                    </a:solidFill>
                  </a:tcPr>
                </a:tc>
                <a:tc>
                  <a:txBody>
                    <a:bodyPr/>
                    <a:lstStyle/>
                    <a:p>
                      <a:pPr marL="0" marR="0" algn="ctr">
                        <a:lnSpc>
                          <a:spcPct val="107000"/>
                        </a:lnSpc>
                        <a:spcBef>
                          <a:spcPts val="0"/>
                        </a:spcBef>
                        <a:spcAft>
                          <a:spcPts val="0"/>
                        </a:spcAft>
                        <a:tabLst>
                          <a:tab pos="3371850" algn="l"/>
                        </a:tabLst>
                      </a:pPr>
                      <a:r>
                        <a:rPr lang="en-US" sz="1400" kern="100" dirty="0">
                          <a:solidFill>
                            <a:srgbClr val="000000"/>
                          </a:solidFill>
                          <a:effectLst/>
                          <a:latin typeface="+mn-lt"/>
                          <a:ea typeface="Calibri" panose="020F0502020204030204" pitchFamily="34" charset="0"/>
                          <a:cs typeface="Times New Roman" panose="02020603050405020304" pitchFamily="18" charset="0"/>
                        </a:rPr>
                        <a:t>80</a:t>
                      </a:r>
                      <a:endParaRPr lang="en-US" sz="1800" kern="100" dirty="0">
                        <a:effectLst/>
                        <a:latin typeface="+mn-lt"/>
                        <a:ea typeface="Calibri" panose="020F0502020204030204" pitchFamily="34" charset="0"/>
                        <a:cs typeface="Times New Roman" panose="02020603050405020304" pitchFamily="18" charset="0"/>
                      </a:endParaRPr>
                    </a:p>
                  </a:txBody>
                  <a:tcPr marL="68580" marR="68580" marT="0" marB="0" anchor="ctr">
                    <a:solidFill>
                      <a:srgbClr val="DFDFDF"/>
                    </a:solidFill>
                  </a:tcPr>
                </a:tc>
                <a:extLst>
                  <a:ext uri="{0D108BD9-81ED-4DB2-BD59-A6C34878D82A}">
                    <a16:rowId xmlns:a16="http://schemas.microsoft.com/office/drawing/2014/main" val="10009"/>
                  </a:ext>
                </a:extLst>
              </a:tr>
              <a:tr h="195959">
                <a:tc>
                  <a:txBody>
                    <a:bodyPr/>
                    <a:lstStyle/>
                    <a:p>
                      <a:pPr marL="0" marR="0" algn="just">
                        <a:lnSpc>
                          <a:spcPct val="107000"/>
                        </a:lnSpc>
                        <a:spcBef>
                          <a:spcPts val="0"/>
                        </a:spcBef>
                        <a:spcAft>
                          <a:spcPts val="0"/>
                        </a:spcAft>
                        <a:tabLst>
                          <a:tab pos="3371850" algn="l"/>
                        </a:tabLst>
                      </a:pPr>
                      <a:r>
                        <a:rPr lang="en-US" sz="1400" b="1" kern="100" dirty="0">
                          <a:effectLst/>
                          <a:latin typeface="+mn-lt"/>
                        </a:rPr>
                        <a:t>All yes connection to Alzheimer’s</a:t>
                      </a:r>
                      <a:endParaRPr lang="en-US" sz="1400" b="1" kern="100" dirty="0">
                        <a:effectLst/>
                        <a:latin typeface="+mn-lt"/>
                        <a:ea typeface="Calibri" panose="020F0502020204030204" pitchFamily="34" charset="0"/>
                        <a:cs typeface="Times New Roman" panose="02020603050405020304" pitchFamily="18" charset="0"/>
                      </a:endParaRPr>
                    </a:p>
                  </a:txBody>
                  <a:tcPr marL="68580" marR="68580" marT="0" marB="0">
                    <a:solidFill>
                      <a:srgbClr val="BFBFBF"/>
                    </a:solidFill>
                  </a:tcPr>
                </a:tc>
                <a:tc>
                  <a:txBody>
                    <a:bodyPr/>
                    <a:lstStyle/>
                    <a:p>
                      <a:pPr marL="0" marR="0" algn="ctr">
                        <a:lnSpc>
                          <a:spcPct val="107000"/>
                        </a:lnSpc>
                        <a:spcBef>
                          <a:spcPts val="0"/>
                        </a:spcBef>
                        <a:spcAft>
                          <a:spcPts val="0"/>
                        </a:spcAft>
                        <a:tabLst>
                          <a:tab pos="3371850" algn="l"/>
                        </a:tabLst>
                      </a:pPr>
                      <a:r>
                        <a:rPr lang="en-US" sz="1400" kern="100">
                          <a:solidFill>
                            <a:srgbClr val="000000"/>
                          </a:solidFill>
                          <a:effectLst/>
                          <a:latin typeface="+mn-lt"/>
                          <a:ea typeface="Calibri" panose="020F0502020204030204" pitchFamily="34" charset="0"/>
                          <a:cs typeface="Times New Roman" panose="02020603050405020304" pitchFamily="18" charset="0"/>
                        </a:rPr>
                        <a:t>68</a:t>
                      </a:r>
                      <a:endParaRPr lang="en-US" sz="1800" kern="100">
                        <a:effectLst/>
                        <a:latin typeface="+mn-lt"/>
                        <a:ea typeface="Calibri" panose="020F0502020204030204" pitchFamily="34" charset="0"/>
                        <a:cs typeface="Times New Roman" panose="02020603050405020304" pitchFamily="18" charset="0"/>
                      </a:endParaRPr>
                    </a:p>
                  </a:txBody>
                  <a:tcPr marL="68580" marR="68580" marT="0" marB="0" anchor="ctr">
                    <a:solidFill>
                      <a:srgbClr val="BFBFBF"/>
                    </a:solidFill>
                  </a:tcPr>
                </a:tc>
                <a:tc>
                  <a:txBody>
                    <a:bodyPr/>
                    <a:lstStyle/>
                    <a:p>
                      <a:pPr marL="0" marR="0" algn="ctr">
                        <a:lnSpc>
                          <a:spcPct val="107000"/>
                        </a:lnSpc>
                        <a:spcBef>
                          <a:spcPts val="0"/>
                        </a:spcBef>
                        <a:spcAft>
                          <a:spcPts val="0"/>
                        </a:spcAft>
                        <a:tabLst>
                          <a:tab pos="3371850" algn="l"/>
                        </a:tabLst>
                      </a:pPr>
                      <a:r>
                        <a:rPr lang="en-US" sz="1400" kern="100" dirty="0">
                          <a:solidFill>
                            <a:srgbClr val="000000"/>
                          </a:solidFill>
                          <a:effectLst/>
                          <a:latin typeface="+mn-lt"/>
                          <a:ea typeface="Calibri" panose="020F0502020204030204" pitchFamily="34" charset="0"/>
                          <a:cs typeface="Times New Roman" panose="02020603050405020304" pitchFamily="18" charset="0"/>
                        </a:rPr>
                        <a:t>78</a:t>
                      </a:r>
                      <a:endParaRPr lang="en-US" sz="1800" kern="100" dirty="0">
                        <a:effectLst/>
                        <a:latin typeface="+mn-lt"/>
                        <a:ea typeface="Calibri" panose="020F0502020204030204" pitchFamily="34" charset="0"/>
                        <a:cs typeface="Times New Roman" panose="02020603050405020304" pitchFamily="18" charset="0"/>
                      </a:endParaRPr>
                    </a:p>
                  </a:txBody>
                  <a:tcPr marL="68580" marR="68580" marT="0" marB="0" anchor="ctr">
                    <a:solidFill>
                      <a:srgbClr val="BFBFBF"/>
                    </a:solidFill>
                  </a:tcPr>
                </a:tc>
                <a:extLst>
                  <a:ext uri="{0D108BD9-81ED-4DB2-BD59-A6C34878D82A}">
                    <a16:rowId xmlns:a16="http://schemas.microsoft.com/office/drawing/2014/main" val="4179732881"/>
                  </a:ext>
                </a:extLst>
              </a:tr>
              <a:tr h="195959">
                <a:tc>
                  <a:txBody>
                    <a:bodyPr/>
                    <a:lstStyle/>
                    <a:p>
                      <a:pPr marL="0" marR="0" algn="just">
                        <a:lnSpc>
                          <a:spcPct val="107000"/>
                        </a:lnSpc>
                        <a:spcBef>
                          <a:spcPts val="0"/>
                        </a:spcBef>
                        <a:spcAft>
                          <a:spcPts val="0"/>
                        </a:spcAft>
                        <a:tabLst>
                          <a:tab pos="3371850" algn="l"/>
                        </a:tabLst>
                      </a:pPr>
                      <a:r>
                        <a:rPr lang="en-US" sz="1400" b="1" kern="100" dirty="0">
                          <a:effectLst/>
                          <a:latin typeface="+mn-lt"/>
                        </a:rPr>
                        <a:t>No connection to Alzheimer’s</a:t>
                      </a:r>
                      <a:endParaRPr lang="en-US" sz="1400" b="1" kern="100" dirty="0">
                        <a:effectLst/>
                        <a:latin typeface="+mn-lt"/>
                        <a:ea typeface="Calibri" panose="020F0502020204030204" pitchFamily="34" charset="0"/>
                        <a:cs typeface="Times New Roman" panose="02020603050405020304" pitchFamily="18" charset="0"/>
                      </a:endParaRPr>
                    </a:p>
                  </a:txBody>
                  <a:tcPr marL="68580" marR="68580" marT="0" marB="0">
                    <a:solidFill>
                      <a:srgbClr val="BFBFBF"/>
                    </a:solidFill>
                  </a:tcPr>
                </a:tc>
                <a:tc>
                  <a:txBody>
                    <a:bodyPr/>
                    <a:lstStyle/>
                    <a:p>
                      <a:pPr marL="0" marR="0" algn="ctr">
                        <a:lnSpc>
                          <a:spcPct val="107000"/>
                        </a:lnSpc>
                        <a:spcBef>
                          <a:spcPts val="0"/>
                        </a:spcBef>
                        <a:spcAft>
                          <a:spcPts val="0"/>
                        </a:spcAft>
                        <a:tabLst>
                          <a:tab pos="3371850" algn="l"/>
                        </a:tabLst>
                      </a:pPr>
                      <a:r>
                        <a:rPr lang="en-US" sz="1400" kern="100">
                          <a:solidFill>
                            <a:srgbClr val="000000"/>
                          </a:solidFill>
                          <a:effectLst/>
                          <a:latin typeface="+mn-lt"/>
                          <a:ea typeface="Calibri" panose="020F0502020204030204" pitchFamily="34" charset="0"/>
                          <a:cs typeface="Times New Roman" panose="02020603050405020304" pitchFamily="18" charset="0"/>
                        </a:rPr>
                        <a:t>59</a:t>
                      </a:r>
                      <a:endParaRPr lang="en-US" sz="1800" kern="100">
                        <a:effectLst/>
                        <a:latin typeface="+mn-lt"/>
                        <a:ea typeface="Calibri" panose="020F0502020204030204" pitchFamily="34" charset="0"/>
                        <a:cs typeface="Times New Roman" panose="02020603050405020304" pitchFamily="18" charset="0"/>
                      </a:endParaRPr>
                    </a:p>
                  </a:txBody>
                  <a:tcPr marL="68580" marR="68580" marT="0" marB="0" anchor="ctr">
                    <a:solidFill>
                      <a:srgbClr val="BFBFBF"/>
                    </a:solidFill>
                  </a:tcPr>
                </a:tc>
                <a:tc>
                  <a:txBody>
                    <a:bodyPr/>
                    <a:lstStyle/>
                    <a:p>
                      <a:pPr marL="0" marR="0" algn="ctr">
                        <a:lnSpc>
                          <a:spcPct val="107000"/>
                        </a:lnSpc>
                        <a:spcBef>
                          <a:spcPts val="0"/>
                        </a:spcBef>
                        <a:spcAft>
                          <a:spcPts val="0"/>
                        </a:spcAft>
                        <a:tabLst>
                          <a:tab pos="3371850" algn="l"/>
                        </a:tabLst>
                      </a:pPr>
                      <a:r>
                        <a:rPr lang="en-US" sz="1400" kern="100" dirty="0">
                          <a:solidFill>
                            <a:srgbClr val="000000"/>
                          </a:solidFill>
                          <a:effectLst/>
                          <a:latin typeface="+mn-lt"/>
                          <a:ea typeface="Calibri" panose="020F0502020204030204" pitchFamily="34" charset="0"/>
                          <a:cs typeface="Times New Roman" panose="02020603050405020304" pitchFamily="18" charset="0"/>
                        </a:rPr>
                        <a:t>71</a:t>
                      </a:r>
                      <a:endParaRPr lang="en-US" sz="1800" kern="100" dirty="0">
                        <a:effectLst/>
                        <a:latin typeface="+mn-lt"/>
                        <a:ea typeface="Calibri" panose="020F0502020204030204" pitchFamily="34" charset="0"/>
                        <a:cs typeface="Times New Roman" panose="02020603050405020304" pitchFamily="18" charset="0"/>
                      </a:endParaRPr>
                    </a:p>
                  </a:txBody>
                  <a:tcPr marL="68580" marR="68580" marT="0" marB="0" anchor="ctr">
                    <a:solidFill>
                      <a:srgbClr val="BFBFBF"/>
                    </a:solidFill>
                  </a:tcPr>
                </a:tc>
                <a:extLst>
                  <a:ext uri="{0D108BD9-81ED-4DB2-BD59-A6C34878D82A}">
                    <a16:rowId xmlns:a16="http://schemas.microsoft.com/office/drawing/2014/main" val="4216334098"/>
                  </a:ext>
                </a:extLst>
              </a:tr>
              <a:tr h="195959">
                <a:tc>
                  <a:txBody>
                    <a:bodyPr/>
                    <a:lstStyle/>
                    <a:p>
                      <a:pPr marL="0" marR="0" algn="just">
                        <a:lnSpc>
                          <a:spcPct val="107000"/>
                        </a:lnSpc>
                        <a:spcBef>
                          <a:spcPts val="0"/>
                        </a:spcBef>
                        <a:spcAft>
                          <a:spcPts val="0"/>
                        </a:spcAft>
                        <a:tabLst>
                          <a:tab pos="3371850" algn="l"/>
                        </a:tabLst>
                      </a:pPr>
                      <a:r>
                        <a:rPr lang="en-US" sz="1400" b="1" kern="100" dirty="0">
                          <a:effectLst/>
                          <a:latin typeface="+mn-lt"/>
                        </a:rPr>
                        <a:t>Northeast</a:t>
                      </a:r>
                      <a:endParaRPr lang="en-US" sz="1400" b="1" kern="100" dirty="0">
                        <a:effectLst/>
                        <a:latin typeface="+mn-lt"/>
                        <a:ea typeface="Calibri" panose="020F0502020204030204" pitchFamily="34" charset="0"/>
                        <a:cs typeface="Times New Roman" panose="02020603050405020304" pitchFamily="18" charset="0"/>
                      </a:endParaRPr>
                    </a:p>
                  </a:txBody>
                  <a:tcPr marL="68580" marR="68580" marT="0" marB="0">
                    <a:solidFill>
                      <a:schemeClr val="bg1">
                        <a:lumMod val="50000"/>
                        <a:alpha val="25000"/>
                      </a:schemeClr>
                    </a:solidFill>
                  </a:tcPr>
                </a:tc>
                <a:tc>
                  <a:txBody>
                    <a:bodyPr/>
                    <a:lstStyle/>
                    <a:p>
                      <a:pPr marL="0" marR="0" algn="ctr">
                        <a:lnSpc>
                          <a:spcPct val="107000"/>
                        </a:lnSpc>
                        <a:spcBef>
                          <a:spcPts val="0"/>
                        </a:spcBef>
                        <a:spcAft>
                          <a:spcPts val="0"/>
                        </a:spcAft>
                        <a:tabLst>
                          <a:tab pos="3371850" algn="l"/>
                        </a:tabLst>
                      </a:pPr>
                      <a:r>
                        <a:rPr lang="en-US" sz="1400" kern="100">
                          <a:solidFill>
                            <a:srgbClr val="000000"/>
                          </a:solidFill>
                          <a:effectLst/>
                          <a:latin typeface="+mn-lt"/>
                          <a:ea typeface="Calibri" panose="020F0502020204030204" pitchFamily="34" charset="0"/>
                          <a:cs typeface="Times New Roman" panose="02020603050405020304" pitchFamily="18" charset="0"/>
                        </a:rPr>
                        <a:t>68</a:t>
                      </a:r>
                      <a:endParaRPr lang="en-US" sz="1800" kern="100">
                        <a:effectLst/>
                        <a:latin typeface="+mn-lt"/>
                        <a:ea typeface="Calibri" panose="020F0502020204030204" pitchFamily="34" charset="0"/>
                        <a:cs typeface="Times New Roman" panose="02020603050405020304" pitchFamily="18" charset="0"/>
                      </a:endParaRPr>
                    </a:p>
                  </a:txBody>
                  <a:tcPr marL="68580" marR="68580" marT="0" marB="0" anchor="ctr">
                    <a:solidFill>
                      <a:schemeClr val="bg1">
                        <a:lumMod val="50000"/>
                        <a:alpha val="25000"/>
                      </a:schemeClr>
                    </a:solidFill>
                  </a:tcPr>
                </a:tc>
                <a:tc>
                  <a:txBody>
                    <a:bodyPr/>
                    <a:lstStyle/>
                    <a:p>
                      <a:pPr marL="0" marR="0" algn="ctr">
                        <a:lnSpc>
                          <a:spcPct val="107000"/>
                        </a:lnSpc>
                        <a:spcBef>
                          <a:spcPts val="0"/>
                        </a:spcBef>
                        <a:spcAft>
                          <a:spcPts val="0"/>
                        </a:spcAft>
                        <a:tabLst>
                          <a:tab pos="3371850" algn="l"/>
                        </a:tabLst>
                      </a:pPr>
                      <a:r>
                        <a:rPr lang="en-US" sz="1400" kern="100" dirty="0">
                          <a:solidFill>
                            <a:srgbClr val="000000"/>
                          </a:solidFill>
                          <a:effectLst/>
                          <a:latin typeface="+mn-lt"/>
                          <a:ea typeface="Calibri" panose="020F0502020204030204" pitchFamily="34" charset="0"/>
                          <a:cs typeface="Times New Roman" panose="02020603050405020304" pitchFamily="18" charset="0"/>
                        </a:rPr>
                        <a:t>77</a:t>
                      </a:r>
                      <a:endParaRPr lang="en-US" sz="1800" kern="100" dirty="0">
                        <a:effectLst/>
                        <a:latin typeface="+mn-lt"/>
                        <a:ea typeface="Calibri" panose="020F0502020204030204" pitchFamily="34" charset="0"/>
                        <a:cs typeface="Times New Roman" panose="02020603050405020304" pitchFamily="18" charset="0"/>
                      </a:endParaRPr>
                    </a:p>
                  </a:txBody>
                  <a:tcPr marL="68580" marR="68580" marT="0" marB="0" anchor="ctr">
                    <a:solidFill>
                      <a:schemeClr val="bg1">
                        <a:lumMod val="50000"/>
                        <a:alpha val="25000"/>
                      </a:schemeClr>
                    </a:solidFill>
                  </a:tcPr>
                </a:tc>
                <a:extLst>
                  <a:ext uri="{0D108BD9-81ED-4DB2-BD59-A6C34878D82A}">
                    <a16:rowId xmlns:a16="http://schemas.microsoft.com/office/drawing/2014/main" val="2106399764"/>
                  </a:ext>
                </a:extLst>
              </a:tr>
              <a:tr h="195959">
                <a:tc>
                  <a:txBody>
                    <a:bodyPr/>
                    <a:lstStyle/>
                    <a:p>
                      <a:pPr marL="0" marR="0" algn="just">
                        <a:lnSpc>
                          <a:spcPct val="107000"/>
                        </a:lnSpc>
                        <a:spcBef>
                          <a:spcPts val="0"/>
                        </a:spcBef>
                        <a:spcAft>
                          <a:spcPts val="0"/>
                        </a:spcAft>
                        <a:tabLst>
                          <a:tab pos="3371850" algn="l"/>
                        </a:tabLst>
                      </a:pPr>
                      <a:r>
                        <a:rPr lang="en-US" sz="1400" b="1" kern="100" dirty="0">
                          <a:effectLst/>
                          <a:latin typeface="+mn-lt"/>
                        </a:rPr>
                        <a:t>Midwest</a:t>
                      </a:r>
                      <a:endParaRPr lang="en-US" sz="1400" b="1" kern="100" dirty="0">
                        <a:effectLst/>
                        <a:latin typeface="+mn-lt"/>
                        <a:ea typeface="Calibri" panose="020F0502020204030204" pitchFamily="34" charset="0"/>
                        <a:cs typeface="Times New Roman" panose="02020603050405020304" pitchFamily="18" charset="0"/>
                      </a:endParaRPr>
                    </a:p>
                  </a:txBody>
                  <a:tcPr marL="68580" marR="68580" marT="0" marB="0">
                    <a:solidFill>
                      <a:schemeClr val="bg1">
                        <a:lumMod val="50000"/>
                        <a:alpha val="25000"/>
                      </a:schemeClr>
                    </a:solidFill>
                  </a:tcPr>
                </a:tc>
                <a:tc>
                  <a:txBody>
                    <a:bodyPr/>
                    <a:lstStyle/>
                    <a:p>
                      <a:pPr marL="0" marR="0" algn="ctr">
                        <a:lnSpc>
                          <a:spcPct val="107000"/>
                        </a:lnSpc>
                        <a:spcBef>
                          <a:spcPts val="0"/>
                        </a:spcBef>
                        <a:spcAft>
                          <a:spcPts val="0"/>
                        </a:spcAft>
                        <a:tabLst>
                          <a:tab pos="3371850" algn="l"/>
                        </a:tabLst>
                      </a:pPr>
                      <a:r>
                        <a:rPr lang="en-US" sz="1400" kern="100">
                          <a:solidFill>
                            <a:srgbClr val="000000"/>
                          </a:solidFill>
                          <a:effectLst/>
                          <a:latin typeface="+mn-lt"/>
                          <a:ea typeface="Calibri" panose="020F0502020204030204" pitchFamily="34" charset="0"/>
                          <a:cs typeface="Times New Roman" panose="02020603050405020304" pitchFamily="18" charset="0"/>
                        </a:rPr>
                        <a:t>58</a:t>
                      </a:r>
                      <a:endParaRPr lang="en-US" sz="1800" kern="100">
                        <a:effectLst/>
                        <a:latin typeface="+mn-lt"/>
                        <a:ea typeface="Calibri" panose="020F0502020204030204" pitchFamily="34" charset="0"/>
                        <a:cs typeface="Times New Roman" panose="02020603050405020304" pitchFamily="18" charset="0"/>
                      </a:endParaRPr>
                    </a:p>
                  </a:txBody>
                  <a:tcPr marL="68580" marR="68580" marT="0" marB="0" anchor="ctr">
                    <a:solidFill>
                      <a:schemeClr val="bg1">
                        <a:lumMod val="50000"/>
                        <a:alpha val="25000"/>
                      </a:schemeClr>
                    </a:solidFill>
                  </a:tcPr>
                </a:tc>
                <a:tc>
                  <a:txBody>
                    <a:bodyPr/>
                    <a:lstStyle/>
                    <a:p>
                      <a:pPr marL="0" marR="0" algn="ctr">
                        <a:lnSpc>
                          <a:spcPct val="107000"/>
                        </a:lnSpc>
                        <a:spcBef>
                          <a:spcPts val="0"/>
                        </a:spcBef>
                        <a:spcAft>
                          <a:spcPts val="0"/>
                        </a:spcAft>
                        <a:tabLst>
                          <a:tab pos="3371850" algn="l"/>
                        </a:tabLst>
                      </a:pPr>
                      <a:r>
                        <a:rPr lang="en-US" sz="1400" kern="100" dirty="0">
                          <a:solidFill>
                            <a:srgbClr val="000000"/>
                          </a:solidFill>
                          <a:effectLst/>
                          <a:latin typeface="+mn-lt"/>
                          <a:ea typeface="Calibri" panose="020F0502020204030204" pitchFamily="34" charset="0"/>
                          <a:cs typeface="Times New Roman" panose="02020603050405020304" pitchFamily="18" charset="0"/>
                        </a:rPr>
                        <a:t>70</a:t>
                      </a:r>
                      <a:endParaRPr lang="en-US" sz="1800" kern="100" dirty="0">
                        <a:effectLst/>
                        <a:latin typeface="+mn-lt"/>
                        <a:ea typeface="Calibri" panose="020F0502020204030204" pitchFamily="34" charset="0"/>
                        <a:cs typeface="Times New Roman" panose="02020603050405020304" pitchFamily="18" charset="0"/>
                      </a:endParaRPr>
                    </a:p>
                  </a:txBody>
                  <a:tcPr marL="68580" marR="68580" marT="0" marB="0" anchor="ctr">
                    <a:solidFill>
                      <a:schemeClr val="bg1">
                        <a:lumMod val="50000"/>
                        <a:alpha val="25000"/>
                      </a:schemeClr>
                    </a:solidFill>
                  </a:tcPr>
                </a:tc>
                <a:extLst>
                  <a:ext uri="{0D108BD9-81ED-4DB2-BD59-A6C34878D82A}">
                    <a16:rowId xmlns:a16="http://schemas.microsoft.com/office/drawing/2014/main" val="404917575"/>
                  </a:ext>
                </a:extLst>
              </a:tr>
              <a:tr h="195959">
                <a:tc>
                  <a:txBody>
                    <a:bodyPr/>
                    <a:lstStyle/>
                    <a:p>
                      <a:pPr marL="0" marR="0" algn="just">
                        <a:lnSpc>
                          <a:spcPct val="107000"/>
                        </a:lnSpc>
                        <a:spcBef>
                          <a:spcPts val="0"/>
                        </a:spcBef>
                        <a:spcAft>
                          <a:spcPts val="0"/>
                        </a:spcAft>
                        <a:tabLst>
                          <a:tab pos="3371850" algn="l"/>
                        </a:tabLst>
                      </a:pPr>
                      <a:r>
                        <a:rPr lang="en-US" sz="1400" b="1" kern="100" dirty="0">
                          <a:effectLst/>
                          <a:latin typeface="+mn-lt"/>
                        </a:rPr>
                        <a:t>South</a:t>
                      </a:r>
                      <a:endParaRPr lang="en-US" sz="1400" b="1" kern="100" dirty="0">
                        <a:effectLst/>
                        <a:latin typeface="+mn-lt"/>
                        <a:ea typeface="Calibri" panose="020F0502020204030204" pitchFamily="34" charset="0"/>
                        <a:cs typeface="Times New Roman" panose="02020603050405020304" pitchFamily="18" charset="0"/>
                      </a:endParaRPr>
                    </a:p>
                  </a:txBody>
                  <a:tcPr marL="68580" marR="68580" marT="0" marB="0">
                    <a:solidFill>
                      <a:srgbClr val="DFDFDF"/>
                    </a:solidFill>
                  </a:tcPr>
                </a:tc>
                <a:tc>
                  <a:txBody>
                    <a:bodyPr/>
                    <a:lstStyle/>
                    <a:p>
                      <a:pPr marL="0" marR="0" algn="ctr">
                        <a:lnSpc>
                          <a:spcPct val="107000"/>
                        </a:lnSpc>
                        <a:spcBef>
                          <a:spcPts val="0"/>
                        </a:spcBef>
                        <a:spcAft>
                          <a:spcPts val="0"/>
                        </a:spcAft>
                        <a:tabLst>
                          <a:tab pos="3371850" algn="l"/>
                        </a:tabLst>
                      </a:pPr>
                      <a:r>
                        <a:rPr lang="en-US" sz="1400" kern="100">
                          <a:solidFill>
                            <a:srgbClr val="000000"/>
                          </a:solidFill>
                          <a:effectLst/>
                          <a:latin typeface="+mn-lt"/>
                          <a:ea typeface="Calibri" panose="020F0502020204030204" pitchFamily="34" charset="0"/>
                          <a:cs typeface="Times New Roman" panose="02020603050405020304" pitchFamily="18" charset="0"/>
                        </a:rPr>
                        <a:t>64</a:t>
                      </a:r>
                      <a:endParaRPr lang="en-US" sz="1800" kern="100">
                        <a:effectLst/>
                        <a:latin typeface="+mn-lt"/>
                        <a:ea typeface="Calibri" panose="020F0502020204030204" pitchFamily="34" charset="0"/>
                        <a:cs typeface="Times New Roman" panose="02020603050405020304" pitchFamily="18" charset="0"/>
                      </a:endParaRPr>
                    </a:p>
                  </a:txBody>
                  <a:tcPr marL="68580" marR="68580" marT="0" marB="0" anchor="ctr">
                    <a:solidFill>
                      <a:srgbClr val="DFDFDF"/>
                    </a:solidFill>
                  </a:tcPr>
                </a:tc>
                <a:tc>
                  <a:txBody>
                    <a:bodyPr/>
                    <a:lstStyle/>
                    <a:p>
                      <a:pPr marL="0" marR="0" algn="ctr">
                        <a:lnSpc>
                          <a:spcPct val="107000"/>
                        </a:lnSpc>
                        <a:spcBef>
                          <a:spcPts val="0"/>
                        </a:spcBef>
                        <a:spcAft>
                          <a:spcPts val="0"/>
                        </a:spcAft>
                        <a:tabLst>
                          <a:tab pos="3371850" algn="l"/>
                        </a:tabLst>
                      </a:pPr>
                      <a:r>
                        <a:rPr lang="en-US" sz="1400" kern="100" dirty="0">
                          <a:solidFill>
                            <a:srgbClr val="000000"/>
                          </a:solidFill>
                          <a:effectLst/>
                          <a:latin typeface="+mn-lt"/>
                          <a:ea typeface="Calibri" panose="020F0502020204030204" pitchFamily="34" charset="0"/>
                          <a:cs typeface="Times New Roman" panose="02020603050405020304" pitchFamily="18" charset="0"/>
                        </a:rPr>
                        <a:t>73</a:t>
                      </a:r>
                      <a:endParaRPr lang="en-US" sz="1800" kern="100" dirty="0">
                        <a:effectLst/>
                        <a:latin typeface="+mn-lt"/>
                        <a:ea typeface="Calibri" panose="020F0502020204030204" pitchFamily="34" charset="0"/>
                        <a:cs typeface="Times New Roman" panose="02020603050405020304" pitchFamily="18" charset="0"/>
                      </a:endParaRPr>
                    </a:p>
                  </a:txBody>
                  <a:tcPr marL="68580" marR="68580" marT="0" marB="0" anchor="ctr">
                    <a:solidFill>
                      <a:srgbClr val="DFDFDF"/>
                    </a:solidFill>
                  </a:tcPr>
                </a:tc>
                <a:extLst>
                  <a:ext uri="{0D108BD9-81ED-4DB2-BD59-A6C34878D82A}">
                    <a16:rowId xmlns:a16="http://schemas.microsoft.com/office/drawing/2014/main" val="873883048"/>
                  </a:ext>
                </a:extLst>
              </a:tr>
              <a:tr h="195959">
                <a:tc>
                  <a:txBody>
                    <a:bodyPr/>
                    <a:lstStyle/>
                    <a:p>
                      <a:pPr marL="0" marR="0" algn="just">
                        <a:lnSpc>
                          <a:spcPct val="107000"/>
                        </a:lnSpc>
                        <a:spcBef>
                          <a:spcPts val="0"/>
                        </a:spcBef>
                        <a:spcAft>
                          <a:spcPts val="0"/>
                        </a:spcAft>
                        <a:tabLst>
                          <a:tab pos="3371850" algn="l"/>
                        </a:tabLst>
                      </a:pPr>
                      <a:r>
                        <a:rPr lang="en-US" sz="1400" b="1" kern="100" dirty="0">
                          <a:effectLst/>
                          <a:latin typeface="+mn-lt"/>
                        </a:rPr>
                        <a:t>West</a:t>
                      </a:r>
                      <a:endParaRPr lang="en-US" sz="1400" b="1" kern="100" dirty="0">
                        <a:effectLst/>
                        <a:latin typeface="+mn-lt"/>
                        <a:ea typeface="Calibri" panose="020F0502020204030204" pitchFamily="34" charset="0"/>
                        <a:cs typeface="Times New Roman" panose="02020603050405020304" pitchFamily="18" charset="0"/>
                      </a:endParaRPr>
                    </a:p>
                  </a:txBody>
                  <a:tcPr marL="68580" marR="68580" marT="0" marB="0">
                    <a:solidFill>
                      <a:srgbClr val="DFDFDF"/>
                    </a:solidFill>
                  </a:tcPr>
                </a:tc>
                <a:tc>
                  <a:txBody>
                    <a:bodyPr/>
                    <a:lstStyle/>
                    <a:p>
                      <a:pPr marL="0" marR="0" algn="ctr">
                        <a:lnSpc>
                          <a:spcPct val="107000"/>
                        </a:lnSpc>
                        <a:spcBef>
                          <a:spcPts val="0"/>
                        </a:spcBef>
                        <a:spcAft>
                          <a:spcPts val="0"/>
                        </a:spcAft>
                        <a:tabLst>
                          <a:tab pos="3371850" algn="l"/>
                        </a:tabLst>
                      </a:pPr>
                      <a:r>
                        <a:rPr lang="en-US" sz="1400" kern="100">
                          <a:solidFill>
                            <a:srgbClr val="000000"/>
                          </a:solidFill>
                          <a:effectLst/>
                          <a:latin typeface="+mn-lt"/>
                          <a:ea typeface="Calibri" panose="020F0502020204030204" pitchFamily="34" charset="0"/>
                          <a:cs typeface="Times New Roman" panose="02020603050405020304" pitchFamily="18" charset="0"/>
                        </a:rPr>
                        <a:t>62</a:t>
                      </a:r>
                      <a:endParaRPr lang="en-US" sz="1800" kern="100">
                        <a:effectLst/>
                        <a:latin typeface="+mn-lt"/>
                        <a:ea typeface="Calibri" panose="020F0502020204030204" pitchFamily="34" charset="0"/>
                        <a:cs typeface="Times New Roman" panose="02020603050405020304" pitchFamily="18" charset="0"/>
                      </a:endParaRPr>
                    </a:p>
                  </a:txBody>
                  <a:tcPr marL="68580" marR="68580" marT="0" marB="0" anchor="ctr">
                    <a:solidFill>
                      <a:srgbClr val="DFDFDF"/>
                    </a:solidFill>
                  </a:tcPr>
                </a:tc>
                <a:tc>
                  <a:txBody>
                    <a:bodyPr/>
                    <a:lstStyle/>
                    <a:p>
                      <a:pPr marL="0" marR="0" algn="ctr">
                        <a:lnSpc>
                          <a:spcPct val="107000"/>
                        </a:lnSpc>
                        <a:spcBef>
                          <a:spcPts val="0"/>
                        </a:spcBef>
                        <a:spcAft>
                          <a:spcPts val="0"/>
                        </a:spcAft>
                        <a:tabLst>
                          <a:tab pos="3371850" algn="l"/>
                        </a:tabLst>
                      </a:pPr>
                      <a:r>
                        <a:rPr lang="en-US" sz="1400" kern="100" dirty="0">
                          <a:solidFill>
                            <a:srgbClr val="000000"/>
                          </a:solidFill>
                          <a:effectLst/>
                          <a:latin typeface="+mn-lt"/>
                          <a:ea typeface="Calibri" panose="020F0502020204030204" pitchFamily="34" charset="0"/>
                          <a:cs typeface="Times New Roman" panose="02020603050405020304" pitchFamily="18" charset="0"/>
                        </a:rPr>
                        <a:t>78</a:t>
                      </a:r>
                      <a:endParaRPr lang="en-US" sz="1800" kern="100" dirty="0">
                        <a:effectLst/>
                        <a:latin typeface="+mn-lt"/>
                        <a:ea typeface="Calibri" panose="020F0502020204030204" pitchFamily="34" charset="0"/>
                        <a:cs typeface="Times New Roman" panose="02020603050405020304" pitchFamily="18" charset="0"/>
                      </a:endParaRPr>
                    </a:p>
                  </a:txBody>
                  <a:tcPr marL="68580" marR="68580" marT="0" marB="0" anchor="ctr">
                    <a:solidFill>
                      <a:srgbClr val="DFDFDF"/>
                    </a:solidFill>
                  </a:tcPr>
                </a:tc>
                <a:extLst>
                  <a:ext uri="{0D108BD9-81ED-4DB2-BD59-A6C34878D82A}">
                    <a16:rowId xmlns:a16="http://schemas.microsoft.com/office/drawing/2014/main" val="129096601"/>
                  </a:ext>
                </a:extLst>
              </a:tr>
              <a:tr h="195959">
                <a:tc>
                  <a:txBody>
                    <a:bodyPr/>
                    <a:lstStyle/>
                    <a:p>
                      <a:pPr marL="0" marR="0" algn="just">
                        <a:lnSpc>
                          <a:spcPct val="107000"/>
                        </a:lnSpc>
                        <a:spcBef>
                          <a:spcPts val="0"/>
                        </a:spcBef>
                        <a:spcAft>
                          <a:spcPts val="0"/>
                        </a:spcAft>
                        <a:tabLst>
                          <a:tab pos="3371850" algn="l"/>
                        </a:tabLst>
                      </a:pPr>
                      <a:r>
                        <a:rPr lang="en-US" sz="1400" b="1" kern="100" dirty="0">
                          <a:effectLst/>
                          <a:latin typeface="+mn-lt"/>
                        </a:rPr>
                        <a:t>Biden 2020 voters</a:t>
                      </a:r>
                      <a:endParaRPr lang="en-US" sz="1400" b="1" kern="100" dirty="0">
                        <a:effectLst/>
                        <a:latin typeface="+mn-lt"/>
                        <a:ea typeface="Calibri" panose="020F0502020204030204" pitchFamily="34" charset="0"/>
                        <a:cs typeface="Times New Roman" panose="02020603050405020304" pitchFamily="18" charset="0"/>
                      </a:endParaRPr>
                    </a:p>
                  </a:txBody>
                  <a:tcPr marL="68580" marR="68580" marT="0" marB="0">
                    <a:solidFill>
                      <a:schemeClr val="bg1">
                        <a:lumMod val="50000"/>
                        <a:alpha val="50000"/>
                      </a:schemeClr>
                    </a:solidFill>
                  </a:tcPr>
                </a:tc>
                <a:tc>
                  <a:txBody>
                    <a:bodyPr/>
                    <a:lstStyle/>
                    <a:p>
                      <a:pPr marL="0" marR="0" algn="ctr">
                        <a:lnSpc>
                          <a:spcPct val="107000"/>
                        </a:lnSpc>
                        <a:spcBef>
                          <a:spcPts val="0"/>
                        </a:spcBef>
                        <a:spcAft>
                          <a:spcPts val="0"/>
                        </a:spcAft>
                        <a:tabLst>
                          <a:tab pos="3371850" algn="l"/>
                        </a:tabLst>
                      </a:pPr>
                      <a:r>
                        <a:rPr lang="en-US" sz="1400" b="1" u="sng" kern="100" dirty="0">
                          <a:solidFill>
                            <a:srgbClr val="000000"/>
                          </a:solidFill>
                          <a:effectLst/>
                          <a:latin typeface="+mn-lt"/>
                          <a:ea typeface="Calibri" panose="020F0502020204030204" pitchFamily="34" charset="0"/>
                          <a:cs typeface="Times New Roman" panose="02020603050405020304" pitchFamily="18" charset="0"/>
                        </a:rPr>
                        <a:t>75</a:t>
                      </a:r>
                      <a:endParaRPr lang="en-US" sz="1800" kern="100" dirty="0">
                        <a:effectLst/>
                        <a:latin typeface="+mn-lt"/>
                        <a:ea typeface="Calibri" panose="020F0502020204030204" pitchFamily="34" charset="0"/>
                        <a:cs typeface="Times New Roman" panose="02020603050405020304" pitchFamily="18" charset="0"/>
                      </a:endParaRPr>
                    </a:p>
                  </a:txBody>
                  <a:tcPr marL="68580" marR="68580" marT="0" marB="0" anchor="ctr">
                    <a:solidFill>
                      <a:srgbClr val="7FB7DF"/>
                    </a:solidFill>
                  </a:tcPr>
                </a:tc>
                <a:tc>
                  <a:txBody>
                    <a:bodyPr/>
                    <a:lstStyle/>
                    <a:p>
                      <a:pPr marL="0" marR="0" algn="ctr">
                        <a:lnSpc>
                          <a:spcPct val="107000"/>
                        </a:lnSpc>
                        <a:spcBef>
                          <a:spcPts val="0"/>
                        </a:spcBef>
                        <a:spcAft>
                          <a:spcPts val="0"/>
                        </a:spcAft>
                        <a:tabLst>
                          <a:tab pos="3371850" algn="l"/>
                        </a:tabLst>
                      </a:pPr>
                      <a:r>
                        <a:rPr lang="en-US" sz="1400" kern="100" dirty="0">
                          <a:solidFill>
                            <a:srgbClr val="000000"/>
                          </a:solidFill>
                          <a:effectLst/>
                          <a:latin typeface="+mn-lt"/>
                          <a:ea typeface="Calibri" panose="020F0502020204030204" pitchFamily="34" charset="0"/>
                          <a:cs typeface="Times New Roman" panose="02020603050405020304" pitchFamily="18" charset="0"/>
                        </a:rPr>
                        <a:t>86</a:t>
                      </a:r>
                      <a:endParaRPr lang="en-US" sz="1800" kern="100" dirty="0">
                        <a:effectLst/>
                        <a:latin typeface="+mn-lt"/>
                        <a:ea typeface="Calibri" panose="020F0502020204030204" pitchFamily="34" charset="0"/>
                        <a:cs typeface="Times New Roman" panose="02020603050405020304" pitchFamily="18" charset="0"/>
                      </a:endParaRPr>
                    </a:p>
                  </a:txBody>
                  <a:tcPr marL="68580" marR="68580" marT="0" marB="0" anchor="ctr">
                    <a:solidFill>
                      <a:schemeClr val="bg1">
                        <a:lumMod val="50000"/>
                        <a:alpha val="50000"/>
                      </a:schemeClr>
                    </a:solidFill>
                  </a:tcPr>
                </a:tc>
                <a:extLst>
                  <a:ext uri="{0D108BD9-81ED-4DB2-BD59-A6C34878D82A}">
                    <a16:rowId xmlns:a16="http://schemas.microsoft.com/office/drawing/2014/main" val="3880381132"/>
                  </a:ext>
                </a:extLst>
              </a:tr>
              <a:tr h="195959">
                <a:tc>
                  <a:txBody>
                    <a:bodyPr/>
                    <a:lstStyle/>
                    <a:p>
                      <a:pPr marL="0" marR="0" algn="just">
                        <a:lnSpc>
                          <a:spcPct val="107000"/>
                        </a:lnSpc>
                        <a:spcBef>
                          <a:spcPts val="0"/>
                        </a:spcBef>
                        <a:spcAft>
                          <a:spcPts val="0"/>
                        </a:spcAft>
                        <a:tabLst>
                          <a:tab pos="3371850" algn="l"/>
                        </a:tabLst>
                      </a:pPr>
                      <a:r>
                        <a:rPr lang="en-US" sz="1400" b="1" kern="100" dirty="0">
                          <a:effectLst/>
                          <a:latin typeface="+mn-lt"/>
                          <a:ea typeface="Calibri" panose="020F0502020204030204" pitchFamily="34" charset="0"/>
                          <a:cs typeface="Times New Roman" panose="02020603050405020304" pitchFamily="18" charset="0"/>
                        </a:rPr>
                        <a:t>Trump 2020 voters</a:t>
                      </a:r>
                    </a:p>
                  </a:txBody>
                  <a:tcPr marL="68580" marR="68580" marT="0" marB="0">
                    <a:solidFill>
                      <a:schemeClr val="bg1">
                        <a:lumMod val="50000"/>
                        <a:alpha val="50000"/>
                      </a:schemeClr>
                    </a:solidFill>
                  </a:tcPr>
                </a:tc>
                <a:tc>
                  <a:txBody>
                    <a:bodyPr/>
                    <a:lstStyle/>
                    <a:p>
                      <a:pPr marL="0" marR="0" algn="ctr">
                        <a:lnSpc>
                          <a:spcPct val="107000"/>
                        </a:lnSpc>
                        <a:spcBef>
                          <a:spcPts val="0"/>
                        </a:spcBef>
                        <a:spcAft>
                          <a:spcPts val="0"/>
                        </a:spcAft>
                        <a:tabLst>
                          <a:tab pos="3371850" algn="l"/>
                        </a:tabLst>
                      </a:pPr>
                      <a:r>
                        <a:rPr lang="en-US" sz="1400" kern="100">
                          <a:solidFill>
                            <a:srgbClr val="000000"/>
                          </a:solidFill>
                          <a:effectLst/>
                          <a:latin typeface="+mn-lt"/>
                          <a:ea typeface="Calibri" panose="020F0502020204030204" pitchFamily="34" charset="0"/>
                          <a:cs typeface="Times New Roman" panose="02020603050405020304" pitchFamily="18" charset="0"/>
                        </a:rPr>
                        <a:t>52</a:t>
                      </a:r>
                      <a:endParaRPr lang="en-US" sz="1800" kern="100">
                        <a:effectLst/>
                        <a:latin typeface="+mn-lt"/>
                        <a:ea typeface="Calibri" panose="020F0502020204030204" pitchFamily="34" charset="0"/>
                        <a:cs typeface="Times New Roman" panose="02020603050405020304" pitchFamily="18" charset="0"/>
                      </a:endParaRPr>
                    </a:p>
                  </a:txBody>
                  <a:tcPr marL="68580" marR="68580" marT="0" marB="0" anchor="ctr">
                    <a:solidFill>
                      <a:schemeClr val="bg1">
                        <a:lumMod val="50000"/>
                        <a:alpha val="50000"/>
                      </a:schemeClr>
                    </a:solidFill>
                  </a:tcPr>
                </a:tc>
                <a:tc>
                  <a:txBody>
                    <a:bodyPr/>
                    <a:lstStyle/>
                    <a:p>
                      <a:pPr marL="0" marR="0" algn="ctr">
                        <a:lnSpc>
                          <a:spcPct val="107000"/>
                        </a:lnSpc>
                        <a:spcBef>
                          <a:spcPts val="0"/>
                        </a:spcBef>
                        <a:spcAft>
                          <a:spcPts val="0"/>
                        </a:spcAft>
                        <a:tabLst>
                          <a:tab pos="3371850" algn="l"/>
                        </a:tabLst>
                      </a:pPr>
                      <a:r>
                        <a:rPr lang="en-US" sz="1400" kern="100" dirty="0">
                          <a:solidFill>
                            <a:srgbClr val="000000"/>
                          </a:solidFill>
                          <a:effectLst/>
                          <a:latin typeface="+mn-lt"/>
                          <a:ea typeface="Calibri" panose="020F0502020204030204" pitchFamily="34" charset="0"/>
                          <a:cs typeface="Times New Roman" panose="02020603050405020304" pitchFamily="18" charset="0"/>
                        </a:rPr>
                        <a:t>63</a:t>
                      </a:r>
                      <a:endParaRPr lang="en-US" sz="1800" kern="100" dirty="0">
                        <a:effectLst/>
                        <a:latin typeface="+mn-lt"/>
                        <a:ea typeface="Calibri" panose="020F0502020204030204" pitchFamily="34" charset="0"/>
                        <a:cs typeface="Times New Roman" panose="02020603050405020304" pitchFamily="18" charset="0"/>
                      </a:endParaRPr>
                    </a:p>
                  </a:txBody>
                  <a:tcPr marL="68580" marR="68580" marT="0" marB="0" anchor="ctr">
                    <a:solidFill>
                      <a:schemeClr val="bg1">
                        <a:lumMod val="50000"/>
                        <a:alpha val="50000"/>
                      </a:schemeClr>
                    </a:solidFill>
                  </a:tcPr>
                </a:tc>
                <a:extLst>
                  <a:ext uri="{0D108BD9-81ED-4DB2-BD59-A6C34878D82A}">
                    <a16:rowId xmlns:a16="http://schemas.microsoft.com/office/drawing/2014/main" val="3542720287"/>
                  </a:ext>
                </a:extLst>
              </a:tr>
            </a:tbl>
          </a:graphicData>
        </a:graphic>
      </p:graphicFrame>
      <p:cxnSp>
        <p:nvCxnSpPr>
          <p:cNvPr id="4" name="Straight Connector 3">
            <a:extLst>
              <a:ext uri="{FF2B5EF4-FFF2-40B4-BE49-F238E27FC236}">
                <a16:creationId xmlns:a16="http://schemas.microsoft.com/office/drawing/2014/main" id="{9B13637D-4EF7-AF6B-94EB-53180E432295}"/>
              </a:ext>
            </a:extLst>
          </p:cNvPr>
          <p:cNvCxnSpPr>
            <a:cxnSpLocks/>
          </p:cNvCxnSpPr>
          <p:nvPr/>
        </p:nvCxnSpPr>
        <p:spPr>
          <a:xfrm>
            <a:off x="6096000" y="1105113"/>
            <a:ext cx="0" cy="5040278"/>
          </a:xfrm>
          <a:prstGeom prst="line">
            <a:avLst/>
          </a:prstGeom>
          <a:ln w="38100">
            <a:prstDash val="dash"/>
          </a:ln>
        </p:spPr>
        <p:style>
          <a:lnRef idx="1">
            <a:schemeClr val="dk1"/>
          </a:lnRef>
          <a:fillRef idx="0">
            <a:schemeClr val="dk1"/>
          </a:fillRef>
          <a:effectRef idx="0">
            <a:schemeClr val="dk1"/>
          </a:effectRef>
          <a:fontRef idx="minor">
            <a:schemeClr val="tx1"/>
          </a:fontRef>
        </p:style>
      </p:cxnSp>
      <p:sp>
        <p:nvSpPr>
          <p:cNvPr id="9" name="Content Placeholder 4">
            <a:extLst>
              <a:ext uri="{FF2B5EF4-FFF2-40B4-BE49-F238E27FC236}">
                <a16:creationId xmlns:a16="http://schemas.microsoft.com/office/drawing/2014/main" id="{7F37F095-1708-D8D7-A52D-371585673044}"/>
              </a:ext>
            </a:extLst>
          </p:cNvPr>
          <p:cNvSpPr>
            <a:spLocks noGrp="1"/>
          </p:cNvSpPr>
          <p:nvPr>
            <p:ph idx="1"/>
          </p:nvPr>
        </p:nvSpPr>
        <p:spPr>
          <a:xfrm>
            <a:off x="159289" y="1105113"/>
            <a:ext cx="5816847" cy="746995"/>
          </a:xfrm>
          <a:solidFill>
            <a:schemeClr val="bg1">
              <a:lumMod val="85000"/>
            </a:schemeClr>
          </a:solidFill>
        </p:spPr>
        <p:txBody>
          <a:bodyPr anchor="ctr">
            <a:noAutofit/>
          </a:bodyPr>
          <a:lstStyle/>
          <a:p>
            <a:pPr marL="0" indent="0" algn="ctr">
              <a:buNone/>
            </a:pPr>
            <a:r>
              <a:rPr lang="en-US" sz="1400" b="1" dirty="0"/>
              <a:t>If Medicare does not cover FDA-approved drugs and therapies for Alzheimer's disease, do you agree or disagree that </a:t>
            </a:r>
            <a:r>
              <a:rPr lang="en-US" sz="1400" b="1" u="sng" dirty="0">
                <a:solidFill>
                  <a:srgbClr val="FF0000"/>
                </a:solidFill>
              </a:rPr>
              <a:t>Congress</a:t>
            </a:r>
            <a:r>
              <a:rPr lang="en-US" sz="1400" b="1" dirty="0"/>
              <a:t> should step in and require Medicare to cover drugs and therapies that can slow the progression of Alzheimer's disease?*</a:t>
            </a:r>
          </a:p>
        </p:txBody>
      </p:sp>
      <p:sp>
        <p:nvSpPr>
          <p:cNvPr id="10" name="Content Placeholder 4">
            <a:extLst>
              <a:ext uri="{FF2B5EF4-FFF2-40B4-BE49-F238E27FC236}">
                <a16:creationId xmlns:a16="http://schemas.microsoft.com/office/drawing/2014/main" id="{4F3CCC37-6DB6-BDD3-B4B1-C82F30AA4C1D}"/>
              </a:ext>
            </a:extLst>
          </p:cNvPr>
          <p:cNvSpPr txBox="1">
            <a:spLocks/>
          </p:cNvSpPr>
          <p:nvPr/>
        </p:nvSpPr>
        <p:spPr>
          <a:xfrm>
            <a:off x="6215864" y="1105113"/>
            <a:ext cx="5816847" cy="746995"/>
          </a:xfrm>
          <a:prstGeom prst="rect">
            <a:avLst/>
          </a:prstGeom>
          <a:solidFill>
            <a:schemeClr val="bg1">
              <a:lumMod val="85000"/>
            </a:schemeClr>
          </a:solidFill>
        </p:spPr>
        <p:txBody>
          <a:bodyPr vert="horz" lIns="91440" tIns="45720" rIns="91440" bIns="45720" rtlCol="0" anchor="ct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en-US" sz="1400" b="1" dirty="0"/>
              <a:t>If Medicare does not cover FDA-approved drugs and therapies for Alzheimer's disease, do you agree or disagree that </a:t>
            </a:r>
            <a:r>
              <a:rPr lang="en-US" sz="1400" b="1" u="sng" dirty="0">
                <a:solidFill>
                  <a:srgbClr val="FF0000"/>
                </a:solidFill>
              </a:rPr>
              <a:t>the President </a:t>
            </a:r>
            <a:r>
              <a:rPr lang="en-US" sz="1400" b="1" dirty="0"/>
              <a:t>should step in and require Medicare to cover drugs and therapies that can slow the progression of Alzheimer's disease?*</a:t>
            </a:r>
          </a:p>
        </p:txBody>
      </p:sp>
      <p:sp>
        <p:nvSpPr>
          <p:cNvPr id="12" name="TextBox 11">
            <a:extLst>
              <a:ext uri="{FF2B5EF4-FFF2-40B4-BE49-F238E27FC236}">
                <a16:creationId xmlns:a16="http://schemas.microsoft.com/office/drawing/2014/main" id="{34C36623-5CED-7C07-27A4-4BBD14E2D804}"/>
              </a:ext>
            </a:extLst>
          </p:cNvPr>
          <p:cNvSpPr txBox="1"/>
          <p:nvPr/>
        </p:nvSpPr>
        <p:spPr>
          <a:xfrm>
            <a:off x="8245444" y="6581001"/>
            <a:ext cx="2286000" cy="276999"/>
          </a:xfrm>
          <a:prstGeom prst="rect">
            <a:avLst/>
          </a:prstGeom>
          <a:noFill/>
        </p:spPr>
        <p:txBody>
          <a:bodyPr wrap="square" rtlCol="0">
            <a:spAutoFit/>
          </a:bodyPr>
          <a:lstStyle/>
          <a:p>
            <a:r>
              <a:rPr lang="en-US" sz="1200"/>
              <a:t>*Split sampled</a:t>
            </a:r>
          </a:p>
        </p:txBody>
      </p:sp>
    </p:spTree>
    <p:extLst>
      <p:ext uri="{BB962C8B-B14F-4D97-AF65-F5344CB8AC3E}">
        <p14:creationId xmlns:p14="http://schemas.microsoft.com/office/powerpoint/2010/main" val="21571280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576362-0F34-48F5-8A14-7A86AEE7B5F0}"/>
              </a:ext>
            </a:extLst>
          </p:cNvPr>
          <p:cNvSpPr>
            <a:spLocks noGrp="1"/>
          </p:cNvSpPr>
          <p:nvPr>
            <p:ph type="ctrTitle"/>
          </p:nvPr>
        </p:nvSpPr>
        <p:spPr>
          <a:xfrm>
            <a:off x="335280" y="153085"/>
            <a:ext cx="11521440" cy="1312724"/>
          </a:xfrm>
        </p:spPr>
        <p:txBody>
          <a:bodyPr anchor="ctr">
            <a:normAutofit fontScale="90000"/>
          </a:bodyPr>
          <a:lstStyle/>
          <a:p>
            <a:pPr algn="l"/>
            <a:r>
              <a:rPr lang="en-US" sz="1800" dirty="0">
                <a:effectLst/>
                <a:latin typeface="Calibri" panose="020F0502020204030204" pitchFamily="34" charset="0"/>
                <a:ea typeface="Calibri" panose="020F0502020204030204" pitchFamily="34" charset="0"/>
              </a:rPr>
              <a:t>Statements about how Medicare should be covering medications for Alzheimer’s disease test well among voters, with all top-tier statements receiving at least 80% strong intense agreement. Rising to the top are statements about how </a:t>
            </a:r>
            <a:r>
              <a:rPr lang="en-US" sz="1800" u="sng" dirty="0">
                <a:effectLst/>
                <a:latin typeface="Calibri" panose="020F0502020204030204" pitchFamily="34" charset="0"/>
                <a:ea typeface="Calibri" panose="020F0502020204030204" pitchFamily="34" charset="0"/>
              </a:rPr>
              <a:t>Medicare should provide all of its recipients access to Alzheimer’s medications the same way they do for FDA-approved medications for all other diseases</a:t>
            </a:r>
            <a:r>
              <a:rPr lang="en-US" sz="1800" dirty="0">
                <a:effectLst/>
                <a:latin typeface="Calibri" panose="020F0502020204030204" pitchFamily="34" charset="0"/>
                <a:ea typeface="Calibri" panose="020F0502020204030204" pitchFamily="34" charset="0"/>
              </a:rPr>
              <a:t> and </a:t>
            </a:r>
            <a:r>
              <a:rPr lang="en-US" sz="1800" u="sng" dirty="0">
                <a:effectLst/>
                <a:latin typeface="Calibri" panose="020F0502020204030204" pitchFamily="34" charset="0"/>
                <a:ea typeface="Calibri" panose="020F0502020204030204" pitchFamily="34" charset="0"/>
              </a:rPr>
              <a:t>Medicare has covered every other drug approved by the FDA for every other disease, it should not be different for drugs to treat Alzheimer's</a:t>
            </a:r>
            <a:r>
              <a:rPr lang="en-US" sz="1800" dirty="0">
                <a:effectLst/>
                <a:latin typeface="Calibri" panose="020F0502020204030204" pitchFamily="34" charset="0"/>
                <a:ea typeface="Calibri" panose="020F0502020204030204" pitchFamily="34" charset="0"/>
              </a:rPr>
              <a:t>. Agreement with these statements is so broad and intense that they verge on core values for voters. Across race, age, gender, and region, voters strongly agree with the top tier of statements. </a:t>
            </a:r>
            <a:endParaRPr lang="en-US" sz="2000" b="1" dirty="0">
              <a:solidFill>
                <a:srgbClr val="0070C0"/>
              </a:solidFill>
              <a:latin typeface="+mn-lt"/>
            </a:endParaRPr>
          </a:p>
        </p:txBody>
      </p:sp>
      <p:graphicFrame>
        <p:nvGraphicFramePr>
          <p:cNvPr id="8" name="Chart 7">
            <a:extLst>
              <a:ext uri="{FF2B5EF4-FFF2-40B4-BE49-F238E27FC236}">
                <a16:creationId xmlns:a16="http://schemas.microsoft.com/office/drawing/2014/main" id="{EE56F2D2-C378-4788-BD35-4BA5ECEBB2B0}"/>
              </a:ext>
            </a:extLst>
          </p:cNvPr>
          <p:cNvGraphicFramePr/>
          <p:nvPr>
            <p:extLst>
              <p:ext uri="{D42A27DB-BD31-4B8C-83A1-F6EECF244321}">
                <p14:modId xmlns:p14="http://schemas.microsoft.com/office/powerpoint/2010/main" val="484810780"/>
              </p:ext>
            </p:extLst>
          </p:nvPr>
        </p:nvGraphicFramePr>
        <p:xfrm>
          <a:off x="553453" y="1790219"/>
          <a:ext cx="10297426" cy="4348114"/>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9" name="Table 8">
            <a:extLst>
              <a:ext uri="{FF2B5EF4-FFF2-40B4-BE49-F238E27FC236}">
                <a16:creationId xmlns:a16="http://schemas.microsoft.com/office/drawing/2014/main" id="{2C8D10CA-B032-4D46-9A09-56C0C264E948}"/>
              </a:ext>
            </a:extLst>
          </p:cNvPr>
          <p:cNvGraphicFramePr>
            <a:graphicFrameLocks noGrp="1"/>
          </p:cNvGraphicFramePr>
          <p:nvPr>
            <p:extLst>
              <p:ext uri="{D42A27DB-BD31-4B8C-83A1-F6EECF244321}">
                <p14:modId xmlns:p14="http://schemas.microsoft.com/office/powerpoint/2010/main" val="956992723"/>
              </p:ext>
            </p:extLst>
          </p:nvPr>
        </p:nvGraphicFramePr>
        <p:xfrm>
          <a:off x="11025963" y="1791639"/>
          <a:ext cx="1005840" cy="4243403"/>
        </p:xfrm>
        <a:graphic>
          <a:graphicData uri="http://schemas.openxmlformats.org/drawingml/2006/table">
            <a:tbl>
              <a:tblPr firstRow="1" bandRow="1">
                <a:tableStyleId>{5C22544A-7EE6-4342-B048-85BDC9FD1C3A}</a:tableStyleId>
              </a:tblPr>
              <a:tblGrid>
                <a:gridCol w="1005840">
                  <a:extLst>
                    <a:ext uri="{9D8B030D-6E8A-4147-A177-3AD203B41FA5}">
                      <a16:colId xmlns:a16="http://schemas.microsoft.com/office/drawing/2014/main" val="2079846599"/>
                    </a:ext>
                  </a:extLst>
                </a:gridCol>
              </a:tblGrid>
              <a:tr h="464328">
                <a:tc>
                  <a:txBody>
                    <a:bodyPr/>
                    <a:lstStyle/>
                    <a:p>
                      <a:pPr algn="ctr"/>
                      <a:r>
                        <a:rPr lang="en-US" dirty="0">
                          <a:solidFill>
                            <a:schemeClr val="tx1"/>
                          </a:solidFill>
                        </a:rPr>
                        <a:t>Net</a:t>
                      </a:r>
                    </a:p>
                  </a:txBody>
                  <a:tcPr>
                    <a:noFill/>
                  </a:tcPr>
                </a:tc>
                <a:extLst>
                  <a:ext uri="{0D108BD9-81ED-4DB2-BD59-A6C34878D82A}">
                    <a16:rowId xmlns:a16="http://schemas.microsoft.com/office/drawing/2014/main" val="3986426204"/>
                  </a:ext>
                </a:extLst>
              </a:tr>
              <a:tr h="755815">
                <a:tc>
                  <a:txBody>
                    <a:bodyPr/>
                    <a:lstStyle/>
                    <a:p>
                      <a:pPr algn="ctr"/>
                      <a:r>
                        <a:rPr lang="en-US" sz="1800" b="1" dirty="0">
                          <a:solidFill>
                            <a:srgbClr val="0070C0"/>
                          </a:solidFill>
                        </a:rPr>
                        <a:t>+89</a:t>
                      </a:r>
                    </a:p>
                  </a:txBody>
                  <a:tcPr anchor="ctr">
                    <a:lnB w="12700" cmpd="sng">
                      <a:noFill/>
                    </a:lnB>
                    <a:noFill/>
                  </a:tcPr>
                </a:tc>
                <a:extLst>
                  <a:ext uri="{0D108BD9-81ED-4DB2-BD59-A6C34878D82A}">
                    <a16:rowId xmlns:a16="http://schemas.microsoft.com/office/drawing/2014/main" val="4218857908"/>
                  </a:ext>
                </a:extLst>
              </a:tr>
              <a:tr h="755815">
                <a:tc>
                  <a:txBody>
                    <a:bodyPr/>
                    <a:lstStyle/>
                    <a:p>
                      <a:pPr algn="ctr"/>
                      <a:r>
                        <a:rPr lang="en-US" sz="1800" b="1" dirty="0">
                          <a:solidFill>
                            <a:srgbClr val="0070C0"/>
                          </a:solidFill>
                        </a:rPr>
                        <a:t>+86</a:t>
                      </a:r>
                    </a:p>
                  </a:txBody>
                  <a:tcPr anchor="ctr">
                    <a:lnT w="12700" cmpd="sng">
                      <a:noFill/>
                    </a:lnT>
                    <a:lnB w="12700" cmpd="sng">
                      <a:noFill/>
                    </a:lnB>
                    <a:noFill/>
                  </a:tcPr>
                </a:tc>
                <a:extLst>
                  <a:ext uri="{0D108BD9-81ED-4DB2-BD59-A6C34878D82A}">
                    <a16:rowId xmlns:a16="http://schemas.microsoft.com/office/drawing/2014/main" val="751207880"/>
                  </a:ext>
                </a:extLst>
              </a:tr>
              <a:tr h="755815">
                <a:tc>
                  <a:txBody>
                    <a:bodyPr/>
                    <a:lstStyle/>
                    <a:p>
                      <a:pPr algn="ctr"/>
                      <a:r>
                        <a:rPr lang="en-US" sz="1800" b="1" dirty="0">
                          <a:solidFill>
                            <a:srgbClr val="0070C0"/>
                          </a:solidFill>
                        </a:rPr>
                        <a:t>+86</a:t>
                      </a:r>
                    </a:p>
                  </a:txBody>
                  <a:tcPr anchor="ctr">
                    <a:lnT w="12700" cmpd="sng">
                      <a:noFill/>
                    </a:lnT>
                    <a:lnB w="12700" cmpd="sng">
                      <a:noFill/>
                    </a:lnB>
                    <a:noFill/>
                  </a:tcPr>
                </a:tc>
                <a:extLst>
                  <a:ext uri="{0D108BD9-81ED-4DB2-BD59-A6C34878D82A}">
                    <a16:rowId xmlns:a16="http://schemas.microsoft.com/office/drawing/2014/main" val="616708348"/>
                  </a:ext>
                </a:extLst>
              </a:tr>
              <a:tr h="755815">
                <a:tc>
                  <a:txBody>
                    <a:bodyPr/>
                    <a:lstStyle/>
                    <a:p>
                      <a:pPr algn="ctr"/>
                      <a:r>
                        <a:rPr lang="en-US" sz="1800" b="1" dirty="0">
                          <a:solidFill>
                            <a:srgbClr val="0070C0"/>
                          </a:solidFill>
                        </a:rPr>
                        <a:t>+85</a:t>
                      </a:r>
                    </a:p>
                  </a:txBody>
                  <a:tcPr anchor="ctr">
                    <a:lnT w="12700" cmpd="sng">
                      <a:noFill/>
                    </a:lnT>
                    <a:lnB w="12700" cmpd="sng">
                      <a:noFill/>
                    </a:lnB>
                    <a:noFill/>
                  </a:tcPr>
                </a:tc>
                <a:extLst>
                  <a:ext uri="{0D108BD9-81ED-4DB2-BD59-A6C34878D82A}">
                    <a16:rowId xmlns:a16="http://schemas.microsoft.com/office/drawing/2014/main" val="3770547416"/>
                  </a:ext>
                </a:extLst>
              </a:tr>
              <a:tr h="755815">
                <a:tc>
                  <a:txBody>
                    <a:bodyPr/>
                    <a:lstStyle/>
                    <a:p>
                      <a:pPr algn="ctr"/>
                      <a:r>
                        <a:rPr lang="en-US" sz="1800" b="1" dirty="0">
                          <a:solidFill>
                            <a:srgbClr val="0070C0"/>
                          </a:solidFill>
                        </a:rPr>
                        <a:t>+83</a:t>
                      </a:r>
                    </a:p>
                  </a:txBody>
                  <a:tcPr anchor="ctr">
                    <a:lnT w="12700" cmpd="sng">
                      <a:noFill/>
                    </a:lnT>
                    <a:lnB w="12700" cmpd="sng">
                      <a:noFill/>
                    </a:lnB>
                    <a:noFill/>
                  </a:tcPr>
                </a:tc>
                <a:extLst>
                  <a:ext uri="{0D108BD9-81ED-4DB2-BD59-A6C34878D82A}">
                    <a16:rowId xmlns:a16="http://schemas.microsoft.com/office/drawing/2014/main" val="1151208264"/>
                  </a:ext>
                </a:extLst>
              </a:tr>
            </a:tbl>
          </a:graphicData>
        </a:graphic>
      </p:graphicFrame>
      <p:sp>
        <p:nvSpPr>
          <p:cNvPr id="4" name="TextBox 3">
            <a:extLst>
              <a:ext uri="{FF2B5EF4-FFF2-40B4-BE49-F238E27FC236}">
                <a16:creationId xmlns:a16="http://schemas.microsoft.com/office/drawing/2014/main" id="{69E8F440-4D4E-4AD0-8516-5DDEC8439343}"/>
              </a:ext>
            </a:extLst>
          </p:cNvPr>
          <p:cNvSpPr txBox="1"/>
          <p:nvPr/>
        </p:nvSpPr>
        <p:spPr>
          <a:xfrm>
            <a:off x="335280" y="1580083"/>
            <a:ext cx="10690683" cy="551495"/>
          </a:xfrm>
          <a:prstGeom prst="rect">
            <a:avLst/>
          </a:prstGeom>
          <a:solidFill>
            <a:schemeClr val="bg1">
              <a:lumMod val="85000"/>
            </a:schemeClr>
          </a:solidFill>
        </p:spPr>
        <p:txBody>
          <a:bodyPr wrap="square" rtlCol="0" anchor="ctr">
            <a:noAutofit/>
          </a:bodyPr>
          <a:lstStyle/>
          <a:p>
            <a:pPr algn="ctr"/>
            <a:r>
              <a:rPr lang="en-US" sz="1600" b="1" dirty="0"/>
              <a:t>[TOP TIER] Now let me read you some statements and please tell me if you agree or disagree with each statement. </a:t>
            </a:r>
            <a:endParaRPr lang="en-US" sz="1400" b="1" dirty="0"/>
          </a:p>
        </p:txBody>
      </p:sp>
      <p:sp>
        <p:nvSpPr>
          <p:cNvPr id="3" name="TextBox 2">
            <a:extLst>
              <a:ext uri="{FF2B5EF4-FFF2-40B4-BE49-F238E27FC236}">
                <a16:creationId xmlns:a16="http://schemas.microsoft.com/office/drawing/2014/main" id="{69AABAE1-3C9C-A1DA-0B48-C746DC9037B4}"/>
              </a:ext>
            </a:extLst>
          </p:cNvPr>
          <p:cNvSpPr txBox="1"/>
          <p:nvPr/>
        </p:nvSpPr>
        <p:spPr>
          <a:xfrm>
            <a:off x="8245444" y="6581001"/>
            <a:ext cx="2286000" cy="276999"/>
          </a:xfrm>
          <a:prstGeom prst="rect">
            <a:avLst/>
          </a:prstGeom>
          <a:noFill/>
        </p:spPr>
        <p:txBody>
          <a:bodyPr wrap="square" rtlCol="0">
            <a:spAutoFit/>
          </a:bodyPr>
          <a:lstStyle/>
          <a:p>
            <a:r>
              <a:rPr lang="en-US" sz="1200"/>
              <a:t>*Split sampled</a:t>
            </a:r>
          </a:p>
        </p:txBody>
      </p:sp>
      <p:graphicFrame>
        <p:nvGraphicFramePr>
          <p:cNvPr id="5" name="Table 4">
            <a:extLst>
              <a:ext uri="{FF2B5EF4-FFF2-40B4-BE49-F238E27FC236}">
                <a16:creationId xmlns:a16="http://schemas.microsoft.com/office/drawing/2014/main" id="{74E695F1-BA97-1ADD-B296-16FD2C23B9AF}"/>
              </a:ext>
            </a:extLst>
          </p:cNvPr>
          <p:cNvGraphicFramePr>
            <a:graphicFrameLocks noGrp="1"/>
          </p:cNvGraphicFramePr>
          <p:nvPr>
            <p:extLst>
              <p:ext uri="{D42A27DB-BD31-4B8C-83A1-F6EECF244321}">
                <p14:modId xmlns:p14="http://schemas.microsoft.com/office/powerpoint/2010/main" val="3104518267"/>
              </p:ext>
            </p:extLst>
          </p:nvPr>
        </p:nvGraphicFramePr>
        <p:xfrm>
          <a:off x="127641" y="6252607"/>
          <a:ext cx="2084832" cy="502920"/>
        </p:xfrm>
        <a:graphic>
          <a:graphicData uri="http://schemas.openxmlformats.org/drawingml/2006/table">
            <a:tbl>
              <a:tblPr firstRow="1" bandRow="1">
                <a:tableStyleId>{5C22544A-7EE6-4342-B048-85BDC9FD1C3A}</a:tableStyleId>
              </a:tblPr>
              <a:tblGrid>
                <a:gridCol w="256032">
                  <a:extLst>
                    <a:ext uri="{9D8B030D-6E8A-4147-A177-3AD203B41FA5}">
                      <a16:colId xmlns:a16="http://schemas.microsoft.com/office/drawing/2014/main" val="20000"/>
                    </a:ext>
                  </a:extLst>
                </a:gridCol>
                <a:gridCol w="1828800">
                  <a:extLst>
                    <a:ext uri="{9D8B030D-6E8A-4147-A177-3AD203B41FA5}">
                      <a16:colId xmlns:a16="http://schemas.microsoft.com/office/drawing/2014/main" val="20001"/>
                    </a:ext>
                  </a:extLst>
                </a:gridCol>
              </a:tblGrid>
              <a:tr h="215210">
                <a:tc>
                  <a:txBody>
                    <a:bodyPr/>
                    <a:lstStyle/>
                    <a:p>
                      <a:endParaRPr lang="en-US" sz="1050">
                        <a:solidFill>
                          <a:schemeClr val="tx1"/>
                        </a:solidFill>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070C0">
                        <a:alpha val="50000"/>
                      </a:srgbClr>
                    </a:solidFill>
                  </a:tcPr>
                </a:tc>
                <a:tc>
                  <a:txBody>
                    <a:bodyPr/>
                    <a:lstStyle/>
                    <a:p>
                      <a:r>
                        <a:rPr lang="en-US" sz="1050" b="0" dirty="0">
                          <a:solidFill>
                            <a:schemeClr val="tx1"/>
                          </a:solidFill>
                        </a:rPr>
                        <a:t>Not so strongly agree</a:t>
                      </a: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noFill/>
                  </a:tcPr>
                </a:tc>
                <a:extLst>
                  <a:ext uri="{0D108BD9-81ED-4DB2-BD59-A6C34878D82A}">
                    <a16:rowId xmlns:a16="http://schemas.microsoft.com/office/drawing/2014/main" val="10001"/>
                  </a:ext>
                </a:extLst>
              </a:tr>
              <a:tr h="215210">
                <a:tc>
                  <a:txBody>
                    <a:bodyPr/>
                    <a:lstStyle/>
                    <a:p>
                      <a:endParaRPr lang="en-US" sz="1050">
                        <a:solidFill>
                          <a:schemeClr val="tx1"/>
                        </a:solidFill>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070C0"/>
                    </a:solidFill>
                  </a:tcPr>
                </a:tc>
                <a:tc>
                  <a:txBody>
                    <a:bodyPr/>
                    <a:lstStyle/>
                    <a:p>
                      <a:r>
                        <a:rPr lang="en-US" sz="1050" b="0" dirty="0">
                          <a:solidFill>
                            <a:schemeClr val="tx1"/>
                          </a:solidFill>
                        </a:rPr>
                        <a:t>Strongly agree</a:t>
                      </a: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noFill/>
                  </a:tcP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161763069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C1A7FA-C42C-62AF-60A4-371D5162393B}"/>
              </a:ext>
            </a:extLst>
          </p:cNvPr>
          <p:cNvSpPr>
            <a:spLocks noGrp="1"/>
          </p:cNvSpPr>
          <p:nvPr>
            <p:ph type="ctrTitle"/>
          </p:nvPr>
        </p:nvSpPr>
        <p:spPr>
          <a:xfrm>
            <a:off x="335279" y="66832"/>
            <a:ext cx="11521440" cy="1312724"/>
          </a:xfrm>
        </p:spPr>
        <p:txBody>
          <a:bodyPr>
            <a:normAutofit/>
          </a:bodyPr>
          <a:lstStyle/>
          <a:p>
            <a:r>
              <a:rPr lang="en-US" sz="2400" dirty="0">
                <a:effectLst/>
                <a:latin typeface="Calibri" panose="020F0502020204030204" pitchFamily="34" charset="0"/>
                <a:ea typeface="Calibri" panose="020F0502020204030204" pitchFamily="34" charset="0"/>
              </a:rPr>
              <a:t>The issue of Medicare coverage of Alzheimer’s medications transcends partisan lines. Democrats, Independents, and Republicans don’t just agree with these statements; by overwhelming numbers, they </a:t>
            </a:r>
            <a:r>
              <a:rPr lang="en-US" sz="2400" b="1" u="sng" dirty="0">
                <a:effectLst/>
                <a:latin typeface="Calibri" panose="020F0502020204030204" pitchFamily="34" charset="0"/>
                <a:ea typeface="Calibri" panose="020F0502020204030204" pitchFamily="34" charset="0"/>
              </a:rPr>
              <a:t>strongly agree</a:t>
            </a:r>
            <a:r>
              <a:rPr lang="en-US" sz="2400" dirty="0">
                <a:effectLst/>
                <a:latin typeface="Calibri" panose="020F0502020204030204" pitchFamily="34" charset="0"/>
                <a:ea typeface="Calibri" panose="020F0502020204030204" pitchFamily="34" charset="0"/>
              </a:rPr>
              <a:t>. </a:t>
            </a:r>
            <a:endParaRPr lang="en-US" sz="5400" dirty="0"/>
          </a:p>
        </p:txBody>
      </p:sp>
      <p:graphicFrame>
        <p:nvGraphicFramePr>
          <p:cNvPr id="3" name="Content Placeholder 5">
            <a:extLst>
              <a:ext uri="{FF2B5EF4-FFF2-40B4-BE49-F238E27FC236}">
                <a16:creationId xmlns:a16="http://schemas.microsoft.com/office/drawing/2014/main" id="{6E1CEF2D-FCF8-9048-5A01-3A965C12FE9A}"/>
              </a:ext>
            </a:extLst>
          </p:cNvPr>
          <p:cNvGraphicFramePr>
            <a:graphicFrameLocks/>
          </p:cNvGraphicFramePr>
          <p:nvPr>
            <p:extLst>
              <p:ext uri="{D42A27DB-BD31-4B8C-83A1-F6EECF244321}">
                <p14:modId xmlns:p14="http://schemas.microsoft.com/office/powerpoint/2010/main" val="2100713658"/>
              </p:ext>
            </p:extLst>
          </p:nvPr>
        </p:nvGraphicFramePr>
        <p:xfrm>
          <a:off x="401844" y="1933010"/>
          <a:ext cx="11388311" cy="4242420"/>
        </p:xfrm>
        <a:graphic>
          <a:graphicData uri="http://schemas.openxmlformats.org/drawingml/2006/table">
            <a:tbl>
              <a:tblPr firstRow="1" bandRow="1">
                <a:tableStyleId>{5C22544A-7EE6-4342-B048-85BDC9FD1C3A}</a:tableStyleId>
              </a:tblPr>
              <a:tblGrid>
                <a:gridCol w="2966703">
                  <a:extLst>
                    <a:ext uri="{9D8B030D-6E8A-4147-A177-3AD203B41FA5}">
                      <a16:colId xmlns:a16="http://schemas.microsoft.com/office/drawing/2014/main" val="20000"/>
                    </a:ext>
                  </a:extLst>
                </a:gridCol>
                <a:gridCol w="2105402">
                  <a:extLst>
                    <a:ext uri="{9D8B030D-6E8A-4147-A177-3AD203B41FA5}">
                      <a16:colId xmlns:a16="http://schemas.microsoft.com/office/drawing/2014/main" val="20001"/>
                    </a:ext>
                  </a:extLst>
                </a:gridCol>
                <a:gridCol w="2105402">
                  <a:extLst>
                    <a:ext uri="{9D8B030D-6E8A-4147-A177-3AD203B41FA5}">
                      <a16:colId xmlns:a16="http://schemas.microsoft.com/office/drawing/2014/main" val="20002"/>
                    </a:ext>
                  </a:extLst>
                </a:gridCol>
                <a:gridCol w="2105402">
                  <a:extLst>
                    <a:ext uri="{9D8B030D-6E8A-4147-A177-3AD203B41FA5}">
                      <a16:colId xmlns:a16="http://schemas.microsoft.com/office/drawing/2014/main" val="20003"/>
                    </a:ext>
                  </a:extLst>
                </a:gridCol>
                <a:gridCol w="2105402">
                  <a:extLst>
                    <a:ext uri="{9D8B030D-6E8A-4147-A177-3AD203B41FA5}">
                      <a16:colId xmlns:a16="http://schemas.microsoft.com/office/drawing/2014/main" val="3025089972"/>
                    </a:ext>
                  </a:extLst>
                </a:gridCol>
              </a:tblGrid>
              <a:tr h="521320">
                <a:tc>
                  <a:txBody>
                    <a:bodyPr/>
                    <a:lstStyle/>
                    <a:p>
                      <a:pPr algn="ctr"/>
                      <a:r>
                        <a:rPr lang="en-US" sz="1800" dirty="0"/>
                        <a:t>% Strongly agree (% agree)</a:t>
                      </a:r>
                    </a:p>
                  </a:txBody>
                  <a:tcPr anchor="ctr">
                    <a:lnR w="38100" cap="flat" cmpd="sng" algn="ctr">
                      <a:solidFill>
                        <a:schemeClr val="bg1"/>
                      </a:solidFill>
                      <a:prstDash val="solid"/>
                      <a:round/>
                      <a:headEnd type="none" w="med" len="med"/>
                      <a:tailEnd type="none" w="med" len="med"/>
                    </a:lnR>
                    <a:lnB w="12700" cap="flat" cmpd="sng" algn="ctr">
                      <a:solidFill>
                        <a:schemeClr val="bg1"/>
                      </a:solidFill>
                      <a:prstDash val="solid"/>
                      <a:round/>
                      <a:headEnd type="none" w="med" len="med"/>
                      <a:tailEnd type="none" w="med" len="med"/>
                    </a:lnB>
                    <a:solidFill>
                      <a:schemeClr val="bg1">
                        <a:lumMod val="50000"/>
                      </a:schemeClr>
                    </a:solidFill>
                  </a:tcPr>
                </a:tc>
                <a:tc>
                  <a:txBody>
                    <a:bodyPr/>
                    <a:lstStyle/>
                    <a:p>
                      <a:pPr algn="ctr"/>
                      <a:r>
                        <a:rPr lang="en-US" sz="1800" dirty="0"/>
                        <a:t>All voters</a:t>
                      </a:r>
                    </a:p>
                  </a:txBody>
                  <a:tcPr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lumMod val="50000"/>
                      </a:schemeClr>
                    </a:solidFill>
                  </a:tcPr>
                </a:tc>
                <a:tc>
                  <a:txBody>
                    <a:bodyPr/>
                    <a:lstStyle/>
                    <a:p>
                      <a:pPr algn="ctr"/>
                      <a:r>
                        <a:rPr lang="en-US" sz="1800" b="1" dirty="0">
                          <a:solidFill>
                            <a:schemeClr val="bg1"/>
                          </a:solidFill>
                          <a:latin typeface="+mn-lt"/>
                        </a:rPr>
                        <a:t>Democrat</a:t>
                      </a:r>
                    </a:p>
                  </a:txBody>
                  <a:tcPr marL="0" marR="0" marT="0" marB="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070C0"/>
                    </a:solidFill>
                  </a:tcPr>
                </a:tc>
                <a:tc>
                  <a:txBody>
                    <a:bodyPr/>
                    <a:lstStyle/>
                    <a:p>
                      <a:pPr algn="ctr"/>
                      <a:r>
                        <a:rPr lang="en-US" sz="1800" b="1" dirty="0">
                          <a:solidFill>
                            <a:schemeClr val="bg1"/>
                          </a:solidFill>
                          <a:latin typeface="+mn-lt"/>
                        </a:rPr>
                        <a:t>Independent/DK</a:t>
                      </a:r>
                    </a:p>
                  </a:txBody>
                  <a:tcPr marL="0" marR="0" marT="0" marB="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7030A0"/>
                    </a:solidFill>
                  </a:tcPr>
                </a:tc>
                <a:tc>
                  <a:txBody>
                    <a:bodyPr/>
                    <a:lstStyle/>
                    <a:p>
                      <a:pPr algn="ctr"/>
                      <a:r>
                        <a:rPr lang="en-US" sz="1800" b="1" dirty="0">
                          <a:solidFill>
                            <a:schemeClr val="bg1"/>
                          </a:solidFill>
                          <a:latin typeface="+mn-lt"/>
                        </a:rPr>
                        <a:t>Republican</a:t>
                      </a:r>
                    </a:p>
                  </a:txBody>
                  <a:tcPr marL="0" marR="0" marT="0" marB="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00000"/>
                    </a:solidFill>
                  </a:tcPr>
                </a:tc>
                <a:extLst>
                  <a:ext uri="{0D108BD9-81ED-4DB2-BD59-A6C34878D82A}">
                    <a16:rowId xmlns:a16="http://schemas.microsoft.com/office/drawing/2014/main" val="2318322111"/>
                  </a:ext>
                </a:extLst>
              </a:tr>
              <a:tr h="330392">
                <a:tc>
                  <a:txBody>
                    <a:bodyPr/>
                    <a:lstStyle/>
                    <a:p>
                      <a:pPr algn="l" fontAlgn="b"/>
                      <a:r>
                        <a:rPr lang="en-US" sz="1200" b="0" i="0" u="none" strike="noStrike" dirty="0">
                          <a:solidFill>
                            <a:srgbClr val="000000"/>
                          </a:solidFill>
                          <a:effectLst/>
                          <a:latin typeface="Calibri" charset="0"/>
                          <a:ea typeface="Calibri" charset="0"/>
                          <a:cs typeface="Calibri" charset="0"/>
                        </a:rPr>
                        <a:t>Medicare should provide all Medicare recipients access to Alzheimer's medications the same way they do for FDA-approved medications for all other diseases*</a:t>
                      </a:r>
                    </a:p>
                  </a:txBody>
                  <a:tcPr marR="12700" marT="12700" marB="0" anchor="ctr">
                    <a:lnL w="127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lumMod val="50000"/>
                        <a:alpha val="50000"/>
                      </a:schemeClr>
                    </a:solidFill>
                  </a:tcPr>
                </a:tc>
                <a:tc>
                  <a:txBody>
                    <a:bodyPr/>
                    <a:lstStyle/>
                    <a:p>
                      <a:pPr marL="0" marR="0" algn="ctr">
                        <a:lnSpc>
                          <a:spcPct val="107000"/>
                        </a:lnSpc>
                        <a:spcBef>
                          <a:spcPts val="0"/>
                        </a:spcBef>
                        <a:spcAft>
                          <a:spcPts val="0"/>
                        </a:spcAft>
                      </a:pPr>
                      <a:r>
                        <a:rPr lang="en-US" sz="1800" b="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84 (93)</a:t>
                      </a:r>
                    </a:p>
                  </a:txBody>
                  <a:tcPr marL="68580" marR="68580" marT="0" marB="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lumMod val="50000"/>
                        <a:alpha val="50000"/>
                      </a:schemeClr>
                    </a:solidFill>
                  </a:tcPr>
                </a:tc>
                <a:tc>
                  <a:txBody>
                    <a:bodyPr/>
                    <a:lstStyle/>
                    <a:p>
                      <a:pPr marL="0" marR="0" algn="ctr">
                        <a:lnSpc>
                          <a:spcPct val="107000"/>
                        </a:lnSpc>
                        <a:spcBef>
                          <a:spcPts val="0"/>
                        </a:spcBef>
                        <a:spcAft>
                          <a:spcPts val="0"/>
                        </a:spcAft>
                      </a:pPr>
                      <a:r>
                        <a:rPr lang="en-US" sz="18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89 (97)</a:t>
                      </a:r>
                      <a:endParaRPr lang="en-US" sz="24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070C0">
                        <a:alpha val="50196"/>
                      </a:srgbClr>
                    </a:solidFill>
                  </a:tcPr>
                </a:tc>
                <a:tc>
                  <a:txBody>
                    <a:bodyPr/>
                    <a:lstStyle/>
                    <a:p>
                      <a:pPr marL="0" marR="0" algn="ctr">
                        <a:lnSpc>
                          <a:spcPct val="107000"/>
                        </a:lnSpc>
                        <a:spcBef>
                          <a:spcPts val="0"/>
                        </a:spcBef>
                        <a:spcAft>
                          <a:spcPts val="0"/>
                        </a:spcAft>
                      </a:pPr>
                      <a:r>
                        <a:rPr lang="en-US" sz="1800" kern="1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75 (88)</a:t>
                      </a:r>
                      <a:endParaRPr lang="en-US" sz="2400" kern="1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7030A0">
                        <a:alpha val="50196"/>
                      </a:srgbClr>
                    </a:solidFill>
                  </a:tcPr>
                </a:tc>
                <a:tc>
                  <a:txBody>
                    <a:bodyPr/>
                    <a:lstStyle/>
                    <a:p>
                      <a:pPr marL="0" marR="0" algn="ctr">
                        <a:lnSpc>
                          <a:spcPct val="107000"/>
                        </a:lnSpc>
                        <a:spcBef>
                          <a:spcPts val="0"/>
                        </a:spcBef>
                        <a:spcAft>
                          <a:spcPts val="0"/>
                        </a:spcAft>
                      </a:pPr>
                      <a:r>
                        <a:rPr lang="en-US" sz="1800" kern="1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83 (91)</a:t>
                      </a:r>
                      <a:endParaRPr lang="en-US" sz="2400" kern="1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00000">
                        <a:alpha val="50196"/>
                      </a:srgbClr>
                    </a:solidFill>
                  </a:tcPr>
                </a:tc>
                <a:extLst>
                  <a:ext uri="{0D108BD9-81ED-4DB2-BD59-A6C34878D82A}">
                    <a16:rowId xmlns:a16="http://schemas.microsoft.com/office/drawing/2014/main" val="10002"/>
                  </a:ext>
                </a:extLst>
              </a:tr>
              <a:tr h="330392">
                <a:tc>
                  <a:txBody>
                    <a:bodyPr/>
                    <a:lstStyle/>
                    <a:p>
                      <a:pPr algn="l" fontAlgn="b"/>
                      <a:r>
                        <a:rPr lang="en-US" sz="1200" b="0" i="0" u="none" strike="noStrike" dirty="0">
                          <a:solidFill>
                            <a:srgbClr val="000000"/>
                          </a:solidFill>
                          <a:effectLst/>
                          <a:latin typeface="Calibri" charset="0"/>
                          <a:ea typeface="Calibri" charset="0"/>
                          <a:cs typeface="Calibri" charset="0"/>
                        </a:rPr>
                        <a:t>Medicare has covered every other drug approved by the FDA for every other disease, it should not be different for drugs to treat Alzheimer’s*</a:t>
                      </a:r>
                      <a:endParaRPr lang="mr-IN" sz="1200" b="0" i="0" u="none" strike="noStrike" dirty="0">
                        <a:solidFill>
                          <a:srgbClr val="000000"/>
                        </a:solidFill>
                        <a:effectLst/>
                        <a:latin typeface="Calibri" charset="0"/>
                        <a:ea typeface="Calibri" charset="0"/>
                        <a:cs typeface="Calibri" charset="0"/>
                      </a:endParaRPr>
                    </a:p>
                  </a:txBody>
                  <a:tcPr marR="12700" marT="12700" marB="0" anchor="ctr">
                    <a:lnL w="127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lumMod val="50000"/>
                        <a:alpha val="50000"/>
                      </a:schemeClr>
                    </a:solidFill>
                  </a:tcPr>
                </a:tc>
                <a:tc>
                  <a:txBody>
                    <a:bodyPr/>
                    <a:lstStyle/>
                    <a:p>
                      <a:pPr marL="0" marR="0" algn="ctr">
                        <a:lnSpc>
                          <a:spcPct val="107000"/>
                        </a:lnSpc>
                        <a:spcBef>
                          <a:spcPts val="0"/>
                        </a:spcBef>
                        <a:spcAft>
                          <a:spcPts val="0"/>
                        </a:spcAft>
                      </a:pPr>
                      <a:r>
                        <a:rPr lang="en-US" sz="1800" b="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82 (91)</a:t>
                      </a:r>
                    </a:p>
                  </a:txBody>
                  <a:tcPr marL="68580" marR="68580" marT="0" marB="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lumMod val="50000"/>
                        <a:alpha val="50000"/>
                      </a:schemeClr>
                    </a:solidFill>
                  </a:tcPr>
                </a:tc>
                <a:tc>
                  <a:txBody>
                    <a:bodyPr/>
                    <a:lstStyle/>
                    <a:p>
                      <a:pPr marL="0" marR="0" algn="ctr">
                        <a:lnSpc>
                          <a:spcPct val="107000"/>
                        </a:lnSpc>
                        <a:spcBef>
                          <a:spcPts val="0"/>
                        </a:spcBef>
                        <a:spcAft>
                          <a:spcPts val="0"/>
                        </a:spcAft>
                      </a:pPr>
                      <a:r>
                        <a:rPr lang="en-US" sz="18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86 (95)</a:t>
                      </a:r>
                      <a:endParaRPr lang="en-US" sz="24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070C0">
                        <a:alpha val="50196"/>
                      </a:srgbClr>
                    </a:solidFill>
                  </a:tcPr>
                </a:tc>
                <a:tc>
                  <a:txBody>
                    <a:bodyPr/>
                    <a:lstStyle/>
                    <a:p>
                      <a:pPr marL="0" marR="0" algn="ctr">
                        <a:lnSpc>
                          <a:spcPct val="107000"/>
                        </a:lnSpc>
                        <a:spcBef>
                          <a:spcPts val="0"/>
                        </a:spcBef>
                        <a:spcAft>
                          <a:spcPts val="0"/>
                        </a:spcAft>
                      </a:pPr>
                      <a:r>
                        <a:rPr lang="en-US" sz="18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74 (84)</a:t>
                      </a:r>
                      <a:endParaRPr lang="en-US" sz="24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7030A0">
                        <a:alpha val="50196"/>
                      </a:srgbClr>
                    </a:solidFill>
                  </a:tcPr>
                </a:tc>
                <a:tc>
                  <a:txBody>
                    <a:bodyPr/>
                    <a:lstStyle/>
                    <a:p>
                      <a:pPr marL="0" marR="0" algn="ctr">
                        <a:lnSpc>
                          <a:spcPct val="107000"/>
                        </a:lnSpc>
                        <a:spcBef>
                          <a:spcPts val="0"/>
                        </a:spcBef>
                        <a:spcAft>
                          <a:spcPts val="0"/>
                        </a:spcAft>
                      </a:pPr>
                      <a:r>
                        <a:rPr lang="en-US" sz="1800" kern="1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80 (90)</a:t>
                      </a:r>
                      <a:endParaRPr lang="en-US" sz="2400" kern="1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00000">
                        <a:alpha val="50196"/>
                      </a:srgbClr>
                    </a:solidFill>
                  </a:tcPr>
                </a:tc>
                <a:extLst>
                  <a:ext uri="{0D108BD9-81ED-4DB2-BD59-A6C34878D82A}">
                    <a16:rowId xmlns:a16="http://schemas.microsoft.com/office/drawing/2014/main" val="3639301617"/>
                  </a:ext>
                </a:extLst>
              </a:tr>
              <a:tr h="330392">
                <a:tc>
                  <a:txBody>
                    <a:bodyPr/>
                    <a:lstStyle/>
                    <a:p>
                      <a:pPr algn="l" fontAlgn="b"/>
                      <a:r>
                        <a:rPr lang="en-US" sz="1200" b="0" i="0" u="none" strike="noStrike" dirty="0">
                          <a:solidFill>
                            <a:srgbClr val="000000"/>
                          </a:solidFill>
                          <a:effectLst/>
                          <a:latin typeface="Calibri" charset="0"/>
                          <a:ea typeface="Calibri" charset="0"/>
                          <a:cs typeface="Calibri" charset="0"/>
                        </a:rPr>
                        <a:t>Medicare should cover all FDA-approved drugs and therapies for Alzheimer's disease and allow patients and their doctors to make decisions based on risks, benefits, and individual health needs</a:t>
                      </a:r>
                      <a:endParaRPr lang="mr-IN" sz="1200" b="0" i="0" u="none" strike="noStrike" dirty="0">
                        <a:solidFill>
                          <a:srgbClr val="000000"/>
                        </a:solidFill>
                        <a:effectLst/>
                        <a:latin typeface="Calibri" charset="0"/>
                        <a:ea typeface="Calibri" charset="0"/>
                        <a:cs typeface="Calibri" charset="0"/>
                      </a:endParaRPr>
                    </a:p>
                  </a:txBody>
                  <a:tcPr marR="12700" marT="12700" marB="0" anchor="ctr">
                    <a:lnL w="127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lumMod val="50000"/>
                        <a:alpha val="50000"/>
                      </a:schemeClr>
                    </a:solidFill>
                  </a:tcPr>
                </a:tc>
                <a:tc>
                  <a:txBody>
                    <a:bodyPr/>
                    <a:lstStyle/>
                    <a:p>
                      <a:pPr marL="0" marR="0" algn="ctr">
                        <a:lnSpc>
                          <a:spcPct val="107000"/>
                        </a:lnSpc>
                        <a:spcBef>
                          <a:spcPts val="0"/>
                        </a:spcBef>
                        <a:spcAft>
                          <a:spcPts val="0"/>
                        </a:spcAft>
                      </a:pPr>
                      <a:r>
                        <a:rPr lang="en-US" sz="1800" b="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80 (91)</a:t>
                      </a:r>
                    </a:p>
                  </a:txBody>
                  <a:tcPr marL="68580" marR="68580" marT="0" marB="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lumMod val="50000"/>
                        <a:alpha val="50000"/>
                      </a:schemeClr>
                    </a:solidFill>
                  </a:tcPr>
                </a:tc>
                <a:tc>
                  <a:txBody>
                    <a:bodyPr/>
                    <a:lstStyle/>
                    <a:p>
                      <a:pPr marL="0" marR="0" algn="ctr">
                        <a:lnSpc>
                          <a:spcPct val="107000"/>
                        </a:lnSpc>
                        <a:spcBef>
                          <a:spcPts val="0"/>
                        </a:spcBef>
                        <a:spcAft>
                          <a:spcPts val="0"/>
                        </a:spcAft>
                      </a:pPr>
                      <a:r>
                        <a:rPr lang="en-US" sz="1800" kern="1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87 (96)</a:t>
                      </a:r>
                      <a:endParaRPr lang="en-US" sz="2400" kern="1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070C0">
                        <a:alpha val="50196"/>
                      </a:srgbClr>
                    </a:solidFill>
                  </a:tcPr>
                </a:tc>
                <a:tc>
                  <a:txBody>
                    <a:bodyPr/>
                    <a:lstStyle/>
                    <a:p>
                      <a:pPr marL="0" marR="0" algn="ctr">
                        <a:lnSpc>
                          <a:spcPct val="107000"/>
                        </a:lnSpc>
                        <a:spcBef>
                          <a:spcPts val="0"/>
                        </a:spcBef>
                        <a:spcAft>
                          <a:spcPts val="0"/>
                        </a:spcAft>
                      </a:pPr>
                      <a:r>
                        <a:rPr lang="en-US" sz="18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71 (84)</a:t>
                      </a:r>
                      <a:endParaRPr lang="en-US" sz="24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7030A0">
                        <a:alpha val="50196"/>
                      </a:srgbClr>
                    </a:solidFill>
                  </a:tcPr>
                </a:tc>
                <a:tc>
                  <a:txBody>
                    <a:bodyPr/>
                    <a:lstStyle/>
                    <a:p>
                      <a:pPr marL="0" marR="0" algn="ctr">
                        <a:lnSpc>
                          <a:spcPct val="107000"/>
                        </a:lnSpc>
                        <a:spcBef>
                          <a:spcPts val="0"/>
                        </a:spcBef>
                        <a:spcAft>
                          <a:spcPts val="0"/>
                        </a:spcAft>
                      </a:pPr>
                      <a:r>
                        <a:rPr lang="en-US" sz="18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76 (89)</a:t>
                      </a:r>
                      <a:endParaRPr lang="en-US" sz="24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00000">
                        <a:alpha val="50196"/>
                      </a:srgbClr>
                    </a:solidFill>
                  </a:tcPr>
                </a:tc>
                <a:extLst>
                  <a:ext uri="{0D108BD9-81ED-4DB2-BD59-A6C34878D82A}">
                    <a16:rowId xmlns:a16="http://schemas.microsoft.com/office/drawing/2014/main" val="2683083377"/>
                  </a:ext>
                </a:extLst>
              </a:tr>
              <a:tr h="330392">
                <a:tc>
                  <a:txBody>
                    <a:bodyPr/>
                    <a:lstStyle/>
                    <a:p>
                      <a:pPr algn="l" fontAlgn="b"/>
                      <a:r>
                        <a:rPr lang="en-US" sz="1200" b="0" i="0" u="none" strike="noStrike" dirty="0">
                          <a:solidFill>
                            <a:srgbClr val="000000"/>
                          </a:solidFill>
                          <a:effectLst/>
                          <a:latin typeface="Calibri" charset="0"/>
                          <a:ea typeface="Calibri" charset="0"/>
                          <a:cs typeface="Calibri" charset="0"/>
                        </a:rPr>
                        <a:t>The Veteran's Administration has made the decision to cover these new drugs and therapies that can slow the progression of Alzheimer's disease and Medicare should cover these drugs as well</a:t>
                      </a:r>
                      <a:endParaRPr lang="mr-IN" sz="1200" b="0" i="0" u="none" strike="noStrike" dirty="0">
                        <a:solidFill>
                          <a:srgbClr val="000000"/>
                        </a:solidFill>
                        <a:effectLst/>
                        <a:latin typeface="Calibri" charset="0"/>
                        <a:ea typeface="Calibri" charset="0"/>
                        <a:cs typeface="Calibri" charset="0"/>
                      </a:endParaRPr>
                    </a:p>
                  </a:txBody>
                  <a:tcPr marR="12700" marT="12700" marB="0" anchor="ctr">
                    <a:lnL w="127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lumMod val="50000"/>
                        <a:alpha val="50000"/>
                      </a:schemeClr>
                    </a:solidFill>
                  </a:tcPr>
                </a:tc>
                <a:tc>
                  <a:txBody>
                    <a:bodyPr/>
                    <a:lstStyle/>
                    <a:p>
                      <a:pPr marL="0" marR="0" algn="ctr">
                        <a:lnSpc>
                          <a:spcPct val="107000"/>
                        </a:lnSpc>
                        <a:spcBef>
                          <a:spcPts val="0"/>
                        </a:spcBef>
                        <a:spcAft>
                          <a:spcPts val="0"/>
                        </a:spcAft>
                      </a:pPr>
                      <a:r>
                        <a:rPr lang="en-US" sz="1800" b="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80 (90)</a:t>
                      </a:r>
                    </a:p>
                  </a:txBody>
                  <a:tcPr marL="68580" marR="68580" marT="0" marB="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lumMod val="50000"/>
                        <a:alpha val="50000"/>
                      </a:schemeClr>
                    </a:solidFill>
                  </a:tcPr>
                </a:tc>
                <a:tc>
                  <a:txBody>
                    <a:bodyPr/>
                    <a:lstStyle/>
                    <a:p>
                      <a:pPr marL="0" marR="0" algn="ctr">
                        <a:lnSpc>
                          <a:spcPct val="107000"/>
                        </a:lnSpc>
                        <a:spcBef>
                          <a:spcPts val="0"/>
                        </a:spcBef>
                        <a:spcAft>
                          <a:spcPts val="0"/>
                        </a:spcAft>
                      </a:pPr>
                      <a:r>
                        <a:rPr lang="en-US" sz="1800" kern="1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87 (96)</a:t>
                      </a:r>
                      <a:endParaRPr lang="en-US" sz="2400" kern="1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070C0">
                        <a:alpha val="50196"/>
                      </a:srgbClr>
                    </a:solidFill>
                  </a:tcPr>
                </a:tc>
                <a:tc>
                  <a:txBody>
                    <a:bodyPr/>
                    <a:lstStyle/>
                    <a:p>
                      <a:pPr marL="0" marR="0" algn="ctr">
                        <a:lnSpc>
                          <a:spcPct val="107000"/>
                        </a:lnSpc>
                        <a:spcBef>
                          <a:spcPts val="0"/>
                        </a:spcBef>
                        <a:spcAft>
                          <a:spcPts val="0"/>
                        </a:spcAft>
                      </a:pPr>
                      <a:r>
                        <a:rPr lang="en-US" sz="1800" kern="1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71 (83)</a:t>
                      </a:r>
                      <a:endParaRPr lang="en-US" sz="2400" kern="1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7030A0">
                        <a:alpha val="50196"/>
                      </a:srgbClr>
                    </a:solidFill>
                  </a:tcPr>
                </a:tc>
                <a:tc>
                  <a:txBody>
                    <a:bodyPr/>
                    <a:lstStyle/>
                    <a:p>
                      <a:pPr marL="0" marR="0" algn="ctr">
                        <a:lnSpc>
                          <a:spcPct val="107000"/>
                        </a:lnSpc>
                        <a:spcBef>
                          <a:spcPts val="0"/>
                        </a:spcBef>
                        <a:spcAft>
                          <a:spcPts val="0"/>
                        </a:spcAft>
                      </a:pPr>
                      <a:r>
                        <a:rPr lang="en-US" sz="18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77 (88)</a:t>
                      </a:r>
                      <a:endParaRPr lang="en-US" sz="24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00000">
                        <a:alpha val="50196"/>
                      </a:srgbClr>
                    </a:solidFill>
                  </a:tcPr>
                </a:tc>
                <a:extLst>
                  <a:ext uri="{0D108BD9-81ED-4DB2-BD59-A6C34878D82A}">
                    <a16:rowId xmlns:a16="http://schemas.microsoft.com/office/drawing/2014/main" val="1469112432"/>
                  </a:ext>
                </a:extLst>
              </a:tr>
              <a:tr h="330392">
                <a:tc>
                  <a:txBody>
                    <a:bodyPr/>
                    <a:lstStyle/>
                    <a:p>
                      <a:pPr algn="l" fontAlgn="b"/>
                      <a:r>
                        <a:rPr lang="en-US" sz="1200" b="0" i="0" u="none" strike="noStrike" dirty="0">
                          <a:solidFill>
                            <a:srgbClr val="000000"/>
                          </a:solidFill>
                          <a:effectLst/>
                          <a:latin typeface="Calibri" charset="0"/>
                          <a:ea typeface="Calibri" charset="0"/>
                          <a:cs typeface="Calibri" charset="0"/>
                        </a:rPr>
                        <a:t>Medicare should be required to cover drugs that are FDA-approved*</a:t>
                      </a:r>
                      <a:endParaRPr lang="mr-IN" sz="1200" b="0" i="0" u="none" strike="noStrike" dirty="0">
                        <a:solidFill>
                          <a:srgbClr val="000000"/>
                        </a:solidFill>
                        <a:effectLst/>
                        <a:latin typeface="Calibri" charset="0"/>
                        <a:ea typeface="Calibri" charset="0"/>
                        <a:cs typeface="Calibri" charset="0"/>
                      </a:endParaRPr>
                    </a:p>
                  </a:txBody>
                  <a:tcPr marR="12700" marT="12700" marB="0" anchor="ctr">
                    <a:lnL w="127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lumMod val="50000"/>
                        <a:alpha val="50000"/>
                      </a:schemeClr>
                    </a:solidFill>
                  </a:tcPr>
                </a:tc>
                <a:tc>
                  <a:txBody>
                    <a:bodyPr/>
                    <a:lstStyle/>
                    <a:p>
                      <a:pPr marL="0" marR="0" algn="ctr">
                        <a:lnSpc>
                          <a:spcPct val="107000"/>
                        </a:lnSpc>
                        <a:spcBef>
                          <a:spcPts val="0"/>
                        </a:spcBef>
                        <a:spcAft>
                          <a:spcPts val="0"/>
                        </a:spcAft>
                      </a:pPr>
                      <a:r>
                        <a:rPr lang="en-US" sz="1800" b="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80 (89)</a:t>
                      </a:r>
                    </a:p>
                  </a:txBody>
                  <a:tcPr marL="68580" marR="68580" marT="0" marB="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lumMod val="50000"/>
                        <a:alpha val="50000"/>
                      </a:schemeClr>
                    </a:solidFill>
                  </a:tcPr>
                </a:tc>
                <a:tc>
                  <a:txBody>
                    <a:bodyPr/>
                    <a:lstStyle/>
                    <a:p>
                      <a:pPr marL="0" marR="0" algn="ctr">
                        <a:lnSpc>
                          <a:spcPct val="107000"/>
                        </a:lnSpc>
                        <a:spcBef>
                          <a:spcPts val="0"/>
                        </a:spcBef>
                        <a:spcAft>
                          <a:spcPts val="0"/>
                        </a:spcAft>
                      </a:pPr>
                      <a:r>
                        <a:rPr lang="en-US" sz="1800" kern="1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87 (97)</a:t>
                      </a:r>
                      <a:endParaRPr lang="en-US" sz="2400" kern="1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070C0">
                        <a:alpha val="50196"/>
                      </a:srgbClr>
                    </a:solidFill>
                  </a:tcPr>
                </a:tc>
                <a:tc>
                  <a:txBody>
                    <a:bodyPr/>
                    <a:lstStyle/>
                    <a:p>
                      <a:pPr marL="0" marR="0" algn="ctr">
                        <a:lnSpc>
                          <a:spcPct val="107000"/>
                        </a:lnSpc>
                        <a:spcBef>
                          <a:spcPts val="0"/>
                        </a:spcBef>
                        <a:spcAft>
                          <a:spcPts val="0"/>
                        </a:spcAft>
                      </a:pPr>
                      <a:r>
                        <a:rPr lang="en-US" sz="1800" kern="1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72 (82)</a:t>
                      </a:r>
                      <a:endParaRPr lang="en-US" sz="2400" kern="1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7030A0">
                        <a:alpha val="50196"/>
                      </a:srgbClr>
                    </a:solidFill>
                  </a:tcPr>
                </a:tc>
                <a:tc>
                  <a:txBody>
                    <a:bodyPr/>
                    <a:lstStyle/>
                    <a:p>
                      <a:pPr marL="0" marR="0" algn="ctr">
                        <a:lnSpc>
                          <a:spcPct val="107000"/>
                        </a:lnSpc>
                        <a:spcBef>
                          <a:spcPts val="0"/>
                        </a:spcBef>
                        <a:spcAft>
                          <a:spcPts val="0"/>
                        </a:spcAft>
                      </a:pPr>
                      <a:r>
                        <a:rPr lang="en-US" sz="18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76 (84)</a:t>
                      </a:r>
                      <a:endParaRPr lang="en-US" sz="24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00000">
                        <a:alpha val="50196"/>
                      </a:srgbClr>
                    </a:solidFill>
                  </a:tcPr>
                </a:tc>
                <a:extLst>
                  <a:ext uri="{0D108BD9-81ED-4DB2-BD59-A6C34878D82A}">
                    <a16:rowId xmlns:a16="http://schemas.microsoft.com/office/drawing/2014/main" val="722647665"/>
                  </a:ext>
                </a:extLst>
              </a:tr>
            </a:tbl>
          </a:graphicData>
        </a:graphic>
      </p:graphicFrame>
      <p:sp>
        <p:nvSpPr>
          <p:cNvPr id="4" name="TextBox 3">
            <a:extLst>
              <a:ext uri="{FF2B5EF4-FFF2-40B4-BE49-F238E27FC236}">
                <a16:creationId xmlns:a16="http://schemas.microsoft.com/office/drawing/2014/main" id="{BA4CD388-4C79-41A5-51F4-E77C8B49122D}"/>
              </a:ext>
            </a:extLst>
          </p:cNvPr>
          <p:cNvSpPr txBox="1"/>
          <p:nvPr/>
        </p:nvSpPr>
        <p:spPr>
          <a:xfrm>
            <a:off x="401844" y="1379556"/>
            <a:ext cx="11388311" cy="401053"/>
          </a:xfrm>
          <a:prstGeom prst="rect">
            <a:avLst/>
          </a:prstGeom>
          <a:solidFill>
            <a:schemeClr val="bg1">
              <a:lumMod val="85000"/>
            </a:schemeClr>
          </a:solidFill>
        </p:spPr>
        <p:txBody>
          <a:bodyPr wrap="square" rtlCol="0" anchor="ctr">
            <a:noAutofit/>
          </a:bodyPr>
          <a:lstStyle/>
          <a:p>
            <a:pPr algn="ctr"/>
            <a:r>
              <a:rPr lang="en-US" sz="1600" b="1" dirty="0"/>
              <a:t>[TOP TIER] Now let me read you some statements and please tell me if you agree or disagree with each statement. </a:t>
            </a:r>
            <a:endParaRPr lang="en-US" sz="1400" b="1" dirty="0"/>
          </a:p>
        </p:txBody>
      </p:sp>
      <p:sp>
        <p:nvSpPr>
          <p:cNvPr id="5" name="TextBox 4">
            <a:extLst>
              <a:ext uri="{FF2B5EF4-FFF2-40B4-BE49-F238E27FC236}">
                <a16:creationId xmlns:a16="http://schemas.microsoft.com/office/drawing/2014/main" id="{7FD8CA6F-CA0D-26A1-3D12-5EF5B63B93FC}"/>
              </a:ext>
            </a:extLst>
          </p:cNvPr>
          <p:cNvSpPr txBox="1"/>
          <p:nvPr/>
        </p:nvSpPr>
        <p:spPr>
          <a:xfrm>
            <a:off x="8245444" y="6581001"/>
            <a:ext cx="2286000" cy="276999"/>
          </a:xfrm>
          <a:prstGeom prst="rect">
            <a:avLst/>
          </a:prstGeom>
          <a:noFill/>
        </p:spPr>
        <p:txBody>
          <a:bodyPr wrap="square" rtlCol="0">
            <a:spAutoFit/>
          </a:bodyPr>
          <a:lstStyle/>
          <a:p>
            <a:r>
              <a:rPr lang="en-US" sz="1200"/>
              <a:t>*Split sampled</a:t>
            </a:r>
          </a:p>
        </p:txBody>
      </p:sp>
    </p:spTree>
    <p:extLst>
      <p:ext uri="{BB962C8B-B14F-4D97-AF65-F5344CB8AC3E}">
        <p14:creationId xmlns:p14="http://schemas.microsoft.com/office/powerpoint/2010/main" val="55950948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1315</TotalTime>
  <Words>2671</Words>
  <Application>Microsoft Office PowerPoint</Application>
  <PresentationFormat>Widescreen</PresentationFormat>
  <Paragraphs>554</Paragraphs>
  <Slides>18</Slides>
  <Notes>6</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18</vt:i4>
      </vt:variant>
    </vt:vector>
  </HeadingPairs>
  <TitlesOfParts>
    <vt:vector size="21" baseType="lpstr">
      <vt:lpstr>Arial</vt:lpstr>
      <vt:lpstr>Calibri</vt:lpstr>
      <vt:lpstr>Office Theme</vt:lpstr>
      <vt:lpstr>PowerPoint Presentation</vt:lpstr>
      <vt:lpstr>Methodology</vt:lpstr>
      <vt:lpstr>Big Picture Findings</vt:lpstr>
      <vt:lpstr>Nearly nine in ten voters favor requiring Medicare to cover the costs of FDA-approved drugs and therapies that can slow the progression of Alzheimer’s disease, and over three quarters strongly favor this policy. There is little opposition. </vt:lpstr>
      <vt:lpstr>There is strong bipartisan consensus on this issue. Across gender, age, race, party identification, region, 2020 presidential ballot, and connection to Alzheimer’s, at least two thirds of voters strongly favor requiring Medicare to cover the costs of FDA-approved drugs and therapies that can slow the progression of Alzheimer’s disease. </vt:lpstr>
      <vt:lpstr>If Medicare does not cover FDA-approved drugs and therapies for Alzheimer’s disease, voters want Congress and the President to step in to require Medicare cover the drugs. About three quarters of voters strongly agree that Congress should step in, and over six in ten strongly agree that the President should step in. </vt:lpstr>
      <vt:lpstr>Again, there is strong bipartisan consensus. Across demographic subgroups, at least six in ten voters strongly agree that if Medicare does not cover FDA-approved drugs and therapies for Alzheimer’s disease, Congress should step in and require Medicare to cover drugs and therapies that can slow the progression of Alzheimer’s disease, while a majority strongly agree the President should step in. </vt:lpstr>
      <vt:lpstr>Statements about how Medicare should be covering medications for Alzheimer’s disease test well among voters, with all top-tier statements receiving at least 80% strong intense agreement. Rising to the top are statements about how Medicare should provide all of its recipients access to Alzheimer’s medications the same way they do for FDA-approved medications for all other diseases and Medicare has covered every other drug approved by the FDA for every other disease, it should not be different for drugs to treat Alzheimer's. Agreement with these statements is so broad and intense that they verge on core values for voters. Across race, age, gender, and region, voters strongly agree with the top tier of statements. </vt:lpstr>
      <vt:lpstr>The issue of Medicare coverage of Alzheimer’s medications transcends partisan lines. Democrats, Independents, and Republicans don’t just agree with these statements; by overwhelming numbers, they strongly agree. </vt:lpstr>
      <vt:lpstr>Half of voters say either themselves, a family member, or a friend has had Alzheimer’s disease. Four in ten say a family member has had Alzheimer’s disease. A quarter of voters are currently a caregiver or have been a caregiver in the past to someone with Alzheimer’s disease. </vt:lpstr>
      <vt:lpstr>The connection to this issue crosses gender, age, race, and partisan lines. A plurality of men and women, younger and older voters, Independents and Republicans, and white and Black voters say either themselves, a family member, or friend has had Alzheimer’s disease. Three in ten women, older voters, Republicans, and Black and Latinx voters say they are currently or have been a caregiver in the past to someone with Alzheimer’s disease. Notably, a quarter of younger voters say they are or have been a caregiver. </vt:lpstr>
      <vt:lpstr>One third of voters say they are personally very concerned that themselves, a friend, or a family member could develop Alzheimer’s disease. Slightly over six in ten voters are concerned. </vt:lpstr>
      <vt:lpstr>Across gender, age, race, party identification, and connection to Alzheimer’s, a majority of voters are concerned about themselves or those close to them developing Alzheimer’s disease. </vt:lpstr>
      <vt:lpstr>A strong majority of voters think it is extremely important that patients with Alzheimer’s have access to the FDA-approved drugs and therapies that can slow the progression of Alzheimer’s disease covered by Medicare, and over four in five think it is important overall. </vt:lpstr>
      <vt:lpstr>Strong majorities of voters across gender, age, race, partisan lines, and connection to Alzheimer’s think it is important for patients with Alzheimer’s to have access to the FDA-approved drugs and therapies that can slow the progression of Alzheimer’s disease covered by Medicare. </vt:lpstr>
      <vt:lpstr>If a candidate for elected office supported requiring Medicare to cover FDA-approved drugs and therapies that can slow the progression of Alzheimer’s disease, half of voters say it would make them more likely to vote for that candidate, with a third saying it would make them much more likely. One third say it would make no difference, and importantly, few say it would make them less likely to vote for that candidate. </vt:lpstr>
      <vt:lpstr>This issue can mobilize voters and persuade young voters. Nearly half of voters across most demographic subgroups say they would be more likely to support a candidate who supports requiring Medicare to cover FDA-approved drugs and therapies. Among Republicans and Trump 2020 voters, a third say it would make them more likely and a plurality say it would make no difference to their vote. </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Proposed PowerPoint Template – Revised</dc:title>
  <dc:creator>Izzy Vinyard</dc:creator>
  <cp:lastModifiedBy>Izzy Vinyard</cp:lastModifiedBy>
  <cp:revision>37</cp:revision>
  <dcterms:created xsi:type="dcterms:W3CDTF">2019-05-06T15:28:58Z</dcterms:created>
  <dcterms:modified xsi:type="dcterms:W3CDTF">2023-05-22T18:52:33Z</dcterms:modified>
</cp:coreProperties>
</file>